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9" r:id="rId3"/>
    <p:sldId id="261" r:id="rId4"/>
    <p:sldId id="280" r:id="rId5"/>
    <p:sldId id="316" r:id="rId6"/>
    <p:sldId id="282" r:id="rId7"/>
    <p:sldId id="329" r:id="rId8"/>
    <p:sldId id="284" r:id="rId9"/>
    <p:sldId id="273" r:id="rId10"/>
    <p:sldId id="275" r:id="rId11"/>
    <p:sldId id="276" r:id="rId12"/>
    <p:sldId id="277" r:id="rId13"/>
    <p:sldId id="335" r:id="rId14"/>
    <p:sldId id="315" r:id="rId15"/>
    <p:sldId id="330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270" r:id="rId28"/>
    <p:sldId id="286" r:id="rId29"/>
    <p:sldId id="287" r:id="rId30"/>
    <p:sldId id="288" r:id="rId31"/>
    <p:sldId id="289" r:id="rId32"/>
    <p:sldId id="290" r:id="rId33"/>
    <p:sldId id="291" r:id="rId34"/>
    <p:sldId id="331" r:id="rId35"/>
    <p:sldId id="332" r:id="rId36"/>
    <p:sldId id="333" r:id="rId37"/>
    <p:sldId id="334" r:id="rId38"/>
    <p:sldId id="271" r:id="rId39"/>
    <p:sldId id="314" r:id="rId40"/>
    <p:sldId id="313" r:id="rId41"/>
    <p:sldId id="292" r:id="rId42"/>
    <p:sldId id="293" r:id="rId43"/>
    <p:sldId id="294" r:id="rId44"/>
    <p:sldId id="296" r:id="rId45"/>
    <p:sldId id="297" r:id="rId46"/>
    <p:sldId id="298" r:id="rId47"/>
    <p:sldId id="299" r:id="rId48"/>
    <p:sldId id="300" r:id="rId49"/>
    <p:sldId id="302" r:id="rId50"/>
    <p:sldId id="303" r:id="rId51"/>
    <p:sldId id="304" r:id="rId52"/>
    <p:sldId id="305" r:id="rId53"/>
    <p:sldId id="306" r:id="rId54"/>
    <p:sldId id="307" r:id="rId55"/>
    <p:sldId id="328" r:id="rId56"/>
    <p:sldId id="308" r:id="rId57"/>
    <p:sldId id="311" r:id="rId58"/>
    <p:sldId id="312" r:id="rId59"/>
    <p:sldId id="272" r:id="rId6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A"/>
    <a:srgbClr val="F0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4C217-BAA5-44CA-9AD0-6EE49525697E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B3A11-CB3F-4845-AA1C-BD6BCE859CE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40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sz="220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17788" y="762000"/>
            <a:ext cx="3760787" cy="2819400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082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20162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6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43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59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5576" y="3573016"/>
            <a:ext cx="77048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98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44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63408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42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9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25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83DB-A640-4717-8360-8FA3A436E571}" type="datetimeFigureOut">
              <a:rPr lang="de-DE" smtClean="0"/>
              <a:t>25.03.2013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SOA Symposium - EclipseCon, Boston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920E-BD3B-4325-8558-A3B13CF87F6F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2" descr="http://eclipsecon.org/2013/sites/all/themes/econ2013/logo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120265" cy="6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git.eclipse.org/c/stardust/org.eclipse.stardust.examples.gi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lipse.org/forums" TargetMode="External"/><Relationship Id="rId2" Type="http://schemas.openxmlformats.org/officeDocument/2006/relationships/hyperlink" Target="http://vm4a003.itmc.tu-dortmund.de/carism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brodt@redhat.com" TargetMode="External"/><Relationship Id="rId4" Type="http://schemas.openxmlformats.org/officeDocument/2006/relationships/hyperlink" Target="mailto:bpmn2-modeler-dev-bounces@eclipse.or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jwt-dev@eclipse.org" TargetMode="External"/><Relationship Id="rId2" Type="http://schemas.openxmlformats.org/officeDocument/2006/relationships/hyperlink" Target="http://www.eclipse.org/jw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easysoa-dev@googlegroups.com" TargetMode="External"/><Relationship Id="rId2" Type="http://schemas.openxmlformats.org/officeDocument/2006/relationships/hyperlink" Target="http://www.easysoa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clipsestardust" TargetMode="External"/><Relationship Id="rId3" Type="http://schemas.openxmlformats.org/officeDocument/2006/relationships/hyperlink" Target="http://wiki.eclipse.org/STP/Stardust" TargetMode="External"/><Relationship Id="rId7" Type="http://schemas.openxmlformats.org/officeDocument/2006/relationships/hyperlink" Target="http://www.eclipse.org/stardust/documentation/training-videos.php" TargetMode="External"/><Relationship Id="rId2" Type="http://schemas.openxmlformats.org/officeDocument/2006/relationships/hyperlink" Target="http://www.eclipse.org/stardu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clipse.org/forums/index.php?t=thread&amp;frm_id=225" TargetMode="External"/><Relationship Id="rId5" Type="http://schemas.openxmlformats.org/officeDocument/2006/relationships/hyperlink" Target="http://git.eclipse.org/c/?q=stardust" TargetMode="External"/><Relationship Id="rId4" Type="http://schemas.openxmlformats.org/officeDocument/2006/relationships/hyperlink" Target="http://download.eclipse.org/stardust/milestones/helios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adrian.mos@xerox.com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arc.gille@sungard.com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SOA Symposium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Adrian Mos (Xerox), Bob Brodt (Redhat), Marc Dutoo (OpenWide), Marc Gille (SunGard)</a:t>
            </a:r>
          </a:p>
          <a:p>
            <a:r>
              <a:rPr lang="de-DE" smtClean="0"/>
              <a:t>EclipseCon</a:t>
            </a:r>
          </a:p>
          <a:p>
            <a:r>
              <a:rPr lang="de-DE" smtClean="0"/>
              <a:t>Boston</a:t>
            </a:r>
          </a:p>
          <a:p>
            <a:r>
              <a:rPr lang="de-DE" smtClean="0"/>
              <a:t>3/25/2013 9-12 am</a:t>
            </a:r>
          </a:p>
        </p:txBody>
      </p:sp>
    </p:spTree>
    <p:extLst>
      <p:ext uri="{BB962C8B-B14F-4D97-AF65-F5344CB8AC3E}">
        <p14:creationId xmlns:p14="http://schemas.microsoft.com/office/powerpoint/2010/main" val="16474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Federal Charity Platform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Federal Charity institution of Neverland provides an Internet platform for charity organizations to distribute their benefits to those in need.</a:t>
            </a:r>
          </a:p>
          <a:p>
            <a:r>
              <a:rPr lang="de-DE" dirty="0" smtClean="0"/>
              <a:t>Charity institutions can register and describe their rules for accepting beneficiaries.</a:t>
            </a:r>
          </a:p>
          <a:p>
            <a:r>
              <a:rPr lang="de-DE" dirty="0" smtClean="0"/>
              <a:t>Beneficiaries can apply for benefits such as vacation funding.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91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Processes, Events and Activities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Charity Organization Registration and Approval</a:t>
            </a:r>
          </a:p>
          <a:p>
            <a:pPr lvl="1"/>
            <a:r>
              <a:rPr lang="de-DE" smtClean="0"/>
              <a:t>Data Entry</a:t>
            </a:r>
          </a:p>
          <a:p>
            <a:pPr lvl="1"/>
            <a:r>
              <a:rPr lang="de-DE" smtClean="0"/>
              <a:t>Address Verification</a:t>
            </a:r>
          </a:p>
          <a:p>
            <a:pPr lvl="1"/>
            <a:r>
              <a:rPr lang="de-DE" smtClean="0"/>
              <a:t>Review</a:t>
            </a:r>
          </a:p>
          <a:p>
            <a:pPr lvl="1"/>
            <a:r>
              <a:rPr lang="de-DE" smtClean="0"/>
              <a:t>Approval/Rejection</a:t>
            </a:r>
          </a:p>
          <a:p>
            <a:r>
              <a:rPr lang="de-DE" smtClean="0"/>
              <a:t>Vacation Request</a:t>
            </a:r>
          </a:p>
          <a:p>
            <a:pPr lvl="1"/>
            <a:r>
              <a:rPr lang="de-DE" smtClean="0"/>
              <a:t>Data Entry</a:t>
            </a:r>
          </a:p>
          <a:p>
            <a:pPr lvl="1"/>
            <a:r>
              <a:rPr lang="de-DE" smtClean="0"/>
              <a:t>Address Verification</a:t>
            </a:r>
          </a:p>
          <a:p>
            <a:pPr lvl="1"/>
            <a:r>
              <a:rPr lang="de-DE" smtClean="0"/>
              <a:t>Dispatching to Charity Organization</a:t>
            </a:r>
          </a:p>
          <a:p>
            <a:pPr lvl="1"/>
            <a:r>
              <a:rPr lang="de-DE" smtClean="0"/>
              <a:t>Review</a:t>
            </a:r>
          </a:p>
          <a:p>
            <a:pPr lvl="1"/>
            <a:r>
              <a:rPr lang="de-DE" smtClean="0"/>
              <a:t>Approval/Rejection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3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Participants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/>
              <a:t>Platform </a:t>
            </a:r>
            <a:r>
              <a:rPr lang="en-US" b="1" smtClean="0"/>
              <a:t>Operators</a:t>
            </a:r>
            <a:r>
              <a:rPr lang="en-US" smtClean="0"/>
              <a:t> </a:t>
            </a:r>
            <a:r>
              <a:rPr lang="en-US"/>
              <a:t>from the roof organization running/operating the system</a:t>
            </a:r>
            <a:endParaRPr lang="de-DE"/>
          </a:p>
          <a:p>
            <a:r>
              <a:rPr lang="en-US" b="1"/>
              <a:t>Administrators</a:t>
            </a:r>
            <a:r>
              <a:rPr lang="en-US"/>
              <a:t> of the charity </a:t>
            </a:r>
            <a:r>
              <a:rPr lang="en-US" smtClean="0"/>
              <a:t>organizations</a:t>
            </a:r>
          </a:p>
          <a:p>
            <a:r>
              <a:rPr lang="en-US" b="1"/>
              <a:t>Applicants</a:t>
            </a:r>
            <a:r>
              <a:rPr lang="en-US"/>
              <a:t> would only be implicit participants kicking of workflows via a little portal and receiving </a:t>
            </a:r>
            <a:r>
              <a:rPr lang="en-US" smtClean="0"/>
              <a:t>notifications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4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Services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8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Address </a:t>
            </a:r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Specifications managed in EasySOA, implementation prototyped in OW2 </a:t>
            </a:r>
            <a:r>
              <a:rPr lang="en-US" smtClean="0"/>
              <a:t>FraSCAti Studio</a:t>
            </a:r>
            <a:endParaRPr lang="en-US" dirty="0" smtClean="0"/>
          </a:p>
          <a:p>
            <a:r>
              <a:rPr lang="en-US" dirty="0" smtClean="0"/>
              <a:t>Plus: Simplistic HTML5 web </a:t>
            </a:r>
            <a:r>
              <a:rPr lang="en-US" dirty="0"/>
              <a:t>portal for </a:t>
            </a:r>
            <a:endParaRPr lang="de-DE" dirty="0"/>
          </a:p>
          <a:p>
            <a:pPr lvl="1"/>
            <a:r>
              <a:rPr lang="en-US" dirty="0"/>
              <a:t>Charity organization registration (kicking </a:t>
            </a:r>
            <a:r>
              <a:rPr lang="en-US" dirty="0" smtClean="0"/>
              <a:t>off first process)</a:t>
            </a:r>
            <a:endParaRPr lang="de-DE" dirty="0"/>
          </a:p>
          <a:p>
            <a:pPr lvl="1"/>
            <a:r>
              <a:rPr lang="en-US" dirty="0"/>
              <a:t>Application for vacation funding (kicking </a:t>
            </a:r>
            <a:r>
              <a:rPr lang="en-US" dirty="0" smtClean="0"/>
              <a:t>off second </a:t>
            </a:r>
            <a:r>
              <a:rPr lang="en-US" smtClean="0"/>
              <a:t>process)</a:t>
            </a:r>
          </a:p>
          <a:p>
            <a:pPr lvl="1"/>
            <a:r>
              <a:rPr lang="en-US"/>
              <a:t>Code available via </a:t>
            </a:r>
            <a:r>
              <a:rPr lang="de-DE">
                <a:hlinkClick r:id="rId2"/>
              </a:rPr>
              <a:t>http://git.eclipse.org/c/stardust/org.eclipse.stardust.examples.git/</a:t>
            </a:r>
            <a:r>
              <a:rPr lang="de-DE"/>
              <a:t> </a:t>
            </a:r>
            <a:endParaRPr lang="de-DE" dirty="0"/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C:\Users\mdutoo\Documents\projets\easysoa\communication\20130325 ECon\frascati studio econ charity imp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7620"/>
            <a:ext cx="3143240" cy="185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5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Model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XSD</a:t>
            </a:r>
          </a:p>
          <a:p>
            <a:pPr lvl="1"/>
            <a:r>
              <a:rPr lang="de-DE" smtClean="0"/>
              <a:t>Charity Organization (Structure)</a:t>
            </a:r>
          </a:p>
          <a:p>
            <a:pPr lvl="1"/>
            <a:r>
              <a:rPr lang="de-DE" smtClean="0"/>
              <a:t>Vacation Funding Request (Structure)</a:t>
            </a:r>
          </a:p>
          <a:p>
            <a:pPr lvl="1"/>
            <a:r>
              <a:rPr lang="de-DE" smtClean="0"/>
              <a:t>Beneficiary (Structure)</a:t>
            </a:r>
          </a:p>
          <a:p>
            <a:pPr lvl="1"/>
            <a:r>
              <a:rPr lang="de-DE" smtClean="0"/>
              <a:t>Address (Structure)</a:t>
            </a:r>
          </a:p>
          <a:p>
            <a:pPr lvl="1"/>
            <a:r>
              <a:rPr lang="de-DE" smtClean="0"/>
              <a:t>Country (Structure)</a:t>
            </a:r>
          </a:p>
          <a:p>
            <a:r>
              <a:rPr lang="de-DE" smtClean="0"/>
              <a:t>Used across tools (BPM, WS)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1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Demoes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Mangrove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Mangrove Reminder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Bridge</a:t>
            </a:r>
            <a:r>
              <a:rPr lang="en-GB" dirty="0" smtClean="0"/>
              <a:t>: Integrates design and runtime artefacts created or used in Eclipse SOA</a:t>
            </a:r>
          </a:p>
          <a:p>
            <a:endParaRPr lang="en-GB" dirty="0" smtClean="0"/>
          </a:p>
          <a:p>
            <a:r>
              <a:rPr lang="en-GB" b="1" dirty="0" smtClean="0"/>
              <a:t>Common </a:t>
            </a:r>
            <a:r>
              <a:rPr lang="en-GB" b="1" dirty="0" err="1" smtClean="0"/>
              <a:t>metamodel</a:t>
            </a:r>
            <a:r>
              <a:rPr lang="en-GB" b="1" dirty="0" smtClean="0"/>
              <a:t> </a:t>
            </a:r>
            <a:r>
              <a:rPr lang="en-GB" dirty="0" smtClean="0"/>
              <a:t>(Mangrove Core) and </a:t>
            </a:r>
            <a:r>
              <a:rPr lang="en-GB" b="1" dirty="0" smtClean="0"/>
              <a:t>transformation plugins </a:t>
            </a:r>
            <a:r>
              <a:rPr lang="en-GB" dirty="0" smtClean="0"/>
              <a:t>enable partial transport of essential information between tools</a:t>
            </a:r>
          </a:p>
          <a:p>
            <a:endParaRPr lang="en-GB" dirty="0" smtClean="0"/>
          </a:p>
          <a:p>
            <a:r>
              <a:rPr lang="en-GB" dirty="0" smtClean="0"/>
              <a:t>Mangrove Core contains </a:t>
            </a:r>
            <a:r>
              <a:rPr lang="en-GB" b="1" dirty="0" smtClean="0"/>
              <a:t>elements related to processes as well as SOA services</a:t>
            </a:r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More </a:t>
            </a:r>
            <a:r>
              <a:rPr lang="en-GB" dirty="0"/>
              <a:t>details: </a:t>
            </a:r>
            <a:r>
              <a:rPr lang="en-GB" dirty="0">
                <a:solidFill>
                  <a:srgbClr val="0000FF"/>
                </a:solidFill>
              </a:rPr>
              <a:t>http://eclipse.org/mangrove</a:t>
            </a:r>
            <a:r>
              <a:rPr lang="en-GB" dirty="0" smtClean="0">
                <a:solidFill>
                  <a:srgbClr val="0000FF"/>
                </a:solidFill>
              </a:rPr>
              <a:t>/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A0B6FEF-C94C-482C-9A1A-361C510B950D}" type="slidenum">
              <a:rPr lang="en-US" smtClean="0"/>
              <a:pPr>
                <a:defRPr/>
              </a:pPr>
              <a:t>17</a:t>
            </a:fld>
            <a:r>
              <a:rPr lang="en-US" smtClean="0"/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Transformations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BPMN 1 </a:t>
            </a:r>
            <a:r>
              <a:rPr lang="en-GB" dirty="0" smtClean="0">
                <a:sym typeface="Wingdings" pitchFamily="2" charset="2"/>
              </a:rPr>
              <a:t> Mangrove Core</a:t>
            </a:r>
          </a:p>
          <a:p>
            <a:r>
              <a:rPr lang="en-GB" dirty="0" smtClean="0">
                <a:sym typeface="Wingdings" pitchFamily="2" charset="2"/>
              </a:rPr>
              <a:t>Mangrove Core  BPMN2</a:t>
            </a:r>
          </a:p>
          <a:p>
            <a:r>
              <a:rPr lang="en-GB" dirty="0" smtClean="0">
                <a:sym typeface="Wingdings" pitchFamily="2" charset="2"/>
              </a:rPr>
              <a:t>Mangrove Core  BPEL</a:t>
            </a:r>
          </a:p>
          <a:p>
            <a:r>
              <a:rPr lang="en-GB" dirty="0" smtClean="0">
                <a:sym typeface="Wingdings" pitchFamily="2" charset="2"/>
              </a:rPr>
              <a:t>SCA  Mangrove Core</a:t>
            </a:r>
          </a:p>
          <a:p>
            <a:r>
              <a:rPr lang="en-GB" dirty="0" smtClean="0">
                <a:sym typeface="Wingdings" pitchFamily="2" charset="2"/>
              </a:rPr>
              <a:t>Mangrove Core  JBI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4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Mangrove Viewer / Editor</a:t>
            </a:r>
            <a:endParaRPr lang="en-GB" dirty="0"/>
          </a:p>
        </p:txBody>
      </p:sp>
      <p:pic>
        <p:nvPicPr>
          <p:cNvPr id="1026" name="Picture 2" descr="C:\Local\workspaces\runtime-EclipseXtext\XTravel_Example\src\mangrove-diagra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8"/>
          <a:stretch/>
        </p:blipFill>
        <p:spPr bwMode="auto">
          <a:xfrm>
            <a:off x="35496" y="2132856"/>
            <a:ext cx="9005897" cy="330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Goal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Show how Process Modeling with BPMN supports a holistic approach from business to implementation</a:t>
            </a:r>
          </a:p>
          <a:p>
            <a:r>
              <a:rPr lang="de-DE" dirty="0" smtClean="0"/>
              <a:t>Demonstrate the role of BPM in a SOA</a:t>
            </a:r>
          </a:p>
          <a:p>
            <a:r>
              <a:rPr lang="de-DE" dirty="0" smtClean="0"/>
              <a:t>Introduce the Eclipse SOA Project and its subprojects and their current state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01960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Works: Governance View</a:t>
            </a:r>
            <a:endParaRPr lang="en-GB" dirty="0"/>
          </a:p>
        </p:txBody>
      </p:sp>
      <p:pic>
        <p:nvPicPr>
          <p:cNvPr id="3" name="Picture 3" descr="C:\Users\amos\Documents\EclipseCON.2013\governance_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1264"/>
            <a:ext cx="6480720" cy="47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Use: Bring DSLs in SOA/BPM World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Generic languages not always sufficient</a:t>
            </a:r>
          </a:p>
          <a:p>
            <a:endParaRPr lang="en-GB" dirty="0"/>
          </a:p>
          <a:p>
            <a:r>
              <a:rPr lang="en-GB" dirty="0" smtClean="0"/>
              <a:t>Different processes or sub-processes better defined by domain experts</a:t>
            </a:r>
          </a:p>
          <a:p>
            <a:endParaRPr lang="en-GB" dirty="0"/>
          </a:p>
          <a:p>
            <a:r>
              <a:rPr lang="en-GB" dirty="0" smtClean="0"/>
              <a:t>DSL-based processes should be able to benefit from SOA connections</a:t>
            </a:r>
          </a:p>
          <a:p>
            <a:endParaRPr lang="en-GB" dirty="0"/>
          </a:p>
          <a:p>
            <a:r>
              <a:rPr lang="en-GB" dirty="0" smtClean="0"/>
              <a:t>BPMN can be used as glue and as interface to BPMS</a:t>
            </a:r>
          </a:p>
          <a:p>
            <a:endParaRPr lang="en-GB" dirty="0"/>
          </a:p>
          <a:p>
            <a:r>
              <a:rPr lang="en-GB" sz="2400" i="1" dirty="0" smtClean="0"/>
              <a:t>What PDF is for the portable exchange of documents, BPMN could be for the portable exchange of DSL-based processes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A0B6FEF-C94C-482C-9A1A-361C510B950D}" type="slidenum">
              <a:rPr lang="en-US" smtClean="0"/>
              <a:pPr>
                <a:defRPr/>
              </a:pPr>
              <a:t>21</a:t>
            </a:fld>
            <a:r>
              <a:rPr lang="en-US" smtClean="0"/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/>
          <a:lstStyle/>
          <a:p>
            <a:r>
              <a:rPr lang="en-GB" dirty="0" smtClean="0"/>
              <a:t>DSL Integration in Eclipse SOA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6D0B51D-AD13-47FA-983D-3DE67F8273F4}" type="slidenum">
              <a:rPr lang="en-US" smtClean="0"/>
              <a:pPr>
                <a:defRPr/>
              </a:pPr>
              <a:t>22</a:t>
            </a:fld>
            <a:r>
              <a:rPr lang="en-US" smtClean="0"/>
              <a:t>	</a:t>
            </a:r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14919"/>
          <a:stretch/>
        </p:blipFill>
        <p:spPr bwMode="auto">
          <a:xfrm>
            <a:off x="1475656" y="1060084"/>
            <a:ext cx="5760640" cy="5969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47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4082"/>
          </a:xfrm>
        </p:spPr>
        <p:txBody>
          <a:bodyPr/>
          <a:lstStyle/>
          <a:p>
            <a:r>
              <a:rPr lang="en-GB" dirty="0" smtClean="0"/>
              <a:t>Scenario #1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6D0B51D-AD13-47FA-983D-3DE67F8273F4}" type="slidenum">
              <a:rPr lang="en-US" smtClean="0"/>
              <a:pPr>
                <a:defRPr/>
              </a:pPr>
              <a:t>23</a:t>
            </a:fld>
            <a:r>
              <a:rPr lang="en-US" smtClean="0"/>
              <a:t>	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2968" cy="49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 bwMode="auto">
          <a:xfrm>
            <a:off x="-27622" y="4653136"/>
            <a:ext cx="9171622" cy="1334096"/>
          </a:xfrm>
          <a:prstGeom prst="frame">
            <a:avLst/>
          </a:prstGeom>
          <a:solidFill>
            <a:srgbClr val="CC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Xerox Sans" pitchFamily="50" charset="0"/>
              </a:rPr>
              <a:t>DSL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Xerox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4082"/>
          </a:xfrm>
        </p:spPr>
        <p:txBody>
          <a:bodyPr/>
          <a:lstStyle/>
          <a:p>
            <a:r>
              <a:rPr lang="en-GB" dirty="0" smtClean="0"/>
              <a:t>Scenario #2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6D0B51D-AD13-47FA-983D-3DE67F8273F4}" type="slidenum">
              <a:rPr lang="en-US" smtClean="0"/>
              <a:pPr>
                <a:defRPr/>
              </a:pPr>
              <a:t>24</a:t>
            </a:fld>
            <a:r>
              <a:rPr lang="en-US" smtClean="0"/>
              <a:t>	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784"/>
            <a:ext cx="9162968" cy="493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ame 3"/>
          <p:cNvSpPr/>
          <p:nvPr/>
        </p:nvSpPr>
        <p:spPr bwMode="auto">
          <a:xfrm>
            <a:off x="6968143" y="3766101"/>
            <a:ext cx="864096" cy="576064"/>
          </a:xfrm>
          <a:prstGeom prst="frame">
            <a:avLst/>
          </a:prstGeom>
          <a:solidFill>
            <a:srgbClr val="CC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Xerox Sans" pitchFamily="50" charset="0"/>
              </a:rPr>
              <a:t>DSL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Xerox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2968" cy="4934496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8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2"/>
          </a:xfrm>
        </p:spPr>
        <p:txBody>
          <a:bodyPr/>
          <a:lstStyle/>
          <a:p>
            <a:r>
              <a:rPr lang="en-GB" dirty="0" smtClean="0"/>
              <a:t>Scenario #3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6D0B51D-AD13-47FA-983D-3DE67F8273F4}" type="slidenum">
              <a:rPr lang="en-US" smtClean="0"/>
              <a:pPr>
                <a:defRPr/>
              </a:pPr>
              <a:t>25</a:t>
            </a:fld>
            <a:r>
              <a:rPr lang="en-US" smtClean="0"/>
              <a:t>	</a:t>
            </a:r>
            <a:endParaRPr lang="en-US"/>
          </a:p>
        </p:txBody>
      </p:sp>
      <p:sp>
        <p:nvSpPr>
          <p:cNvPr id="6" name="Frame 5"/>
          <p:cNvSpPr/>
          <p:nvPr/>
        </p:nvSpPr>
        <p:spPr bwMode="auto">
          <a:xfrm>
            <a:off x="-27622" y="4653136"/>
            <a:ext cx="9171622" cy="1334096"/>
          </a:xfrm>
          <a:prstGeom prst="frame">
            <a:avLst/>
          </a:prstGeom>
          <a:solidFill>
            <a:srgbClr val="CC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Xerox Sans" pitchFamily="50" charset="0"/>
              </a:rPr>
              <a:t>DSL 2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Xerox Sans" pitchFamily="50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-51816" y="980728"/>
            <a:ext cx="9171622" cy="1118072"/>
          </a:xfrm>
          <a:prstGeom prst="frame">
            <a:avLst/>
          </a:prstGeom>
          <a:solidFill>
            <a:srgbClr val="CC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Xerox Sans" pitchFamily="50" charset="0"/>
              </a:rPr>
              <a:t>DSL 1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Xerox Sans" pitchFamily="50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21344" y="2392367"/>
            <a:ext cx="2520279" cy="2064284"/>
            <a:chOff x="3988696" y="2523375"/>
            <a:chExt cx="1295400" cy="1521940"/>
          </a:xfrm>
          <a:solidFill>
            <a:srgbClr val="C00000"/>
          </a:solidFill>
        </p:grpSpPr>
        <p:sp>
          <p:nvSpPr>
            <p:cNvPr id="8" name="Curved Up Arrow 7"/>
            <p:cNvSpPr/>
            <p:nvPr/>
          </p:nvSpPr>
          <p:spPr bwMode="auto">
            <a:xfrm flipH="1">
              <a:off x="3988696" y="3313795"/>
              <a:ext cx="1216152" cy="731520"/>
            </a:xfrm>
            <a:prstGeom prst="curvedUpArrow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Xerox Sans" pitchFamily="50" charset="0"/>
              </a:endParaRPr>
            </a:p>
          </p:txBody>
        </p:sp>
        <p:sp>
          <p:nvSpPr>
            <p:cNvPr id="9" name="Curved Up Arrow 8"/>
            <p:cNvSpPr/>
            <p:nvPr/>
          </p:nvSpPr>
          <p:spPr bwMode="auto">
            <a:xfrm flipV="1">
              <a:off x="4067944" y="2523375"/>
              <a:ext cx="1216152" cy="731520"/>
            </a:xfrm>
            <a:prstGeom prst="curvedUpArrow">
              <a:avLst/>
            </a:prstGeom>
            <a:grp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Xerox Sans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6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4082"/>
          </a:xfrm>
        </p:spPr>
        <p:txBody>
          <a:bodyPr/>
          <a:lstStyle/>
          <a:p>
            <a:r>
              <a:rPr lang="en-GB" dirty="0" smtClean="0"/>
              <a:t>Scenario #4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6D0B51D-AD13-47FA-983D-3DE67F8273F4}" type="slidenum">
              <a:rPr lang="en-US" smtClean="0"/>
              <a:pPr>
                <a:defRPr/>
              </a:pPr>
              <a:t>26</a:t>
            </a:fld>
            <a:r>
              <a:rPr lang="en-US" smtClean="0"/>
              <a:t>	</a:t>
            </a:r>
            <a:endParaRPr lang="en-US"/>
          </a:p>
        </p:txBody>
      </p:sp>
      <p:sp>
        <p:nvSpPr>
          <p:cNvPr id="4" name="Frame 3"/>
          <p:cNvSpPr/>
          <p:nvPr/>
        </p:nvSpPr>
        <p:spPr bwMode="auto">
          <a:xfrm>
            <a:off x="-51816" y="1158800"/>
            <a:ext cx="9171622" cy="1118072"/>
          </a:xfrm>
          <a:prstGeom prst="frame">
            <a:avLst/>
          </a:prstGeom>
          <a:solidFill>
            <a:srgbClr val="CC0000"/>
          </a:solidFill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Xerox Sans" pitchFamily="50" charset="0"/>
              </a:rPr>
              <a:t>DSL 1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Xerox Sans" pitchFamily="50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06" y="2564904"/>
            <a:ext cx="3857178" cy="124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158"/>
          <p:cNvGrpSpPr/>
          <p:nvPr/>
        </p:nvGrpSpPr>
        <p:grpSpPr>
          <a:xfrm>
            <a:off x="3061989" y="4572439"/>
            <a:ext cx="2808312" cy="1296144"/>
            <a:chOff x="899592" y="4869160"/>
            <a:chExt cx="2808312" cy="1296144"/>
          </a:xfrm>
        </p:grpSpPr>
        <p:grpSp>
          <p:nvGrpSpPr>
            <p:cNvPr id="48" name="Group 60"/>
            <p:cNvGrpSpPr/>
            <p:nvPr/>
          </p:nvGrpSpPr>
          <p:grpSpPr>
            <a:xfrm>
              <a:off x="3203848" y="4869160"/>
              <a:ext cx="504056" cy="504056"/>
              <a:chOff x="3203848" y="4869160"/>
              <a:chExt cx="504056" cy="504056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3203848" y="4869160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mtClean="0"/>
              </a:p>
            </p:txBody>
          </p:sp>
          <p:pic>
            <p:nvPicPr>
              <p:cNvPr id="65" name="Picture 6" descr="C:\Users\amos\AppData\Local\Microsoft\Windows\Temporary Internet Files\Content.IE5\LG1E8VB3\MC900326914[1].wm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1860" y="4977172"/>
                <a:ext cx="288032" cy="288032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Group 61"/>
            <p:cNvGrpSpPr/>
            <p:nvPr/>
          </p:nvGrpSpPr>
          <p:grpSpPr>
            <a:xfrm>
              <a:off x="2339752" y="5229200"/>
              <a:ext cx="504056" cy="504056"/>
              <a:chOff x="2915816" y="5589240"/>
              <a:chExt cx="504056" cy="504056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2915816" y="5589240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mtClean="0"/>
              </a:p>
            </p:txBody>
          </p:sp>
          <p:pic>
            <p:nvPicPr>
              <p:cNvPr id="63" name="Picture 10" descr="C:\Users\amos\AppData\Local\Microsoft\Windows\Temporary Internet Files\Content.IE5\IG3FHT0S\MC900196076[1].wm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70448" y="5711177"/>
                <a:ext cx="394792" cy="260182"/>
              </a:xfrm>
              <a:prstGeom prst="rect">
                <a:avLst/>
              </a:prstGeom>
              <a:noFill/>
            </p:spPr>
          </p:pic>
        </p:grpSp>
        <p:grpSp>
          <p:nvGrpSpPr>
            <p:cNvPr id="50" name="Group 65"/>
            <p:cNvGrpSpPr/>
            <p:nvPr/>
          </p:nvGrpSpPr>
          <p:grpSpPr>
            <a:xfrm>
              <a:off x="1619672" y="4869160"/>
              <a:ext cx="504056" cy="504056"/>
              <a:chOff x="1835696" y="5013176"/>
              <a:chExt cx="504056" cy="504056"/>
            </a:xfrm>
          </p:grpSpPr>
          <p:sp>
            <p:nvSpPr>
              <p:cNvPr id="60" name="Oval 59"/>
              <p:cNvSpPr/>
              <p:nvPr/>
            </p:nvSpPr>
            <p:spPr bwMode="auto">
              <a:xfrm>
                <a:off x="1835696" y="5013176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mtClean="0"/>
              </a:p>
            </p:txBody>
          </p:sp>
          <p:pic>
            <p:nvPicPr>
              <p:cNvPr id="61" name="Picture 12" descr="C:\Users\amos\AppData\Local\Microsoft\Windows\Temporary Internet Files\Content.IE5\RVCXM721\MC900431631[1].p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07704" y="5085184"/>
                <a:ext cx="360040" cy="360040"/>
              </a:xfrm>
              <a:prstGeom prst="rect">
                <a:avLst/>
              </a:prstGeom>
              <a:noFill/>
            </p:spPr>
          </p:pic>
        </p:grpSp>
        <p:grpSp>
          <p:nvGrpSpPr>
            <p:cNvPr id="51" name="Group 62"/>
            <p:cNvGrpSpPr/>
            <p:nvPr/>
          </p:nvGrpSpPr>
          <p:grpSpPr>
            <a:xfrm>
              <a:off x="2843808" y="5661248"/>
              <a:ext cx="504056" cy="504056"/>
              <a:chOff x="1835696" y="5661248"/>
              <a:chExt cx="504056" cy="504056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1835696" y="5661248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mtClean="0"/>
              </a:p>
            </p:txBody>
          </p:sp>
          <p:pic>
            <p:nvPicPr>
              <p:cNvPr id="59" name="Picture 15" descr="C:\Users\amos\AppData\Local\Microsoft\Windows\Temporary Internet Files\Content.IE5\1W4Z9O4Z\MC900351785[1].wmf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71700" y="5823070"/>
                <a:ext cx="432048" cy="180412"/>
              </a:xfrm>
              <a:prstGeom prst="rect">
                <a:avLst/>
              </a:prstGeom>
              <a:noFill/>
            </p:spPr>
          </p:pic>
        </p:grpSp>
        <p:grpSp>
          <p:nvGrpSpPr>
            <p:cNvPr id="52" name="Group 64"/>
            <p:cNvGrpSpPr/>
            <p:nvPr/>
          </p:nvGrpSpPr>
          <p:grpSpPr>
            <a:xfrm>
              <a:off x="899592" y="5013176"/>
              <a:ext cx="504056" cy="504056"/>
              <a:chOff x="971600" y="4869160"/>
              <a:chExt cx="504056" cy="504056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971600" y="4869160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mtClean="0"/>
              </a:p>
            </p:txBody>
          </p:sp>
          <p:pic>
            <p:nvPicPr>
              <p:cNvPr id="57" name="Picture 17" descr="C:\Users\amos\AppData\Local\Microsoft\Windows\Temporary Internet Files\Content.IE5\LG1E8VB3\MC900156143[1].wmf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031454" y="4974310"/>
                <a:ext cx="384348" cy="293756"/>
              </a:xfrm>
              <a:prstGeom prst="rect">
                <a:avLst/>
              </a:prstGeom>
              <a:noFill/>
            </p:spPr>
          </p:pic>
        </p:grpSp>
        <p:grpSp>
          <p:nvGrpSpPr>
            <p:cNvPr id="53" name="Group 63"/>
            <p:cNvGrpSpPr/>
            <p:nvPr/>
          </p:nvGrpSpPr>
          <p:grpSpPr>
            <a:xfrm>
              <a:off x="1403648" y="5661248"/>
              <a:ext cx="504056" cy="504056"/>
              <a:chOff x="1043608" y="5598096"/>
              <a:chExt cx="504056" cy="504056"/>
            </a:xfrm>
          </p:grpSpPr>
          <p:sp>
            <p:nvSpPr>
              <p:cNvPr id="54" name="Oval 53"/>
              <p:cNvSpPr/>
              <p:nvPr/>
            </p:nvSpPr>
            <p:spPr bwMode="auto">
              <a:xfrm>
                <a:off x="1043608" y="5598096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fr-FR" smtClean="0"/>
              </a:p>
            </p:txBody>
          </p:sp>
          <p:pic>
            <p:nvPicPr>
              <p:cNvPr id="55" name="Picture 19" descr="C:\Users\amos\AppData\Local\Microsoft\Windows\Temporary Internet Files\Content.IE5\RVCXM721\MC900188521[1].wmf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079612" y="5625244"/>
                <a:ext cx="432048" cy="4497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6" name="Rectangle 45"/>
          <p:cNvSpPr/>
          <p:nvPr/>
        </p:nvSpPr>
        <p:spPr bwMode="auto">
          <a:xfrm>
            <a:off x="2605406" y="4077072"/>
            <a:ext cx="3857178" cy="24482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Xerox Sans" pitchFamily="50" charset="0"/>
              </a:rPr>
              <a:t>SOA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Xerox Sans" pitchFamily="50" charset="0"/>
              </a:rPr>
              <a:t> / BPMS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Xerox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1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BPMN2 Modeler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BPMN2 Modeler - Architecture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Still in Incubation, current version is 0.2.4</a:t>
            </a:r>
          </a:p>
          <a:p>
            <a:r>
              <a:rPr lang="en-US" dirty="0" err="1" smtClean="0"/>
              <a:t>Graphiti</a:t>
            </a:r>
            <a:endParaRPr lang="en-US" dirty="0"/>
          </a:p>
          <a:p>
            <a:pPr lvl="1"/>
            <a:r>
              <a:rPr lang="en-US" dirty="0" smtClean="0"/>
              <a:t>Supports </a:t>
            </a:r>
            <a:r>
              <a:rPr lang="en-US" dirty="0" err="1" smtClean="0"/>
              <a:t>Graphiti</a:t>
            </a:r>
            <a:r>
              <a:rPr lang="en-US" dirty="0" smtClean="0"/>
              <a:t> versions 8.0.2 (Eclipse </a:t>
            </a:r>
            <a:r>
              <a:rPr lang="en-US" dirty="0"/>
              <a:t>H</a:t>
            </a:r>
            <a:r>
              <a:rPr lang="en-US" dirty="0" smtClean="0"/>
              <a:t>elios 3.6.2) and 10.0.1 (Eclipse Juno 4.2)</a:t>
            </a:r>
          </a:p>
          <a:p>
            <a:r>
              <a:rPr lang="en-US" dirty="0" smtClean="0"/>
              <a:t>Eclipse BPMN2 EMF model, version 0.7.0</a:t>
            </a:r>
          </a:p>
          <a:p>
            <a:r>
              <a:rPr lang="en-US" dirty="0" smtClean="0"/>
              <a:t>EMF, version 2.something</a:t>
            </a:r>
          </a:p>
          <a:p>
            <a:r>
              <a:rPr lang="en-US" dirty="0" smtClean="0"/>
              <a:t>Plus a cast of thousands</a:t>
            </a:r>
          </a:p>
          <a:p>
            <a:pPr lvl="1"/>
            <a:r>
              <a:rPr lang="en-US" dirty="0" smtClean="0"/>
              <a:t>GEF/draw2d</a:t>
            </a:r>
          </a:p>
          <a:p>
            <a:pPr lvl="1"/>
            <a:r>
              <a:rPr lang="en-US" dirty="0" smtClean="0"/>
              <a:t>EMF Transaction, Validation OCL</a:t>
            </a:r>
          </a:p>
          <a:p>
            <a:pPr lvl="1"/>
            <a:r>
              <a:rPr lang="en-US" dirty="0" smtClean="0"/>
              <a:t>Eclipse XSD &amp; WST</a:t>
            </a:r>
          </a:p>
          <a:p>
            <a:pPr lvl="1"/>
            <a:r>
              <a:rPr lang="en-US" dirty="0" smtClean="0"/>
              <a:t>BPEL WSIL</a:t>
            </a:r>
          </a:p>
          <a:p>
            <a:pPr lvl="1"/>
            <a:r>
              <a:rPr lang="en-US" dirty="0" smtClean="0"/>
              <a:t>JDT</a:t>
            </a:r>
          </a:p>
        </p:txBody>
      </p:sp>
    </p:spTree>
    <p:extLst>
      <p:ext uri="{BB962C8B-B14F-4D97-AF65-F5344CB8AC3E}">
        <p14:creationId xmlns:p14="http://schemas.microsoft.com/office/powerpoint/2010/main" val="20983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BPMN2 Modeler - Architecture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BPMN 2.0</a:t>
            </a:r>
          </a:p>
          <a:p>
            <a:pPr lvl="1"/>
            <a:r>
              <a:rPr lang="en-US" dirty="0" smtClean="0"/>
              <a:t>MDT-BPMN2 Project</a:t>
            </a:r>
          </a:p>
          <a:p>
            <a:r>
              <a:rPr lang="en-US" dirty="0" smtClean="0"/>
              <a:t>Extensible/customizable for specific runtimes</a:t>
            </a:r>
          </a:p>
          <a:p>
            <a:pPr lvl="1"/>
            <a:r>
              <a:rPr lang="en-US" dirty="0" smtClean="0"/>
              <a:t>jBPM5</a:t>
            </a:r>
          </a:p>
          <a:p>
            <a:pPr lvl="1"/>
            <a:r>
              <a:rPr lang="en-US" dirty="0" smtClean="0"/>
              <a:t>Other examples</a:t>
            </a:r>
          </a:p>
          <a:p>
            <a:r>
              <a:rPr lang="en-US" dirty="0" smtClean="0"/>
              <a:t>Plug-in API</a:t>
            </a:r>
          </a:p>
          <a:p>
            <a:pPr lvl="1"/>
            <a:r>
              <a:rPr lang="en-US" dirty="0" smtClean="0"/>
              <a:t>Model extensions</a:t>
            </a:r>
          </a:p>
          <a:p>
            <a:pPr lvl="1"/>
            <a:r>
              <a:rPr lang="en-US" dirty="0" smtClean="0"/>
              <a:t>Limit runtime model subset/view</a:t>
            </a:r>
          </a:p>
          <a:p>
            <a:pPr lvl="1"/>
            <a:r>
              <a:rPr lang="en-US" dirty="0"/>
              <a:t>Tabbed Property Sheets</a:t>
            </a:r>
          </a:p>
          <a:p>
            <a:pPr lvl="1"/>
            <a:r>
              <a:rPr lang="en-US" dirty="0" smtClean="0"/>
              <a:t>Custom Tool Palette</a:t>
            </a:r>
          </a:p>
          <a:p>
            <a:pPr lvl="1"/>
            <a:r>
              <a:rPr lang="en-US" dirty="0" smtClean="0"/>
              <a:t>Custom Activity models &amp; graphics</a:t>
            </a:r>
          </a:p>
        </p:txBody>
      </p:sp>
    </p:spTree>
    <p:extLst>
      <p:ext uri="{BB962C8B-B14F-4D97-AF65-F5344CB8AC3E}">
        <p14:creationId xmlns:p14="http://schemas.microsoft.com/office/powerpoint/2010/main" val="16129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mtClean="0"/>
              <a:t>Overview/Agenda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Short Introduction of presenters and their project [20‘]</a:t>
            </a:r>
          </a:p>
          <a:p>
            <a:r>
              <a:rPr lang="de-DE" dirty="0" smtClean="0"/>
              <a:t>Overview end-to-end use case [10‘]</a:t>
            </a:r>
          </a:p>
          <a:p>
            <a:r>
              <a:rPr lang="de-DE" dirty="0" smtClean="0"/>
              <a:t>Project demos along the end-to-end use case [20‘/</a:t>
            </a:r>
            <a:r>
              <a:rPr lang="de-DE" smtClean="0"/>
              <a:t>project]</a:t>
            </a:r>
          </a:p>
          <a:p>
            <a:pPr lvl="1"/>
            <a:r>
              <a:rPr lang="de-DE" i="1" smtClean="0"/>
              <a:t>Break after 2nd project</a:t>
            </a:r>
            <a:endParaRPr lang="de-DE" i="1" dirty="0" smtClean="0"/>
          </a:p>
          <a:p>
            <a:r>
              <a:rPr lang="de-DE" dirty="0" smtClean="0"/>
              <a:t>Deeper dive into the projects (functionality architecture, status, roadmap, community) [30‘/</a:t>
            </a:r>
            <a:r>
              <a:rPr lang="de-DE" smtClean="0"/>
              <a:t>project]</a:t>
            </a:r>
          </a:p>
          <a:p>
            <a:pPr lvl="1"/>
            <a:r>
              <a:rPr lang="de-DE" i="1"/>
              <a:t>Break after 2nd project</a:t>
            </a:r>
            <a:endParaRPr lang="de-DE" i="1" dirty="0" smtClean="0"/>
          </a:p>
          <a:p>
            <a:r>
              <a:rPr lang="de-DE" dirty="0" smtClean="0"/>
              <a:t>Panel Q &amp; A (no limit – but move to the </a:t>
            </a:r>
            <a:r>
              <a:rPr lang="de-DE" smtClean="0"/>
              <a:t>bar if others will be claiming the room …)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6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BPMN2 Modeler - Features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Multiple BPMN Diagram Types</a:t>
            </a:r>
          </a:p>
          <a:p>
            <a:pPr lvl="1"/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Choreography</a:t>
            </a:r>
          </a:p>
          <a:p>
            <a:pPr lvl="1"/>
            <a:r>
              <a:rPr lang="en-US" dirty="0" smtClean="0"/>
              <a:t>Collaboration</a:t>
            </a:r>
          </a:p>
          <a:p>
            <a:r>
              <a:rPr lang="en-US" dirty="0" smtClean="0"/>
              <a:t>Multipage Editor</a:t>
            </a:r>
          </a:p>
          <a:p>
            <a:pPr lvl="1"/>
            <a:r>
              <a:rPr lang="en-US" dirty="0" smtClean="0"/>
              <a:t>Multiple Diagram Types per file</a:t>
            </a:r>
          </a:p>
          <a:p>
            <a:pPr lvl="1"/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Choreography Task Participants</a:t>
            </a:r>
          </a:p>
          <a:p>
            <a:pPr lvl="2"/>
            <a:r>
              <a:rPr lang="en-US" dirty="0" smtClean="0"/>
              <a:t>“white box” and “black box”</a:t>
            </a:r>
          </a:p>
          <a:p>
            <a:pPr lvl="1"/>
            <a:r>
              <a:rPr lang="en-US" dirty="0" smtClean="0"/>
              <a:t>Sub-Processes</a:t>
            </a:r>
          </a:p>
          <a:p>
            <a:pPr lvl="2"/>
            <a:r>
              <a:rPr lang="en-US" dirty="0" smtClean="0"/>
              <a:t>“push down” and “pull up”</a:t>
            </a:r>
            <a:endParaRPr lang="en-US" dirty="0"/>
          </a:p>
          <a:p>
            <a:pPr lvl="1"/>
            <a:r>
              <a:rPr lang="en-US" dirty="0" smtClean="0"/>
              <a:t>XML Source View Tab</a:t>
            </a:r>
          </a:p>
          <a:p>
            <a:pPr lvl="2"/>
            <a:r>
              <a:rPr lang="en-US" dirty="0" smtClean="0"/>
              <a:t>Read-only, not yet synched with graphical view</a:t>
            </a:r>
          </a:p>
          <a:p>
            <a:r>
              <a:rPr lang="en-US" dirty="0" smtClean="0"/>
              <a:t>Import BPMN 2.0 Model Elements</a:t>
            </a:r>
          </a:p>
          <a:p>
            <a:pPr lvl="1"/>
            <a:r>
              <a:rPr lang="en-US" dirty="0" smtClean="0"/>
              <a:t>Generates Diagram Interchange (“DI”) elements</a:t>
            </a:r>
          </a:p>
          <a:p>
            <a:pPr lvl="1"/>
            <a:r>
              <a:rPr lang="en-US" dirty="0" smtClean="0"/>
              <a:t>Basic auto layout</a:t>
            </a:r>
          </a:p>
        </p:txBody>
      </p:sp>
    </p:spTree>
    <p:extLst>
      <p:ext uri="{BB962C8B-B14F-4D97-AF65-F5344CB8AC3E}">
        <p14:creationId xmlns:p14="http://schemas.microsoft.com/office/powerpoint/2010/main" val="269826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BPMN2 Modeler - Features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Outline View</a:t>
            </a:r>
          </a:p>
          <a:p>
            <a:pPr lvl="1"/>
            <a:r>
              <a:rPr lang="en-US" dirty="0" smtClean="0"/>
              <a:t>Business Model</a:t>
            </a:r>
          </a:p>
          <a:p>
            <a:pPr lvl="1"/>
            <a:r>
              <a:rPr lang="en-US" dirty="0" smtClean="0"/>
              <a:t>Diagram Interchange Model</a:t>
            </a:r>
          </a:p>
          <a:p>
            <a:pPr lvl="1"/>
            <a:r>
              <a:rPr lang="en-US" dirty="0" smtClean="0"/>
              <a:t>Thumbnail</a:t>
            </a:r>
          </a:p>
          <a:p>
            <a:r>
              <a:rPr lang="en-US" dirty="0" smtClean="0"/>
              <a:t>Customizable Tool Palette</a:t>
            </a:r>
          </a:p>
          <a:p>
            <a:pPr lvl="1"/>
            <a:r>
              <a:rPr lang="en-US" dirty="0" smtClean="0"/>
              <a:t>plug-in extension</a:t>
            </a:r>
          </a:p>
          <a:p>
            <a:pPr lvl="1"/>
            <a:r>
              <a:rPr lang="en-US" dirty="0" smtClean="0"/>
              <a:t>Tool Set “Profiles”</a:t>
            </a:r>
          </a:p>
          <a:p>
            <a:r>
              <a:rPr lang="en-US" dirty="0" smtClean="0"/>
              <a:t>User Preferences</a:t>
            </a:r>
          </a:p>
          <a:p>
            <a:pPr lvl="1"/>
            <a:r>
              <a:rPr lang="en-US" dirty="0" smtClean="0"/>
              <a:t>Selectable Target Runtime</a:t>
            </a:r>
          </a:p>
          <a:p>
            <a:pPr lvl="1"/>
            <a:r>
              <a:rPr lang="en-US" dirty="0" smtClean="0"/>
              <a:t>General UI customization</a:t>
            </a:r>
          </a:p>
          <a:p>
            <a:pPr lvl="2"/>
            <a:r>
              <a:rPr lang="en-US" dirty="0" smtClean="0"/>
              <a:t>Colors, Fonts</a:t>
            </a:r>
          </a:p>
          <a:p>
            <a:pPr lvl="1"/>
            <a:r>
              <a:rPr lang="en-US" dirty="0" smtClean="0"/>
              <a:t>Connection Line Routing</a:t>
            </a:r>
          </a:p>
          <a:p>
            <a:pPr lvl="2"/>
            <a:r>
              <a:rPr lang="en-US" dirty="0" smtClean="0"/>
              <a:t>Manhattan</a:t>
            </a:r>
          </a:p>
          <a:p>
            <a:pPr lvl="2"/>
            <a:r>
              <a:rPr lang="en-US" dirty="0" err="1" smtClean="0"/>
              <a:t>Bendpoint</a:t>
            </a:r>
            <a:endParaRPr lang="en-US" dirty="0"/>
          </a:p>
          <a:p>
            <a:pPr lvl="1"/>
            <a:r>
              <a:rPr lang="en-US" dirty="0" smtClean="0"/>
              <a:t>Model Enablement, including runtime extensions</a:t>
            </a:r>
          </a:p>
        </p:txBody>
      </p:sp>
    </p:spTree>
    <p:extLst>
      <p:ext uri="{BB962C8B-B14F-4D97-AF65-F5344CB8AC3E}">
        <p14:creationId xmlns:p14="http://schemas.microsoft.com/office/powerpoint/2010/main" val="16768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BPMN2 Modeler - Roadmap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Debugging/Simulation </a:t>
            </a:r>
            <a:r>
              <a:rPr lang="en-US" dirty="0" smtClean="0"/>
              <a:t>Support (Spring 2013)</a:t>
            </a:r>
            <a:endParaRPr lang="en-US" dirty="0"/>
          </a:p>
          <a:p>
            <a:r>
              <a:rPr lang="en-US" dirty="0" smtClean="0"/>
              <a:t>Automatic Layout of Shapes &amp; Connections (Summer 2013)</a:t>
            </a:r>
          </a:p>
          <a:p>
            <a:pPr lvl="1"/>
            <a:r>
              <a:rPr lang="en-US" dirty="0" smtClean="0"/>
              <a:t>Basic Shape Layout for imported models</a:t>
            </a:r>
          </a:p>
          <a:p>
            <a:pPr lvl="1"/>
            <a:r>
              <a:rPr lang="en-US" dirty="0" smtClean="0"/>
              <a:t>Connection Line Routing needs work!</a:t>
            </a:r>
          </a:p>
          <a:p>
            <a:r>
              <a:rPr lang="en-US" dirty="0" smtClean="0"/>
              <a:t>Tool </a:t>
            </a:r>
            <a:r>
              <a:rPr lang="en-US" dirty="0"/>
              <a:t>Palette	</a:t>
            </a:r>
            <a:r>
              <a:rPr lang="en-US" dirty="0" smtClean="0"/>
              <a:t>Enhancements (Fall 2013)</a:t>
            </a:r>
            <a:endParaRPr lang="en-US" dirty="0"/>
          </a:p>
          <a:p>
            <a:pPr lvl="1"/>
            <a:r>
              <a:rPr lang="en-US" dirty="0"/>
              <a:t>Complex templates for “workflow patterns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Tool Set “Profiles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Deployment Tools API (Spring 2014)</a:t>
            </a:r>
          </a:p>
          <a:p>
            <a:pPr lvl="1"/>
            <a:r>
              <a:rPr lang="en-US" dirty="0" smtClean="0"/>
              <a:t>Multiple Processes per file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12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BPMN2 Modeler - Community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y’all!</a:t>
            </a:r>
          </a:p>
          <a:p>
            <a:r>
              <a:rPr lang="en-US" dirty="0" smtClean="0"/>
              <a:t>ROSI</a:t>
            </a:r>
          </a:p>
          <a:p>
            <a:pPr lvl="1"/>
            <a:r>
              <a:rPr lang="en-US" dirty="0" smtClean="0"/>
              <a:t>TU, </a:t>
            </a:r>
            <a:r>
              <a:rPr lang="en-US" dirty="0"/>
              <a:t>Dortmund (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vm4a003.itmc.tu-dortmund.de/carisma</a:t>
            </a:r>
            <a:r>
              <a:rPr lang="en-US" dirty="0" smtClean="0"/>
              <a:t>)</a:t>
            </a:r>
          </a:p>
          <a:p>
            <a:r>
              <a:rPr lang="en-US" dirty="0" smtClean="0"/>
              <a:t>Eclipse Community Forum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www.eclipse.org/forums</a:t>
            </a:r>
            <a:endParaRPr lang="en-US" dirty="0" smtClean="0"/>
          </a:p>
          <a:p>
            <a:r>
              <a:rPr lang="en-US" dirty="0" smtClean="0"/>
              <a:t>Mailing list</a:t>
            </a:r>
          </a:p>
          <a:p>
            <a:pPr lvl="1"/>
            <a:r>
              <a:rPr lang="en-US" dirty="0" smtClean="0">
                <a:hlinkClick r:id="rId4"/>
              </a:rPr>
              <a:t>bpmn2-modeler-dev@eclipse.org</a:t>
            </a:r>
            <a:endParaRPr lang="en-US" dirty="0" smtClean="0"/>
          </a:p>
          <a:p>
            <a:r>
              <a:rPr lang="en-US" dirty="0" smtClean="0"/>
              <a:t>Me</a:t>
            </a:r>
          </a:p>
          <a:p>
            <a:pPr lvl="1"/>
            <a:r>
              <a:rPr lang="en-US" dirty="0" smtClean="0">
                <a:hlinkClick r:id="rId5"/>
              </a:rPr>
              <a:t>bbrodt@redhat.com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EasySOA Registry &amp; </a:t>
            </a:r>
            <a:r>
              <a:rPr lang="de-DE" dirty="0" err="1" smtClean="0"/>
              <a:t>Eclipse</a:t>
            </a:r>
            <a:r>
              <a:rPr lang="de-DE" dirty="0" smtClean="0"/>
              <a:t> JWT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17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Eclipse</a:t>
            </a:r>
            <a:r>
              <a:rPr lang="de-DE" dirty="0" smtClean="0"/>
              <a:t> SOA JWT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/>
              <a:t>Versatile Business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Workflow </a:t>
            </a:r>
            <a:r>
              <a:rPr lang="de-DE" dirty="0" err="1" smtClean="0"/>
              <a:t>tools</a:t>
            </a:r>
            <a:r>
              <a:rPr lang="de-DE" dirty="0" smtClean="0"/>
              <a:t> &amp; </a:t>
            </a:r>
            <a:r>
              <a:rPr lang="de-DE" dirty="0" err="1" smtClean="0"/>
              <a:t>platform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Website : </a:t>
            </a:r>
            <a:r>
              <a:rPr lang="de-DE" dirty="0" smtClean="0">
                <a:hlinkClick r:id="rId2"/>
              </a:rPr>
              <a:t>http://www.eclipse.org/jwt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Mailing </a:t>
            </a:r>
            <a:r>
              <a:rPr lang="de-DE" dirty="0" err="1" smtClean="0"/>
              <a:t>list</a:t>
            </a:r>
            <a:r>
              <a:rPr lang="de-DE" dirty="0" smtClean="0"/>
              <a:t> : </a:t>
            </a:r>
            <a:r>
              <a:rPr lang="de-DE" dirty="0" smtClean="0">
                <a:hlinkClick r:id="rId3"/>
              </a:rPr>
              <a:t>jwt-dev@eclipse.org</a:t>
            </a:r>
            <a:endParaRPr lang="de-DE" dirty="0" smtClean="0"/>
          </a:p>
          <a:p>
            <a:pPr>
              <a:buNone/>
            </a:pPr>
            <a:r>
              <a:rPr lang="de-DE" dirty="0" err="1" smtClean="0"/>
              <a:t>What‘s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: BPMN </a:t>
            </a:r>
            <a:r>
              <a:rPr lang="de-DE" dirty="0" err="1" smtClean="0"/>
              <a:t>view</a:t>
            </a:r>
            <a:r>
              <a:rPr lang="de-DE" dirty="0" smtClean="0"/>
              <a:t>, EasySOA </a:t>
            </a:r>
            <a:r>
              <a:rPr lang="de-DE" dirty="0" err="1" smtClean="0"/>
              <a:t>export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err="1" smtClean="0"/>
              <a:t>Provides</a:t>
            </a:r>
            <a:r>
              <a:rPr lang="de-DE" dirty="0" smtClean="0"/>
              <a:t>:</a:t>
            </a:r>
          </a:p>
          <a:p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b="1" dirty="0" err="1" smtClean="0"/>
              <a:t>views</a:t>
            </a:r>
            <a:r>
              <a:rPr lang="de-DE" dirty="0" smtClean="0"/>
              <a:t> (UML AD, EPC, BPMN) </a:t>
            </a:r>
            <a:r>
              <a:rPr lang="de-DE" dirty="0" err="1" smtClean="0"/>
              <a:t>and</a:t>
            </a:r>
            <a:r>
              <a:rPr lang="de-DE" dirty="0" smtClean="0"/>
              <a:t> model </a:t>
            </a:r>
            <a:r>
              <a:rPr lang="de-DE" dirty="0" err="1" smtClean="0"/>
              <a:t>extensions</a:t>
            </a:r>
            <a:endParaRPr lang="de-DE" dirty="0" smtClean="0"/>
          </a:p>
          <a:p>
            <a:r>
              <a:rPr lang="de-DE" dirty="0" err="1" smtClean="0"/>
              <a:t>Transformations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b="1" dirty="0" err="1" smtClean="0"/>
              <a:t>representations</a:t>
            </a:r>
            <a:r>
              <a:rPr lang="de-DE" dirty="0" smtClean="0"/>
              <a:t> (BPMN, Mangrove…)</a:t>
            </a:r>
          </a:p>
          <a:p>
            <a:r>
              <a:rPr lang="de-DE" dirty="0" smtClean="0"/>
              <a:t>Export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/>
              <a:t>executable</a:t>
            </a:r>
            <a:r>
              <a:rPr lang="de-DE" dirty="0" smtClean="0"/>
              <a:t> workflow </a:t>
            </a:r>
            <a:r>
              <a:rPr lang="de-DE" dirty="0" err="1" smtClean="0"/>
              <a:t>formats</a:t>
            </a:r>
            <a:r>
              <a:rPr lang="de-DE" dirty="0" smtClean="0"/>
              <a:t> (XPDL, Bonita, </a:t>
            </a:r>
            <a:r>
              <a:rPr lang="de-DE" dirty="0" err="1" smtClean="0"/>
              <a:t>jPDL</a:t>
            </a:r>
            <a:r>
              <a:rPr lang="de-DE" dirty="0" smtClean="0"/>
              <a:t>…)</a:t>
            </a:r>
          </a:p>
          <a:p>
            <a:r>
              <a:rPr lang="de-DE" dirty="0" smtClean="0"/>
              <a:t>Export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documentation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b="1" dirty="0" err="1" smtClean="0"/>
              <a:t>Document</a:t>
            </a:r>
            <a:r>
              <a:rPr lang="de-DE" b="1" dirty="0" smtClean="0"/>
              <a:t> Management </a:t>
            </a:r>
            <a:r>
              <a:rPr lang="de-DE" dirty="0" smtClean="0"/>
              <a:t>Systems</a:t>
            </a:r>
          </a:p>
          <a:p>
            <a:pPr lvl="1"/>
            <a:r>
              <a:rPr lang="de-DE" dirty="0" err="1" smtClean="0"/>
              <a:t>Nuxeo</a:t>
            </a:r>
            <a:r>
              <a:rPr lang="de-DE" dirty="0" smtClean="0"/>
              <a:t>, </a:t>
            </a:r>
            <a:r>
              <a:rPr lang="de-DE" dirty="0" err="1" smtClean="0"/>
              <a:t>Alfresco</a:t>
            </a:r>
            <a:r>
              <a:rPr lang="de-DE" dirty="0" smtClean="0"/>
              <a:t>...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smtClean="0"/>
              <a:t>EasySOA </a:t>
            </a:r>
            <a:r>
              <a:rPr lang="de-DE" b="1" dirty="0" err="1" smtClean="0"/>
              <a:t>service</a:t>
            </a:r>
            <a:r>
              <a:rPr lang="de-DE" b="1" dirty="0" smtClean="0"/>
              <a:t> </a:t>
            </a:r>
            <a:r>
              <a:rPr lang="de-DE" b="1" dirty="0" err="1" smtClean="0"/>
              <a:t>registry</a:t>
            </a:r>
            <a:r>
              <a:rPr lang="de-DE" b="1" dirty="0" smtClean="0"/>
              <a:t>!</a:t>
            </a:r>
            <a:endParaRPr lang="de-DE" b="1" dirty="0" err="1" smtClean="0"/>
          </a:p>
        </p:txBody>
      </p:sp>
      <p:pic>
        <p:nvPicPr>
          <p:cNvPr id="5" name="Picture 4" descr="jwt_screensh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6288" y="2071678"/>
            <a:ext cx="2726240" cy="193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EasySOA Registry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An open, collaborative registry of SOA information across design time, development time and deployment time for all actors of the SOA process, built by the Open Wide-lead EasySOA consortium (also </a:t>
            </a:r>
            <a:r>
              <a:rPr lang="en-US" dirty="0" err="1" smtClean="0"/>
              <a:t>Talend</a:t>
            </a:r>
            <a:r>
              <a:rPr lang="en-US" dirty="0" smtClean="0"/>
              <a:t>, Bull, </a:t>
            </a:r>
            <a:r>
              <a:rPr lang="en-US" dirty="0" err="1" smtClean="0"/>
              <a:t>Nuxeo</a:t>
            </a:r>
            <a:r>
              <a:rPr lang="en-US" dirty="0" smtClean="0"/>
              <a:t>, </a:t>
            </a:r>
            <a:r>
              <a:rPr lang="en-US" dirty="0" err="1" smtClean="0"/>
              <a:t>EasiFab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Website : </a:t>
            </a:r>
            <a:r>
              <a:rPr lang="en-US" dirty="0" smtClean="0">
                <a:hlinkClick r:id="rId2"/>
              </a:rPr>
              <a:t>http://www.easysoa.org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Mailing list : </a:t>
            </a:r>
            <a:r>
              <a:rPr lang="en-US" dirty="0" smtClean="0">
                <a:hlinkClick r:id="rId3"/>
              </a:rPr>
              <a:t>easysoa-dev@googlegroups.com</a:t>
            </a:r>
            <a:endParaRPr lang="en-US" dirty="0" smtClean="0"/>
          </a:p>
          <a:p>
            <a:pPr>
              <a:buNone/>
            </a:pPr>
            <a:endParaRPr lang="en-US" sz="900" dirty="0" smtClean="0"/>
          </a:p>
          <a:p>
            <a:pPr>
              <a:buNone/>
            </a:pPr>
            <a:r>
              <a:rPr lang="en-US" dirty="0" smtClean="0"/>
              <a:t>EasySOA Registry provides:</a:t>
            </a:r>
          </a:p>
          <a:p>
            <a:r>
              <a:rPr lang="en-US" dirty="0" smtClean="0"/>
              <a:t>Service </a:t>
            </a:r>
            <a:r>
              <a:rPr lang="en-US" b="1" dirty="0" smtClean="0"/>
              <a:t>audit</a:t>
            </a:r>
            <a:r>
              <a:rPr lang="en-US" dirty="0" smtClean="0"/>
              <a:t> and discovery : from design, source, </a:t>
            </a:r>
            <a:r>
              <a:rPr lang="en-US" dirty="0" err="1" smtClean="0"/>
              <a:t>classpath</a:t>
            </a:r>
            <a:r>
              <a:rPr lang="en-US" dirty="0" smtClean="0"/>
              <a:t>, web, wire…</a:t>
            </a:r>
          </a:p>
          <a:p>
            <a:r>
              <a:rPr lang="en-US" dirty="0" smtClean="0"/>
              <a:t>Service </a:t>
            </a:r>
            <a:r>
              <a:rPr lang="en-US" b="1" dirty="0" smtClean="0"/>
              <a:t>cartography</a:t>
            </a:r>
            <a:r>
              <a:rPr lang="en-US" dirty="0" smtClean="0"/>
              <a:t>  and documentation : extracted &amp; manual doc, collaborative editing, custom browsing UI</a:t>
            </a:r>
          </a:p>
          <a:p>
            <a:r>
              <a:rPr lang="en-US" dirty="0" smtClean="0"/>
              <a:t>SOA </a:t>
            </a:r>
            <a:r>
              <a:rPr lang="en-US" b="1" dirty="0" smtClean="0"/>
              <a:t>sanity check</a:t>
            </a:r>
            <a:r>
              <a:rPr lang="en-US" dirty="0" smtClean="0"/>
              <a:t> : Indicators, change detection &amp; validation, reports</a:t>
            </a:r>
          </a:p>
          <a:p>
            <a:r>
              <a:rPr lang="en-US" dirty="0" smtClean="0"/>
              <a:t>SOA </a:t>
            </a:r>
            <a:r>
              <a:rPr lang="en-US" b="1" dirty="0" smtClean="0"/>
              <a:t>evolution</a:t>
            </a:r>
            <a:r>
              <a:rPr lang="en-US" dirty="0" smtClean="0"/>
              <a:t> management : collaborative business &amp; architecture specifications, matching of developed services against requirements, up to runtime measure of expected business SLA</a:t>
            </a:r>
          </a:p>
        </p:txBody>
      </p:sp>
    </p:spTree>
    <p:extLst>
      <p:ext uri="{BB962C8B-B14F-4D97-AF65-F5344CB8AC3E}">
        <p14:creationId xmlns:p14="http://schemas.microsoft.com/office/powerpoint/2010/main" val="40903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utoo\Documents\projets\easysoa\marche\plaquette\en\EasySOA - Main Functions (fig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919" y="500042"/>
            <a:ext cx="7123113" cy="60071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06404"/>
          </a:xfrm>
        </p:spPr>
        <p:txBody>
          <a:bodyPr/>
          <a:lstStyle/>
          <a:p>
            <a:pPr algn="l"/>
            <a:r>
              <a:rPr lang="de-DE" dirty="0" smtClean="0"/>
              <a:t>EasySOA</a:t>
            </a:r>
            <a:br>
              <a:rPr lang="de-DE" dirty="0" smtClean="0"/>
            </a:br>
            <a:r>
              <a:rPr lang="de-DE" dirty="0" err="1" smtClean="0"/>
              <a:t>Functional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406" y="3429000"/>
            <a:ext cx="3857652" cy="3214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EasySOA Integration ecosystem brings along :</a:t>
            </a:r>
          </a:p>
          <a:p>
            <a:r>
              <a:rPr lang="en-US" dirty="0" smtClean="0"/>
              <a:t>Integrated </a:t>
            </a:r>
            <a:r>
              <a:rPr lang="en-US" b="1" dirty="0" smtClean="0"/>
              <a:t>Business design </a:t>
            </a:r>
            <a:r>
              <a:rPr lang="en-US" dirty="0" smtClean="0"/>
              <a:t>tool: Eclipse SOA JWT</a:t>
            </a:r>
          </a:p>
          <a:p>
            <a:r>
              <a:rPr lang="en-US" dirty="0" smtClean="0"/>
              <a:t>Integrated </a:t>
            </a:r>
            <a:r>
              <a:rPr lang="en-US" b="1" dirty="0" smtClean="0"/>
              <a:t>ESB</a:t>
            </a:r>
            <a:r>
              <a:rPr lang="en-US" dirty="0" smtClean="0"/>
              <a:t> platform: </a:t>
            </a:r>
            <a:r>
              <a:rPr lang="en-US" dirty="0" err="1" smtClean="0"/>
              <a:t>Talend</a:t>
            </a:r>
            <a:r>
              <a:rPr lang="en-US" dirty="0" smtClean="0"/>
              <a:t> ESB and Jasmine monitoring</a:t>
            </a:r>
          </a:p>
          <a:p>
            <a:r>
              <a:rPr lang="en-US" dirty="0" smtClean="0"/>
              <a:t>Integrated Cloud </a:t>
            </a:r>
            <a:r>
              <a:rPr lang="en-US" b="1" dirty="0" smtClean="0"/>
              <a:t>RAD</a:t>
            </a:r>
            <a:r>
              <a:rPr lang="en-US" dirty="0" smtClean="0"/>
              <a:t> &amp; prototyping platform: OW2 FraSCAti Studio</a:t>
            </a:r>
          </a:p>
          <a:p>
            <a:r>
              <a:rPr lang="en-US" b="1" dirty="0" smtClean="0"/>
              <a:t>Testing</a:t>
            </a:r>
            <a:r>
              <a:rPr lang="en-US" dirty="0" smtClean="0"/>
              <a:t> tools: record / (</a:t>
            </a:r>
            <a:r>
              <a:rPr lang="en-US" dirty="0" err="1" smtClean="0"/>
              <a:t>templatized</a:t>
            </a:r>
            <a:r>
              <a:rPr lang="en-US" dirty="0" smtClean="0"/>
              <a:t>) replay, SOAPUI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29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Stardust (Eclipse Process Manager)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6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Stardust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Industry-proven, mature Business Process Management Suite Infinity Process Platform under Eclipse Public License</a:t>
            </a:r>
          </a:p>
          <a:p>
            <a:r>
              <a:rPr lang="de-DE" smtClean="0"/>
              <a:t>Workflow</a:t>
            </a:r>
          </a:p>
          <a:p>
            <a:r>
              <a:rPr lang="de-DE" smtClean="0"/>
              <a:t>System Integration</a:t>
            </a:r>
          </a:p>
          <a:p>
            <a:r>
              <a:rPr lang="de-DE" smtClean="0"/>
              <a:t>Document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38603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Presenters and their Projects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Status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All Infinity Process Platform code submitted in 2012 – exceptions only „toxic“ licenses (e.g. for Hibernate Plug-In)</a:t>
            </a:r>
          </a:p>
          <a:p>
            <a:pPr lvl="1"/>
            <a:r>
              <a:rPr lang="de-DE" smtClean="0"/>
              <a:t>Approval for &gt; 130 third-party libraries - Eclipse Legal loves us …</a:t>
            </a:r>
          </a:p>
          <a:p>
            <a:r>
              <a:rPr lang="de-DE" smtClean="0"/>
              <a:t>In Incubation (Release 0.7) </a:t>
            </a:r>
          </a:p>
          <a:p>
            <a:r>
              <a:rPr lang="de-DE" smtClean="0"/>
              <a:t>Eclipse Build supported – if you want to build yourself</a:t>
            </a:r>
          </a:p>
          <a:p>
            <a:r>
              <a:rPr lang="de-DE" smtClean="0"/>
              <a:t>Update Site available (Release 0.7 RC5) – if you just want to use it</a:t>
            </a:r>
          </a:p>
          <a:p>
            <a:r>
              <a:rPr lang="de-DE" smtClean="0"/>
              <a:t>(Quite oppulent) Wiki and (quite active) Forum exists</a:t>
            </a:r>
          </a:p>
          <a:p>
            <a:r>
              <a:rPr lang="de-DE" smtClean="0"/>
              <a:t>Participating in Kepler Release (and will mature to Release status as part of Kepler)</a:t>
            </a:r>
          </a:p>
          <a:p>
            <a:r>
              <a:rPr lang="de-DE" smtClean="0"/>
              <a:t>Kepler M6 build completed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0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Ecosystem</a:t>
            </a:r>
            <a:endParaRPr lang="de-DE"/>
          </a:p>
        </p:txBody>
      </p:sp>
      <p:sp>
        <p:nvSpPr>
          <p:cNvPr id="6" name="Flowchart: Magnetic Disk 5"/>
          <p:cNvSpPr/>
          <p:nvPr/>
        </p:nvSpPr>
        <p:spPr>
          <a:xfrm>
            <a:off x="6175741" y="3388568"/>
            <a:ext cx="1143000" cy="947410"/>
          </a:xfrm>
          <a:prstGeom prst="flowChartMagneticDisk">
            <a:avLst/>
          </a:prstGeom>
          <a:solidFill>
            <a:srgbClr val="006FBA"/>
          </a:solidFill>
          <a:ln w="952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smtClean="0"/>
              <a:t>Stardust</a:t>
            </a:r>
            <a:endParaRPr lang="de-DE" b="1" dirty="0"/>
          </a:p>
        </p:txBody>
      </p:sp>
      <p:grpSp>
        <p:nvGrpSpPr>
          <p:cNvPr id="24" name="Group 69"/>
          <p:cNvGrpSpPr/>
          <p:nvPr/>
        </p:nvGrpSpPr>
        <p:grpSpPr>
          <a:xfrm>
            <a:off x="765541" y="1940769"/>
            <a:ext cx="1736253" cy="4343400"/>
            <a:chOff x="424260" y="1637642"/>
            <a:chExt cx="1736253" cy="4342205"/>
          </a:xfrm>
        </p:grpSpPr>
        <p:cxnSp>
          <p:nvCxnSpPr>
            <p:cNvPr id="25" name="Curved Connector 24"/>
            <p:cNvCxnSpPr/>
            <p:nvPr/>
          </p:nvCxnSpPr>
          <p:spPr>
            <a:xfrm rot="10800000" flipV="1">
              <a:off x="1675625" y="1637642"/>
              <a:ext cx="484888" cy="4342205"/>
            </a:xfrm>
            <a:prstGeom prst="curvedConnector3">
              <a:avLst>
                <a:gd name="adj1" fmla="val 264033"/>
              </a:avLst>
            </a:prstGeom>
            <a:ln>
              <a:solidFill>
                <a:srgbClr val="F01C24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24260" y="3499640"/>
              <a:ext cx="914033" cy="2461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Maintenance</a:t>
              </a:r>
              <a:endParaRPr lang="de-DE" sz="1000" dirty="0">
                <a:solidFill>
                  <a:srgbClr val="F01C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20030" y="1392658"/>
            <a:ext cx="3744458" cy="2745005"/>
            <a:chOff x="4835489" y="1128290"/>
            <a:chExt cx="3744458" cy="2745005"/>
          </a:xfrm>
        </p:grpSpPr>
        <p:grpSp>
          <p:nvGrpSpPr>
            <p:cNvPr id="11" name="Group 35"/>
            <p:cNvGrpSpPr/>
            <p:nvPr/>
          </p:nvGrpSpPr>
          <p:grpSpPr>
            <a:xfrm>
              <a:off x="5149740" y="1128290"/>
              <a:ext cx="2013060" cy="1081510"/>
              <a:chOff x="5032860" y="1047890"/>
              <a:chExt cx="2013060" cy="1081510"/>
            </a:xfrm>
          </p:grpSpPr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5368946" y="1047890"/>
                <a:ext cx="1370888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Eclipse </a:t>
                </a:r>
                <a:r>
                  <a:rPr lang="de-DE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Community</a:t>
                </a:r>
                <a:endPara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39418" y="139109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645870" y="1431940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032860" y="1431940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560971" y="170077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27" name="Group 71"/>
            <p:cNvGrpSpPr/>
            <p:nvPr/>
          </p:nvGrpSpPr>
          <p:grpSpPr>
            <a:xfrm>
              <a:off x="4835489" y="2244167"/>
              <a:ext cx="917507" cy="1629127"/>
              <a:chOff x="4835489" y="2114947"/>
              <a:chExt cx="917507" cy="1629127"/>
            </a:xfrm>
          </p:grpSpPr>
          <p:cxnSp>
            <p:nvCxnSpPr>
              <p:cNvPr id="28" name="Curved Connector 27"/>
              <p:cNvCxnSpPr/>
              <p:nvPr/>
            </p:nvCxnSpPr>
            <p:spPr>
              <a:xfrm rot="10800000" flipV="1">
                <a:off x="5432024" y="2114947"/>
                <a:ext cx="320972" cy="1629127"/>
              </a:xfrm>
              <a:prstGeom prst="curvedConnector3">
                <a:avLst>
                  <a:gd name="adj1" fmla="val 171221"/>
                </a:avLst>
              </a:prstGeom>
              <a:ln>
                <a:solidFill>
                  <a:srgbClr val="F01C24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835489" y="2215359"/>
                <a:ext cx="8723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Contribution</a:t>
                </a:r>
                <a:endParaRPr lang="de-DE" sz="1000" dirty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72"/>
            <p:cNvGrpSpPr/>
            <p:nvPr/>
          </p:nvGrpSpPr>
          <p:grpSpPr>
            <a:xfrm>
              <a:off x="6763424" y="1975333"/>
              <a:ext cx="1816523" cy="1897962"/>
              <a:chOff x="6763424" y="1846113"/>
              <a:chExt cx="1816523" cy="1897962"/>
            </a:xfrm>
          </p:grpSpPr>
          <p:cxnSp>
            <p:nvCxnSpPr>
              <p:cNvPr id="31" name="Curved Connector 30"/>
              <p:cNvCxnSpPr/>
              <p:nvPr/>
            </p:nvCxnSpPr>
            <p:spPr>
              <a:xfrm flipH="1" flipV="1">
                <a:off x="7237945" y="1846113"/>
                <a:ext cx="191139" cy="1897962"/>
              </a:xfrm>
              <a:prstGeom prst="curvedConnector3">
                <a:avLst>
                  <a:gd name="adj1" fmla="val -119599"/>
                </a:avLst>
              </a:prstGeom>
              <a:ln>
                <a:solidFill>
                  <a:srgbClr val="F01C24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6763424" y="2385895"/>
                <a:ext cx="181652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dirty="0" err="1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Consumption</a:t>
                </a:r>
                <a:r>
                  <a:rPr lang="de-DE" sz="1000" dirty="0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 via</a:t>
                </a:r>
              </a:p>
              <a:p>
                <a:pPr algn="ctr"/>
                <a:r>
                  <a:rPr lang="de-DE" sz="1000" dirty="0" err="1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Eclipse</a:t>
                </a:r>
                <a:r>
                  <a:rPr lang="de-DE" sz="1000" dirty="0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000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Public License (EPL)</a:t>
                </a:r>
                <a:endParaRPr lang="de-DE" sz="1000" dirty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037495" y="4335977"/>
            <a:ext cx="2029060" cy="2405391"/>
            <a:chOff x="1652954" y="4071609"/>
            <a:chExt cx="2029060" cy="2405391"/>
          </a:xfrm>
        </p:grpSpPr>
        <p:grpSp>
          <p:nvGrpSpPr>
            <p:cNvPr id="17" name="Group 64"/>
            <p:cNvGrpSpPr/>
            <p:nvPr/>
          </p:nvGrpSpPr>
          <p:grpSpPr>
            <a:xfrm>
              <a:off x="1652954" y="5280275"/>
              <a:ext cx="2029060" cy="1196725"/>
              <a:chOff x="1675625" y="5151055"/>
              <a:chExt cx="2029060" cy="1196725"/>
            </a:xfrm>
          </p:grpSpPr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1752435" y="5151055"/>
                <a:ext cx="1428596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SunGard</a:t>
                </a:r>
                <a:r>
                  <a:rPr lang="de-DE" sz="1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Customers</a:t>
                </a:r>
                <a:endPara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9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54072" y="545585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36485" y="591915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1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5625" y="576553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2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04635" y="5810110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3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89370" y="553510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3" name="Group 70"/>
            <p:cNvGrpSpPr/>
            <p:nvPr/>
          </p:nvGrpSpPr>
          <p:grpSpPr>
            <a:xfrm>
              <a:off x="1778992" y="4071609"/>
              <a:ext cx="1383712" cy="1208665"/>
              <a:chOff x="1778992" y="3942389"/>
              <a:chExt cx="1383712" cy="1208665"/>
            </a:xfrm>
          </p:grpSpPr>
          <p:cxnSp>
            <p:nvCxnSpPr>
              <p:cNvPr id="34" name="Curved Connector 33"/>
              <p:cNvCxnSpPr>
                <a:stCxn id="7" idx="3"/>
                <a:endCxn id="18" idx="0"/>
              </p:cNvCxnSpPr>
              <p:nvPr/>
            </p:nvCxnSpPr>
            <p:spPr>
              <a:xfrm rot="16200000" flipH="1">
                <a:off x="1836741" y="4543733"/>
                <a:ext cx="1208665" cy="597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01C24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778992" y="4214180"/>
                <a:ext cx="1383712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000" dirty="0" err="1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Consumption</a:t>
                </a:r>
                <a:r>
                  <a:rPr lang="de-DE" sz="1000" dirty="0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 via</a:t>
                </a:r>
              </a:p>
              <a:p>
                <a:pPr algn="ctr"/>
                <a:r>
                  <a:rPr lang="de-DE" sz="1000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SunGard-proprietary </a:t>
                </a:r>
                <a:br>
                  <a:rPr lang="de-DE" sz="1000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1000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commercial license</a:t>
                </a:r>
                <a:endParaRPr lang="de-DE" sz="1000" dirty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73"/>
          <p:cNvGrpSpPr/>
          <p:nvPr/>
        </p:nvGrpSpPr>
        <p:grpSpPr>
          <a:xfrm>
            <a:off x="3804391" y="3278748"/>
            <a:ext cx="1997060" cy="462448"/>
            <a:chOff x="3419850" y="2885160"/>
            <a:chExt cx="1997060" cy="462448"/>
          </a:xfrm>
        </p:grpSpPr>
        <p:sp>
          <p:nvSpPr>
            <p:cNvPr id="37" name="TextBox 36"/>
            <p:cNvSpPr txBox="1"/>
            <p:nvPr/>
          </p:nvSpPr>
          <p:spPr>
            <a:xfrm>
              <a:off x="3422856" y="2885160"/>
              <a:ext cx="1636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Update on </a:t>
              </a:r>
              <a:r>
                <a:rPr lang="de-DE" sz="1000" dirty="0" err="1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important</a:t>
              </a:r>
              <a:r>
                <a:rPr lang="de-DE" sz="1000" dirty="0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 fixes</a:t>
              </a:r>
            </a:p>
            <a:p>
              <a:pPr algn="ctr"/>
              <a:r>
                <a:rPr lang="de-DE" sz="1000" dirty="0" err="1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or</a:t>
              </a:r>
              <a:r>
                <a:rPr lang="de-DE" sz="1000" dirty="0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000" dirty="0" err="1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enhancements</a:t>
              </a:r>
              <a:endParaRPr lang="de-DE" sz="1000" dirty="0">
                <a:solidFill>
                  <a:srgbClr val="F01C24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3419850" y="3346020"/>
              <a:ext cx="1997060" cy="1588"/>
            </a:xfrm>
            <a:prstGeom prst="straightConnector1">
              <a:avLst/>
            </a:prstGeom>
            <a:ln>
              <a:solidFill>
                <a:srgbClr val="F01C24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74"/>
          <p:cNvGrpSpPr/>
          <p:nvPr/>
        </p:nvGrpSpPr>
        <p:grpSpPr>
          <a:xfrm>
            <a:off x="3781721" y="4200468"/>
            <a:ext cx="2035465" cy="438515"/>
            <a:chOff x="3397180" y="3806880"/>
            <a:chExt cx="2035465" cy="438515"/>
          </a:xfrm>
        </p:grpSpPr>
        <p:cxnSp>
          <p:nvCxnSpPr>
            <p:cNvPr id="40" name="Straight Arrow Connector 39"/>
            <p:cNvCxnSpPr/>
            <p:nvPr/>
          </p:nvCxnSpPr>
          <p:spPr>
            <a:xfrm rot="10800000">
              <a:off x="3397180" y="3806880"/>
              <a:ext cx="2035465" cy="1588"/>
            </a:xfrm>
            <a:prstGeom prst="straightConnector1">
              <a:avLst/>
            </a:prstGeom>
            <a:ln>
              <a:solidFill>
                <a:srgbClr val="F01C24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657600" y="3845285"/>
              <a:ext cx="1527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dirty="0" err="1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Periodic</a:t>
              </a:r>
              <a:r>
                <a:rPr lang="de-DE" sz="1000" dirty="0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 update e.g. on </a:t>
              </a:r>
              <a:br>
                <a:rPr lang="de-DE" sz="1000" dirty="0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000" dirty="0" err="1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Eclipse</a:t>
              </a:r>
              <a:r>
                <a:rPr lang="de-DE" sz="1000" dirty="0" smtClean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rPr>
                <a:t> Releases</a:t>
              </a:r>
              <a:endParaRPr lang="de-DE" sz="1000" dirty="0">
                <a:solidFill>
                  <a:srgbClr val="F01C2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51126" y="1697458"/>
            <a:ext cx="1143000" cy="2638520"/>
            <a:chOff x="1866585" y="1433090"/>
            <a:chExt cx="1143000" cy="2638520"/>
          </a:xfrm>
        </p:grpSpPr>
        <p:sp>
          <p:nvSpPr>
            <p:cNvPr id="7" name="Flowchart: Magnetic Disk 6"/>
            <p:cNvSpPr/>
            <p:nvPr/>
          </p:nvSpPr>
          <p:spPr>
            <a:xfrm>
              <a:off x="1866585" y="3124200"/>
              <a:ext cx="1143000" cy="947410"/>
            </a:xfrm>
            <a:prstGeom prst="flowChartMagneticDisk">
              <a:avLst/>
            </a:prstGeom>
            <a:solidFill>
              <a:srgbClr val="006FBA"/>
            </a:solidFill>
            <a:ln w="9525"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smtClean="0"/>
                <a:t>Infinity Process Platform</a:t>
              </a:r>
              <a:endParaRPr lang="de-DE" sz="1400" b="1" dirty="0"/>
            </a:p>
          </p:txBody>
        </p:sp>
        <p:grpSp>
          <p:nvGrpSpPr>
            <p:cNvPr id="8" name="Group 19"/>
            <p:cNvGrpSpPr/>
            <p:nvPr/>
          </p:nvGrpSpPr>
          <p:grpSpPr>
            <a:xfrm>
              <a:off x="2019416" y="1433090"/>
              <a:ext cx="724878" cy="733425"/>
              <a:chOff x="1816399" y="1470345"/>
              <a:chExt cx="724878" cy="733425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>
                <a:off x="1816399" y="1470345"/>
                <a:ext cx="724878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de-DE" sz="1000" b="1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SunGard</a:t>
                </a:r>
                <a:endParaRPr lang="de-DE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6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6452" y="1775145"/>
                <a:ext cx="400050" cy="42862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2" name="Group 68"/>
            <p:cNvGrpSpPr/>
            <p:nvPr/>
          </p:nvGrpSpPr>
          <p:grpSpPr>
            <a:xfrm>
              <a:off x="1926469" y="2166514"/>
              <a:ext cx="872355" cy="957685"/>
              <a:chOff x="1926469" y="2037294"/>
              <a:chExt cx="872355" cy="957685"/>
            </a:xfrm>
          </p:grpSpPr>
          <p:cxnSp>
            <p:nvCxnSpPr>
              <p:cNvPr id="43" name="Curved Connector 42"/>
              <p:cNvCxnSpPr>
                <a:stCxn id="10" idx="2"/>
                <a:endCxn id="7" idx="1"/>
              </p:cNvCxnSpPr>
              <p:nvPr/>
            </p:nvCxnSpPr>
            <p:spPr>
              <a:xfrm rot="16200000" flipH="1">
                <a:off x="1949947" y="2506841"/>
                <a:ext cx="957685" cy="18591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01C24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926469" y="2216484"/>
                <a:ext cx="87235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err="1" smtClean="0">
                    <a:solidFill>
                      <a:srgbClr val="F01C24"/>
                    </a:solidFill>
                    <a:latin typeface="Arial" pitchFamily="34" charset="0"/>
                    <a:cs typeface="Arial" pitchFamily="34" charset="0"/>
                  </a:rPr>
                  <a:t>Contribution</a:t>
                </a:r>
                <a:endParaRPr lang="de-DE" sz="1000" dirty="0">
                  <a:solidFill>
                    <a:srgbClr val="F01C24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Group 54"/>
          <p:cNvGrpSpPr/>
          <p:nvPr/>
        </p:nvGrpSpPr>
        <p:grpSpPr>
          <a:xfrm>
            <a:off x="3388601" y="2557139"/>
            <a:ext cx="3247881" cy="1281137"/>
            <a:chOff x="3070738" y="2178713"/>
            <a:chExt cx="3811035" cy="1324327"/>
          </a:xfrm>
        </p:grpSpPr>
        <p:cxnSp>
          <p:nvCxnSpPr>
            <p:cNvPr id="46" name="Straight Arrow Connector 45"/>
            <p:cNvCxnSpPr>
              <a:stCxn id="10" idx="3"/>
            </p:cNvCxnSpPr>
            <p:nvPr/>
          </p:nvCxnSpPr>
          <p:spPr>
            <a:xfrm>
              <a:off x="3070738" y="2178713"/>
              <a:ext cx="3811035" cy="1324327"/>
            </a:xfrm>
            <a:prstGeom prst="straightConnector1">
              <a:avLst/>
            </a:prstGeom>
            <a:ln>
              <a:solidFill>
                <a:srgbClr val="9E948D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391836" y="2232266"/>
              <a:ext cx="933328" cy="25452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000" smtClean="0">
                  <a:solidFill>
                    <a:srgbClr val="9E948D"/>
                  </a:solidFill>
                  <a:latin typeface="Arial" pitchFamily="34" charset="0"/>
                  <a:cs typeface="Arial" pitchFamily="34" charset="0"/>
                </a:rPr>
                <a:t>Resources</a:t>
              </a:r>
              <a:endParaRPr lang="de-DE" sz="1000" dirty="0">
                <a:solidFill>
                  <a:srgbClr val="9E948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848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Access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Homepage: </a:t>
            </a:r>
            <a:r>
              <a:rPr lang="de-DE" smtClean="0">
                <a:hlinkClick r:id="rId2"/>
              </a:rPr>
              <a:t>www.eclipse.org/stardust</a:t>
            </a:r>
            <a:r>
              <a:rPr lang="de-DE" smtClean="0"/>
              <a:t> </a:t>
            </a:r>
          </a:p>
          <a:p>
            <a:r>
              <a:rPr lang="de-DE" smtClean="0"/>
              <a:t>Wiki: </a:t>
            </a:r>
            <a:r>
              <a:rPr lang="de-DE" smtClean="0">
                <a:hlinkClick r:id="rId3"/>
              </a:rPr>
              <a:t>http://wiki.eclipse.org/STP/Stardust</a:t>
            </a:r>
            <a:endParaRPr lang="de-DE" smtClean="0"/>
          </a:p>
          <a:p>
            <a:r>
              <a:rPr lang="de-DE" smtClean="0"/>
              <a:t>Update Site: </a:t>
            </a:r>
            <a:r>
              <a:rPr lang="en-US" u="sng">
                <a:hlinkClick r:id="rId4"/>
              </a:rPr>
              <a:t>http://download.eclipse.org/stardust/milestones/helios</a:t>
            </a:r>
            <a:r>
              <a:rPr lang="en-US"/>
              <a:t> </a:t>
            </a:r>
            <a:endParaRPr lang="de-DE" smtClean="0"/>
          </a:p>
          <a:p>
            <a:r>
              <a:rPr lang="de-DE" smtClean="0"/>
              <a:t>Git: </a:t>
            </a:r>
            <a:r>
              <a:rPr lang="de-DE" smtClean="0">
                <a:hlinkClick r:id="rId5"/>
              </a:rPr>
              <a:t>http://git.eclipse.org/c/?q=stardust</a:t>
            </a:r>
            <a:endParaRPr lang="de-DE" smtClean="0"/>
          </a:p>
          <a:p>
            <a:r>
              <a:rPr lang="de-DE" smtClean="0"/>
              <a:t>Forum: </a:t>
            </a:r>
            <a:r>
              <a:rPr lang="de-DE" smtClean="0">
                <a:hlinkClick r:id="rId6"/>
              </a:rPr>
              <a:t>http://www.eclipse.org/forums/index.php?t=thread&amp;frm_id=225</a:t>
            </a:r>
            <a:endParaRPr lang="de-DE" smtClean="0"/>
          </a:p>
          <a:p>
            <a:r>
              <a:rPr lang="de-DE" smtClean="0"/>
              <a:t>Videos (constantly adding): </a:t>
            </a:r>
            <a:r>
              <a:rPr lang="de-DE" smtClean="0">
                <a:hlinkClick r:id="rId7"/>
              </a:rPr>
              <a:t>http://www.eclipse.org/stardust/documentation/training-videos.php</a:t>
            </a:r>
            <a:endParaRPr lang="de-DE" smtClean="0"/>
          </a:p>
          <a:p>
            <a:r>
              <a:rPr lang="de-DE" smtClean="0"/>
              <a:t>Facebook: </a:t>
            </a:r>
            <a:r>
              <a:rPr lang="de-DE" smtClean="0">
                <a:hlinkClick r:id="rId8"/>
              </a:rPr>
              <a:t>https://www.facebook.com/eclipsestardust</a:t>
            </a:r>
            <a:r>
              <a:rPr lang="de-DE" smtClean="0"/>
              <a:t>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5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Project Activity and Diversity</a:t>
            </a:r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0" y="3276600"/>
            <a:ext cx="7846338" cy="2610794"/>
            <a:chOff x="0" y="3276600"/>
            <a:chExt cx="7846338" cy="26107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76600"/>
              <a:ext cx="3677461" cy="2610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52800" y="3620869"/>
              <a:ext cx="4493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2060"/>
                  </a:solidFill>
                </a:rPr>
                <a:t>ITPearls joined to help on BPMN2 support</a:t>
              </a:r>
              <a:endParaRPr lang="de-DE">
                <a:solidFill>
                  <a:srgbClr val="002060"/>
                </a:solidFill>
              </a:endParaRPr>
            </a:p>
          </p:txBody>
        </p:sp>
        <p:pic>
          <p:nvPicPr>
            <p:cNvPr id="2053" name="Picture 5" descr="SunG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5181600"/>
              <a:ext cx="1143000" cy="180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ITpearls A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525" y="5429249"/>
              <a:ext cx="952500" cy="36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26981" y="1683039"/>
            <a:ext cx="8788419" cy="1241905"/>
            <a:chOff x="126981" y="1683039"/>
            <a:chExt cx="8788419" cy="1241905"/>
          </a:xfrm>
        </p:grpSpPr>
        <p:sp>
          <p:nvSpPr>
            <p:cNvPr id="5" name="TextBox 4"/>
            <p:cNvSpPr txBox="1"/>
            <p:nvPr/>
          </p:nvSpPr>
          <p:spPr>
            <a:xfrm>
              <a:off x="3408764" y="1905000"/>
              <a:ext cx="55066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2060"/>
                  </a:solidFill>
                </a:rPr>
                <a:t>Hundreds of commits/month due to synchronization </a:t>
              </a:r>
            </a:p>
            <a:p>
              <a:r>
                <a:rPr lang="de-DE" smtClean="0">
                  <a:solidFill>
                    <a:srgbClr val="002060"/>
                  </a:solidFill>
                </a:rPr>
                <a:t>with IPP codebase</a:t>
              </a:r>
              <a:endParaRPr lang="de-DE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81" y="1683039"/>
              <a:ext cx="3184762" cy="124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19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Interactive Workflow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4638547"/>
            <a:ext cx="1052209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4" name="Curved Connector 33"/>
          <p:cNvCxnSpPr>
            <a:stCxn id="2050" idx="2"/>
            <a:endCxn id="41" idx="0"/>
          </p:cNvCxnSpPr>
          <p:nvPr/>
        </p:nvCxnSpPr>
        <p:spPr bwMode="auto">
          <a:xfrm rot="16200000" flipH="1">
            <a:off x="2416767" y="2604467"/>
            <a:ext cx="946798" cy="3853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104" y="4970400"/>
            <a:ext cx="406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583032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Simple configuration of organizational hierarchy including</a:t>
            </a:r>
            <a:b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departments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Flexible integration user management/SSO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Configurable Portal UI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Large number of parallel users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3021449"/>
            <a:ext cx="1704313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Department concept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LDAP/SAML integration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Flexible Portal mashups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Multiple Portal views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Reporting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634242"/>
            <a:ext cx="213333" cy="68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76"/>
            <a:ext cx="330159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urved Connector 36"/>
          <p:cNvCxnSpPr>
            <a:stCxn id="36" idx="2"/>
            <a:endCxn id="32" idx="3"/>
          </p:cNvCxnSpPr>
          <p:nvPr/>
        </p:nvCxnSpPr>
        <p:spPr bwMode="auto">
          <a:xfrm rot="16200000" flipH="1">
            <a:off x="1213477" y="2152003"/>
            <a:ext cx="262642" cy="83543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6" y="2037149"/>
            <a:ext cx="619682" cy="5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Curved Connector 43"/>
          <p:cNvCxnSpPr>
            <a:stCxn id="43" idx="2"/>
            <a:endCxn id="49" idx="0"/>
          </p:cNvCxnSpPr>
          <p:nvPr/>
        </p:nvCxnSpPr>
        <p:spPr bwMode="auto">
          <a:xfrm rot="5400000">
            <a:off x="3407539" y="2913826"/>
            <a:ext cx="908364" cy="2623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Document Processing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4638547"/>
            <a:ext cx="1052209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104" y="4970400"/>
            <a:ext cx="4060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198311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management and retrieval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viewing and editing (TIFF, PDF, HTML)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Process and document binding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9D212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Curved Connector 66"/>
          <p:cNvCxnSpPr>
            <a:stCxn id="2" idx="2"/>
            <a:endCxn id="32" idx="3"/>
          </p:cNvCxnSpPr>
          <p:nvPr/>
        </p:nvCxnSpPr>
        <p:spPr bwMode="auto">
          <a:xfrm rot="16200000" flipH="1">
            <a:off x="1130937" y="2069463"/>
            <a:ext cx="415042" cy="84811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2716649"/>
            <a:ext cx="2797561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Repository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TIFF Viewer and Editor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Servers-side PDF-Viewer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Scan client (WS communication to server)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Metadata Modeling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Document security (document, folder, type)</a:t>
            </a:r>
          </a:p>
        </p:txBody>
      </p:sp>
      <p:pic>
        <p:nvPicPr>
          <p:cNvPr id="2" name="Picture 2" descr="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41" y="1828876"/>
            <a:ext cx="330159" cy="6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36" y="2057400"/>
            <a:ext cx="619682" cy="55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urved Connector 36"/>
          <p:cNvCxnSpPr>
            <a:stCxn id="1029" idx="2"/>
            <a:endCxn id="26" idx="0"/>
          </p:cNvCxnSpPr>
          <p:nvPr/>
        </p:nvCxnSpPr>
        <p:spPr bwMode="auto">
          <a:xfrm rot="5400000">
            <a:off x="1899071" y="2679590"/>
            <a:ext cx="920240" cy="4378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urved Connector 42"/>
          <p:cNvCxnSpPr>
            <a:stCxn id="1030" idx="2"/>
            <a:endCxn id="41" idx="0"/>
          </p:cNvCxnSpPr>
          <p:nvPr/>
        </p:nvCxnSpPr>
        <p:spPr bwMode="auto">
          <a:xfrm rot="5400000">
            <a:off x="3208115" y="2485801"/>
            <a:ext cx="659513" cy="9100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Extraction and Transformation</a:t>
            </a:r>
            <a:endParaRPr lang="de-DE"/>
          </a:p>
        </p:txBody>
      </p:sp>
      <p:pic>
        <p:nvPicPr>
          <p:cNvPr id="9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47" y="5090954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d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64" y="5023993"/>
            <a:ext cx="6921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292164" y="2787140"/>
            <a:ext cx="3364408" cy="1295400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2625664" y="4040481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Pentagon 13"/>
          <p:cNvSpPr/>
          <p:nvPr/>
        </p:nvSpPr>
        <p:spPr bwMode="auto">
          <a:xfrm rot="16200000">
            <a:off x="3082864" y="4044440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666814" y="4638547"/>
            <a:ext cx="768350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3" name="Pentagon 12"/>
          <p:cNvSpPr/>
          <p:nvPr/>
        </p:nvSpPr>
        <p:spPr bwMode="auto">
          <a:xfrm rot="5400000" flipV="1">
            <a:off x="1958914" y="4567079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9" name="Pentagon 18"/>
          <p:cNvSpPr/>
          <p:nvPr/>
        </p:nvSpPr>
        <p:spPr bwMode="auto">
          <a:xfrm rot="5400000" flipV="1">
            <a:off x="4296188" y="5008500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011858" y="335864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8" name="Curved Connector 27"/>
          <p:cNvCxnSpPr>
            <a:stCxn id="12" idx="1"/>
            <a:endCxn id="13" idx="1"/>
          </p:cNvCxnSpPr>
          <p:nvPr/>
        </p:nvCxnSpPr>
        <p:spPr bwMode="auto">
          <a:xfrm rot="5400000">
            <a:off x="2181390" y="4008505"/>
            <a:ext cx="374198" cy="66675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urved Connector 28"/>
          <p:cNvCxnSpPr>
            <a:stCxn id="32" idx="1"/>
            <a:endCxn id="26" idx="1"/>
          </p:cNvCxnSpPr>
          <p:nvPr/>
        </p:nvCxnSpPr>
        <p:spPr bwMode="auto">
          <a:xfrm rot="16200000" flipH="1">
            <a:off x="1596488" y="3019470"/>
            <a:ext cx="581398" cy="24934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Pentagon 31"/>
          <p:cNvSpPr/>
          <p:nvPr/>
        </p:nvSpPr>
        <p:spPr bwMode="auto">
          <a:xfrm rot="16200000">
            <a:off x="1686316" y="2739142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34" name="Curved Connector 33"/>
          <p:cNvCxnSpPr>
            <a:stCxn id="14" idx="1"/>
            <a:endCxn id="19" idx="1"/>
          </p:cNvCxnSpPr>
          <p:nvPr/>
        </p:nvCxnSpPr>
        <p:spPr bwMode="auto">
          <a:xfrm rot="16200000" flipH="1">
            <a:off x="3359896" y="3957908"/>
            <a:ext cx="811660" cy="12133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15" idx="2"/>
          </p:cNvCxnSpPr>
          <p:nvPr/>
        </p:nvCxnSpPr>
        <p:spPr bwMode="auto">
          <a:xfrm>
            <a:off x="2050989" y="4970400"/>
            <a:ext cx="3175" cy="152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 Box 65"/>
          <p:cNvSpPr txBox="1">
            <a:spLocks noChangeArrowheads="1"/>
          </p:cNvSpPr>
          <p:nvPr/>
        </p:nvSpPr>
        <p:spPr bwMode="auto">
          <a:xfrm>
            <a:off x="4873564" y="1981200"/>
            <a:ext cx="3584636" cy="10156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Receive request for data gathering from multiple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retrieval from these systems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Data transformation, normalization and merge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Return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Possibly high record volume (~ 100.000)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35560" y="3685706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954462" y="32705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2" name="Curved Connector 41"/>
          <p:cNvCxnSpPr>
            <a:stCxn id="40" idx="2"/>
            <a:endCxn id="12" idx="3"/>
          </p:cNvCxnSpPr>
          <p:nvPr/>
        </p:nvCxnSpPr>
        <p:spPr bwMode="auto">
          <a:xfrm rot="5400000">
            <a:off x="2650776" y="3889194"/>
            <a:ext cx="164275" cy="620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urved Connector 44"/>
          <p:cNvCxnSpPr>
            <a:stCxn id="41" idx="2"/>
            <a:endCxn id="14" idx="3"/>
          </p:cNvCxnSpPr>
          <p:nvPr/>
        </p:nvCxnSpPr>
        <p:spPr bwMode="auto">
          <a:xfrm rot="16200000" flipH="1">
            <a:off x="2829276" y="3676552"/>
            <a:ext cx="583376" cy="76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602162" y="349916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0" name="Curved Connector 49"/>
          <p:cNvCxnSpPr>
            <a:stCxn id="32" idx="1"/>
            <a:endCxn id="49" idx="3"/>
          </p:cNvCxnSpPr>
          <p:nvPr/>
        </p:nvCxnSpPr>
        <p:spPr bwMode="auto">
          <a:xfrm rot="16200000" flipH="1">
            <a:off x="2449780" y="2166178"/>
            <a:ext cx="721922" cy="2096450"/>
          </a:xfrm>
          <a:prstGeom prst="curvedConnector4">
            <a:avLst>
              <a:gd name="adj1" fmla="val 47361"/>
              <a:gd name="adj2" fmla="val 110904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3952533" y="3838106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92934" y="5621179"/>
            <a:ext cx="13324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smtClean="0">
                <a:solidFill>
                  <a:schemeClr val="bg1">
                    <a:lumMod val="50000"/>
                  </a:schemeClr>
                </a:solidFill>
              </a:rPr>
              <a:t>Relational Database</a:t>
            </a:r>
            <a:endParaRPr lang="de-DE" sz="100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26" idx="3"/>
            <a:endCxn id="41" idx="1"/>
          </p:cNvCxnSpPr>
          <p:nvPr/>
        </p:nvCxnSpPr>
        <p:spPr bwMode="auto">
          <a:xfrm flipV="1">
            <a:off x="2268662" y="3346764"/>
            <a:ext cx="685800" cy="8807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Elbow Connector 56"/>
          <p:cNvCxnSpPr>
            <a:stCxn id="26" idx="3"/>
            <a:endCxn id="40" idx="1"/>
          </p:cNvCxnSpPr>
          <p:nvPr/>
        </p:nvCxnSpPr>
        <p:spPr bwMode="auto">
          <a:xfrm>
            <a:off x="2268662" y="3434840"/>
            <a:ext cx="366898" cy="32706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Elbow Connector 59"/>
          <p:cNvCxnSpPr>
            <a:stCxn id="40" idx="3"/>
            <a:endCxn id="49" idx="1"/>
          </p:cNvCxnSpPr>
          <p:nvPr/>
        </p:nvCxnSpPr>
        <p:spPr bwMode="auto">
          <a:xfrm flipV="1">
            <a:off x="2892364" y="3575364"/>
            <a:ext cx="709798" cy="18654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Elbow Connector 62"/>
          <p:cNvCxnSpPr>
            <a:stCxn id="41" idx="3"/>
            <a:endCxn id="49" idx="1"/>
          </p:cNvCxnSpPr>
          <p:nvPr/>
        </p:nvCxnSpPr>
        <p:spPr bwMode="auto">
          <a:xfrm>
            <a:off x="3211266" y="3346764"/>
            <a:ext cx="390896" cy="2286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14" y="1634242"/>
            <a:ext cx="502995" cy="61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" name="Curved Connector 66"/>
          <p:cNvCxnSpPr>
            <a:stCxn id="1026" idx="2"/>
            <a:endCxn id="32" idx="3"/>
          </p:cNvCxnSpPr>
          <p:nvPr/>
        </p:nvCxnSpPr>
        <p:spPr bwMode="auto">
          <a:xfrm rot="5400000">
            <a:off x="1819577" y="2195907"/>
            <a:ext cx="448074" cy="56219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 Box 65"/>
          <p:cNvSpPr txBox="1">
            <a:spLocks noChangeArrowheads="1"/>
          </p:cNvSpPr>
          <p:nvPr/>
        </p:nvSpPr>
        <p:spPr bwMode="auto">
          <a:xfrm>
            <a:off x="4898354" y="2971800"/>
            <a:ext cx="3483646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Simple message transformations via drag &amp; drop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Complex message transformation with JavaScript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Out-of-the-box connectivity to RDBMS, Files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Well-defined Connector structure to be used for custom</a:t>
            </a:r>
            <a:b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connectors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Parallel data gathering via process topology</a:t>
            </a:r>
          </a:p>
        </p:txBody>
      </p:sp>
    </p:spTree>
    <p:extLst>
      <p:ext uri="{BB962C8B-B14F-4D97-AF65-F5344CB8AC3E}">
        <p14:creationId xmlns:p14="http://schemas.microsoft.com/office/powerpoint/2010/main" val="270123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Message Processing and Service Orchestration</a:t>
            </a:r>
            <a:endParaRPr lang="de-DE"/>
          </a:p>
        </p:txBody>
      </p:sp>
      <p:sp>
        <p:nvSpPr>
          <p:cNvPr id="36" name="AutoShape 90"/>
          <p:cNvSpPr>
            <a:spLocks noChangeArrowheads="1"/>
          </p:cNvSpPr>
          <p:nvPr/>
        </p:nvSpPr>
        <p:spPr bwMode="auto">
          <a:xfrm flipV="1">
            <a:off x="186839" y="4038598"/>
            <a:ext cx="2556361" cy="1524002"/>
          </a:xfrm>
          <a:prstGeom prst="cloudCallout">
            <a:avLst>
              <a:gd name="adj1" fmla="val -7777"/>
              <a:gd name="adj2" fmla="val 13048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defTabSz="914400" eaLnBrk="0" hangingPunct="0"/>
            <a:endParaRPr lang="de-DE" sz="1000" b="1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524000" y="2219699"/>
            <a:ext cx="3690762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8194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1" name="Curved Connector 40"/>
          <p:cNvCxnSpPr>
            <a:stCxn id="53" idx="1"/>
            <a:endCxn id="55" idx="1"/>
          </p:cNvCxnSpPr>
          <p:nvPr/>
        </p:nvCxnSpPr>
        <p:spPr bwMode="auto">
          <a:xfrm rot="5400000" flipH="1" flipV="1">
            <a:off x="1282701" y="3632201"/>
            <a:ext cx="406399" cy="304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 Box 65"/>
          <p:cNvSpPr txBox="1">
            <a:spLocks noChangeArrowheads="1"/>
          </p:cNvSpPr>
          <p:nvPr/>
        </p:nvSpPr>
        <p:spPr bwMode="auto">
          <a:xfrm>
            <a:off x="5562600" y="1676400"/>
            <a:ext cx="2967479" cy="132343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Integration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Connectivity to financial networks </a:t>
            </a:r>
            <a:b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and protocols (FIX, SWIFT, XML)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Grouping of messages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Correlation of messages (e.g. for cancellation)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Content-based routing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multicast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Low(er) latency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2743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10723" y="3270665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0" name="Elbow Connector 49"/>
          <p:cNvCxnSpPr>
            <a:stCxn id="39" idx="3"/>
            <a:endCxn id="45" idx="1"/>
          </p:cNvCxnSpPr>
          <p:nvPr/>
        </p:nvCxnSpPr>
        <p:spPr bwMode="auto">
          <a:xfrm flipV="1">
            <a:off x="2314204" y="2819400"/>
            <a:ext cx="1267196" cy="76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Pentagon 52"/>
          <p:cNvSpPr/>
          <p:nvPr/>
        </p:nvSpPr>
        <p:spPr bwMode="auto">
          <a:xfrm rot="5400000" flipV="1">
            <a:off x="1257300" y="4025900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Pentagon 54"/>
          <p:cNvSpPr/>
          <p:nvPr/>
        </p:nvSpPr>
        <p:spPr bwMode="auto">
          <a:xfrm rot="16200000">
            <a:off x="1562100" y="3467101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Curved Connector 55"/>
          <p:cNvCxnSpPr>
            <a:stCxn id="55" idx="3"/>
            <a:endCxn id="39" idx="1"/>
          </p:cNvCxnSpPr>
          <p:nvPr/>
        </p:nvCxnSpPr>
        <p:spPr bwMode="auto">
          <a:xfrm rot="5400000" flipH="1" flipV="1">
            <a:off x="1581150" y="2952751"/>
            <a:ext cx="533401" cy="4191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2791196" y="30480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8" name="Elbow Connector 57"/>
          <p:cNvCxnSpPr>
            <a:stCxn id="39" idx="3"/>
            <a:endCxn id="65" idx="1"/>
          </p:cNvCxnSpPr>
          <p:nvPr/>
        </p:nvCxnSpPr>
        <p:spPr bwMode="auto">
          <a:xfrm flipV="1">
            <a:off x="2314204" y="2438400"/>
            <a:ext cx="2077192" cy="457200"/>
          </a:xfrm>
          <a:prstGeom prst="bentConnector3">
            <a:avLst>
              <a:gd name="adj1" fmla="val 11482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4391396" y="2362200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6" name="Pentagon 65"/>
          <p:cNvSpPr/>
          <p:nvPr/>
        </p:nvSpPr>
        <p:spPr bwMode="auto">
          <a:xfrm rot="16200000">
            <a:off x="2962648" y="3478786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352800" y="4375905"/>
            <a:ext cx="928503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8" name="Pentagon 67"/>
          <p:cNvSpPr/>
          <p:nvPr/>
        </p:nvSpPr>
        <p:spPr bwMode="auto">
          <a:xfrm rot="5400000" flipV="1">
            <a:off x="3771899" y="4304437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69" name="Curved Connector 68"/>
          <p:cNvCxnSpPr>
            <a:stCxn id="66" idx="1"/>
            <a:endCxn id="68" idx="1"/>
          </p:cNvCxnSpPr>
          <p:nvPr/>
        </p:nvCxnSpPr>
        <p:spPr bwMode="auto">
          <a:xfrm rot="16200000" flipH="1">
            <a:off x="3106848" y="3525085"/>
            <a:ext cx="673251" cy="80925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Curved Connector 70"/>
          <p:cNvCxnSpPr>
            <a:stCxn id="45" idx="2"/>
            <a:endCxn id="66" idx="3"/>
          </p:cNvCxnSpPr>
          <p:nvPr/>
        </p:nvCxnSpPr>
        <p:spPr bwMode="auto">
          <a:xfrm rot="5400000">
            <a:off x="3101782" y="2832666"/>
            <a:ext cx="545086" cy="67095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Elbow Connector 72"/>
          <p:cNvCxnSpPr>
            <a:stCxn id="39" idx="3"/>
            <a:endCxn id="57" idx="1"/>
          </p:cNvCxnSpPr>
          <p:nvPr/>
        </p:nvCxnSpPr>
        <p:spPr bwMode="auto">
          <a:xfrm>
            <a:off x="2314204" y="2895600"/>
            <a:ext cx="476992" cy="2286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Pentagon 75"/>
          <p:cNvSpPr/>
          <p:nvPr/>
        </p:nvSpPr>
        <p:spPr bwMode="auto">
          <a:xfrm rot="5400000" flipV="1">
            <a:off x="1943100" y="4229100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7" name="Pentagon 76"/>
          <p:cNvSpPr/>
          <p:nvPr/>
        </p:nvSpPr>
        <p:spPr bwMode="auto">
          <a:xfrm rot="16200000">
            <a:off x="1866900" y="3467100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78" name="Curved Connector 77"/>
          <p:cNvCxnSpPr>
            <a:stCxn id="76" idx="1"/>
            <a:endCxn id="77" idx="1"/>
          </p:cNvCxnSpPr>
          <p:nvPr/>
        </p:nvCxnSpPr>
        <p:spPr bwMode="auto">
          <a:xfrm rot="16200000" flipV="1">
            <a:off x="1676400" y="3848100"/>
            <a:ext cx="609600" cy="76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Curved Connector 80"/>
          <p:cNvCxnSpPr>
            <a:stCxn id="77" idx="3"/>
            <a:endCxn id="57" idx="2"/>
          </p:cNvCxnSpPr>
          <p:nvPr/>
        </p:nvCxnSpPr>
        <p:spPr bwMode="auto">
          <a:xfrm rot="5400000" flipH="1" flipV="1">
            <a:off x="2317049" y="2826451"/>
            <a:ext cx="228600" cy="9764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Pentagon 85"/>
          <p:cNvSpPr/>
          <p:nvPr/>
        </p:nvSpPr>
        <p:spPr bwMode="auto">
          <a:xfrm rot="16200000">
            <a:off x="4015345" y="3478786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4572000" y="4773547"/>
            <a:ext cx="914400" cy="33185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88" name="Pentagon 87"/>
          <p:cNvSpPr/>
          <p:nvPr/>
        </p:nvSpPr>
        <p:spPr bwMode="auto">
          <a:xfrm rot="5400000" flipV="1">
            <a:off x="4949020" y="4702079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006FBA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89" name="Curved Connector 88"/>
          <p:cNvCxnSpPr>
            <a:stCxn id="86" idx="1"/>
            <a:endCxn id="88" idx="1"/>
          </p:cNvCxnSpPr>
          <p:nvPr/>
        </p:nvCxnSpPr>
        <p:spPr bwMode="auto">
          <a:xfrm rot="16200000" flipH="1">
            <a:off x="4022936" y="3661694"/>
            <a:ext cx="1070893" cy="93367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Curved Connector 89"/>
          <p:cNvCxnSpPr>
            <a:stCxn id="65" idx="2"/>
            <a:endCxn id="86" idx="3"/>
          </p:cNvCxnSpPr>
          <p:nvPr/>
        </p:nvCxnSpPr>
        <p:spPr bwMode="auto">
          <a:xfrm rot="5400000">
            <a:off x="3842629" y="2763517"/>
            <a:ext cx="926086" cy="42825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762000" y="4554379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Financial Networks</a:t>
            </a: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Text Box 65"/>
          <p:cNvSpPr txBox="1">
            <a:spLocks noChangeArrowheads="1"/>
          </p:cNvSpPr>
          <p:nvPr/>
        </p:nvSpPr>
        <p:spPr bwMode="auto">
          <a:xfrm>
            <a:off x="5562600" y="2971800"/>
            <a:ext cx="2961067" cy="11695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FIX and SWIFT connectivity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transformation to normalized format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Caching and JMS channeling for sequencing</a:t>
            </a:r>
            <a:endParaRPr lang="en-US" sz="1000">
              <a:solidFill>
                <a:srgbClr val="006FBA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Routing via transition conditions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Transient processing/write-behind </a:t>
            </a:r>
            <a:b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 highest throughput/lowest latency</a:t>
            </a:r>
          </a:p>
        </p:txBody>
      </p:sp>
    </p:spTree>
    <p:extLst>
      <p:ext uri="{BB962C8B-B14F-4D97-AF65-F5344CB8AC3E}">
        <p14:creationId xmlns:p14="http://schemas.microsoft.com/office/powerpoint/2010/main" val="3147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Event Processing and Client Push</a:t>
            </a:r>
            <a:endParaRPr lang="de-DE"/>
          </a:p>
        </p:txBody>
      </p:sp>
      <p:sp>
        <p:nvSpPr>
          <p:cNvPr id="7" name="AutoShape 90"/>
          <p:cNvSpPr>
            <a:spLocks noChangeArrowheads="1"/>
          </p:cNvSpPr>
          <p:nvPr/>
        </p:nvSpPr>
        <p:spPr bwMode="auto">
          <a:xfrm flipV="1">
            <a:off x="609600" y="4565102"/>
            <a:ext cx="2556360" cy="1600202"/>
          </a:xfrm>
          <a:prstGeom prst="cloudCallout">
            <a:avLst>
              <a:gd name="adj1" fmla="val -7777"/>
              <a:gd name="adj2" fmla="val 13048"/>
            </a:avLst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defTabSz="914400" eaLnBrk="0" hangingPunct="0"/>
            <a:endParaRPr lang="de-DE" sz="1000" b="1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65760" y="2822403"/>
            <a:ext cx="3690762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Pentagon 11"/>
          <p:cNvSpPr/>
          <p:nvPr/>
        </p:nvSpPr>
        <p:spPr bwMode="auto">
          <a:xfrm rot="16200000">
            <a:off x="1832460" y="4075744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51560" y="296490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18" name="Curved Connector 17"/>
          <p:cNvCxnSpPr>
            <a:stCxn id="12" idx="1"/>
            <a:endCxn id="37" idx="1"/>
          </p:cNvCxnSpPr>
          <p:nvPr/>
        </p:nvCxnSpPr>
        <p:spPr bwMode="auto">
          <a:xfrm rot="5400000">
            <a:off x="1759230" y="4339474"/>
            <a:ext cx="298860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urved Connector 18"/>
          <p:cNvCxnSpPr>
            <a:stCxn id="36" idx="1"/>
            <a:endCxn id="38" idx="1"/>
          </p:cNvCxnSpPr>
          <p:nvPr/>
        </p:nvCxnSpPr>
        <p:spPr bwMode="auto">
          <a:xfrm rot="5400000" flipH="1" flipV="1">
            <a:off x="1267311" y="4177755"/>
            <a:ext cx="406399" cy="419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Pentagon 19"/>
          <p:cNvSpPr/>
          <p:nvPr/>
        </p:nvSpPr>
        <p:spPr bwMode="auto">
          <a:xfrm rot="16200000">
            <a:off x="4118460" y="2774405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5486400" y="2355304"/>
            <a:ext cx="2621230" cy="86177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Integration  Requirements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Different incoming market data streams </a:t>
            </a:r>
            <a:b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(e.g. Market Map, Bloomberg, Reuters)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Normalization of content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F01C24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Client push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251560" y="334590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89760" y="342210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6" name="Curved Connector 25"/>
          <p:cNvCxnSpPr>
            <a:stCxn id="24" idx="1"/>
            <a:endCxn id="12" idx="3"/>
          </p:cNvCxnSpPr>
          <p:nvPr/>
        </p:nvCxnSpPr>
        <p:spPr bwMode="auto">
          <a:xfrm rot="10800000" flipV="1">
            <a:off x="1908660" y="3422104"/>
            <a:ext cx="342900" cy="61554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4202112" y="342210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29" name="Curved Connector 28"/>
          <p:cNvCxnSpPr>
            <a:stCxn id="20" idx="1"/>
            <a:endCxn id="28" idx="3"/>
          </p:cNvCxnSpPr>
          <p:nvPr/>
        </p:nvCxnSpPr>
        <p:spPr bwMode="auto">
          <a:xfrm rot="16200000" flipH="1">
            <a:off x="4021989" y="3061376"/>
            <a:ext cx="609599" cy="264256"/>
          </a:xfrm>
          <a:prstGeom prst="curvedConnector4">
            <a:avLst>
              <a:gd name="adj1" fmla="val 46875"/>
              <a:gd name="adj2" fmla="val 186507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552483" y="3873369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b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Stardust</a:t>
            </a:r>
            <a:endParaRPr lang="de-DE" sz="1000" b="1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Elbow Connector 31"/>
          <p:cNvCxnSpPr>
            <a:stCxn id="17" idx="3"/>
            <a:endCxn id="25" idx="1"/>
          </p:cNvCxnSpPr>
          <p:nvPr/>
        </p:nvCxnSpPr>
        <p:spPr bwMode="auto">
          <a:xfrm>
            <a:off x="2508364" y="3041104"/>
            <a:ext cx="581396" cy="457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Elbow Connector 33"/>
          <p:cNvCxnSpPr>
            <a:stCxn id="24" idx="3"/>
            <a:endCxn id="25" idx="1"/>
          </p:cNvCxnSpPr>
          <p:nvPr/>
        </p:nvCxnSpPr>
        <p:spPr bwMode="auto">
          <a:xfrm>
            <a:off x="2508364" y="3422104"/>
            <a:ext cx="581396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Elbow Connector 34"/>
          <p:cNvCxnSpPr>
            <a:stCxn id="25" idx="3"/>
            <a:endCxn id="45" idx="1"/>
          </p:cNvCxnSpPr>
          <p:nvPr/>
        </p:nvCxnSpPr>
        <p:spPr bwMode="auto">
          <a:xfrm flipV="1">
            <a:off x="3346564" y="3422104"/>
            <a:ext cx="276596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Pentagon 35"/>
          <p:cNvSpPr/>
          <p:nvPr/>
        </p:nvSpPr>
        <p:spPr bwMode="auto">
          <a:xfrm rot="5400000" flipV="1">
            <a:off x="1184760" y="4628604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7" name="Pentagon 36"/>
          <p:cNvSpPr/>
          <p:nvPr/>
        </p:nvSpPr>
        <p:spPr bwMode="auto">
          <a:xfrm rot="5400000" flipV="1">
            <a:off x="1832460" y="4527004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38" name="Pentagon 37"/>
          <p:cNvSpPr/>
          <p:nvPr/>
        </p:nvSpPr>
        <p:spPr bwMode="auto">
          <a:xfrm rot="16200000">
            <a:off x="1603860" y="4069805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0" name="Curved Connector 39"/>
          <p:cNvCxnSpPr>
            <a:stCxn id="38" idx="3"/>
            <a:endCxn id="17" idx="1"/>
          </p:cNvCxnSpPr>
          <p:nvPr/>
        </p:nvCxnSpPr>
        <p:spPr bwMode="auto">
          <a:xfrm rot="5400000" flipH="1" flipV="1">
            <a:off x="1470510" y="3250655"/>
            <a:ext cx="990601" cy="571500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3623160" y="334590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47" name="Elbow Connector 46"/>
          <p:cNvCxnSpPr>
            <a:stCxn id="45" idx="3"/>
            <a:endCxn id="28" idx="1"/>
          </p:cNvCxnSpPr>
          <p:nvPr/>
        </p:nvCxnSpPr>
        <p:spPr bwMode="auto">
          <a:xfrm>
            <a:off x="3879964" y="3422104"/>
            <a:ext cx="322148" cy="762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251560" y="3803104"/>
            <a:ext cx="256804" cy="152400"/>
          </a:xfrm>
          <a:prstGeom prst="rect">
            <a:avLst/>
          </a:prstGeom>
          <a:solidFill>
            <a:srgbClr val="1026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1" name="Elbow Connector 50"/>
          <p:cNvCxnSpPr>
            <a:stCxn id="50" idx="3"/>
            <a:endCxn id="25" idx="1"/>
          </p:cNvCxnSpPr>
          <p:nvPr/>
        </p:nvCxnSpPr>
        <p:spPr bwMode="auto">
          <a:xfrm flipV="1">
            <a:off x="2508364" y="3498304"/>
            <a:ext cx="581396" cy="381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10264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Pentagon 53"/>
          <p:cNvSpPr/>
          <p:nvPr/>
        </p:nvSpPr>
        <p:spPr bwMode="auto">
          <a:xfrm rot="16200000">
            <a:off x="2061060" y="4069805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55" name="Pentagon 54"/>
          <p:cNvSpPr/>
          <p:nvPr/>
        </p:nvSpPr>
        <p:spPr bwMode="auto">
          <a:xfrm rot="5400000" flipV="1">
            <a:off x="2476500" y="4755604"/>
            <a:ext cx="152400" cy="76200"/>
          </a:xfrm>
          <a:prstGeom prst="homePlate">
            <a:avLst/>
          </a:prstGeom>
          <a:solidFill>
            <a:srgbClr val="F01C24"/>
          </a:solidFill>
          <a:ln w="9525" cap="flat" cmpd="sng" algn="ctr">
            <a:solidFill>
              <a:srgbClr val="F01C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cxnSp>
        <p:nvCxnSpPr>
          <p:cNvPr id="56" name="Curved Connector 55"/>
          <p:cNvCxnSpPr>
            <a:stCxn id="54" idx="1"/>
            <a:endCxn id="55" idx="1"/>
          </p:cNvCxnSpPr>
          <p:nvPr/>
        </p:nvCxnSpPr>
        <p:spPr bwMode="auto">
          <a:xfrm rot="16200000" flipH="1">
            <a:off x="2078281" y="4243084"/>
            <a:ext cx="533399" cy="41544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urved Connector 58"/>
          <p:cNvCxnSpPr>
            <a:stCxn id="50" idx="1"/>
            <a:endCxn id="54" idx="3"/>
          </p:cNvCxnSpPr>
          <p:nvPr/>
        </p:nvCxnSpPr>
        <p:spPr bwMode="auto">
          <a:xfrm rot="10800000" flipV="1">
            <a:off x="2137260" y="3879303"/>
            <a:ext cx="114300" cy="15240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Curved Connector 62"/>
          <p:cNvCxnSpPr>
            <a:stCxn id="62" idx="2"/>
            <a:endCxn id="20" idx="3"/>
          </p:cNvCxnSpPr>
          <p:nvPr/>
        </p:nvCxnSpPr>
        <p:spPr bwMode="auto">
          <a:xfrm rot="5400000">
            <a:off x="4239328" y="2561084"/>
            <a:ext cx="130553" cy="2198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rgbClr val="F01C24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1143000" y="5022304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e.g. Market Data Streams</a:t>
            </a:r>
            <a:endParaRPr lang="de-DE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73250"/>
            <a:ext cx="864997" cy="78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angle 61"/>
          <p:cNvSpPr/>
          <p:nvPr/>
        </p:nvSpPr>
        <p:spPr bwMode="auto">
          <a:xfrm>
            <a:off x="3863492" y="2181057"/>
            <a:ext cx="1102111" cy="42469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5486400" y="3241665"/>
            <a:ext cx="3385863" cy="132343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FIX and SWIFT connectivity e.g. market data streams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Correlation of messages arriving in time window via </a:t>
            </a:r>
            <a:b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caching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Message transformation to normalized format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Rules for golden copy creation</a:t>
            </a:r>
            <a:endParaRPr lang="en-US" sz="1000">
              <a:solidFill>
                <a:srgbClr val="006FBA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Client push via publish/subscribe via REST Push 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000" smtClean="0">
                <a:solidFill>
                  <a:srgbClr val="006FBA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HTML messaging</a:t>
            </a:r>
          </a:p>
        </p:txBody>
      </p:sp>
    </p:spTree>
    <p:extLst>
      <p:ext uri="{BB962C8B-B14F-4D97-AF65-F5344CB8AC3E}">
        <p14:creationId xmlns:p14="http://schemas.microsoft.com/office/powerpoint/2010/main" val="272351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Technologies used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mtClean="0"/>
              <a:t>Java</a:t>
            </a:r>
          </a:p>
          <a:p>
            <a:pPr lvl="1"/>
            <a:r>
              <a:rPr lang="de-DE" smtClean="0"/>
              <a:t>J2EE</a:t>
            </a:r>
          </a:p>
          <a:p>
            <a:pPr lvl="1"/>
            <a:r>
              <a:rPr lang="de-DE" smtClean="0"/>
              <a:t>JDBC/SQL</a:t>
            </a:r>
          </a:p>
          <a:p>
            <a:pPr lvl="1"/>
            <a:r>
              <a:rPr lang="de-DE" smtClean="0"/>
              <a:t>JAAS</a:t>
            </a:r>
          </a:p>
          <a:p>
            <a:pPr lvl="1"/>
            <a:r>
              <a:rPr lang="de-DE" smtClean="0"/>
              <a:t>Spring</a:t>
            </a:r>
          </a:p>
          <a:p>
            <a:r>
              <a:rPr lang="de-DE" smtClean="0"/>
              <a:t>Eclipse</a:t>
            </a:r>
          </a:p>
          <a:p>
            <a:pPr lvl="1"/>
            <a:r>
              <a:rPr lang="de-DE" smtClean="0"/>
              <a:t>GEF</a:t>
            </a:r>
          </a:p>
          <a:p>
            <a:pPr lvl="1"/>
            <a:r>
              <a:rPr lang="de-DE" smtClean="0"/>
              <a:t>EMF</a:t>
            </a:r>
          </a:p>
          <a:p>
            <a:pPr lvl="1"/>
            <a:r>
              <a:rPr lang="de-DE" smtClean="0"/>
              <a:t>Eclipse Runtime</a:t>
            </a:r>
          </a:p>
          <a:p>
            <a:pPr lvl="1"/>
            <a:r>
              <a:rPr lang="de-DE" smtClean="0"/>
              <a:t>Webtools</a:t>
            </a:r>
          </a:p>
          <a:p>
            <a:pPr lvl="1"/>
            <a:r>
              <a:rPr lang="de-DE" smtClean="0"/>
              <a:t>BIRT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mtClean="0"/>
              <a:t>Web</a:t>
            </a:r>
          </a:p>
          <a:p>
            <a:pPr lvl="1"/>
            <a:r>
              <a:rPr lang="de-DE" smtClean="0"/>
              <a:t>ICEfaces (</a:t>
            </a:r>
            <a:r>
              <a:rPr lang="de-DE" i="1" smtClean="0"/>
              <a:t>deprecated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Require JS</a:t>
            </a:r>
          </a:p>
          <a:p>
            <a:pPr lvl="1"/>
            <a:r>
              <a:rPr lang="de-DE" smtClean="0"/>
              <a:t>jQuery</a:t>
            </a:r>
          </a:p>
          <a:p>
            <a:pPr lvl="1"/>
            <a:r>
              <a:rPr lang="de-DE" smtClean="0"/>
              <a:t>jQuery UI</a:t>
            </a:r>
          </a:p>
          <a:p>
            <a:pPr lvl="1"/>
            <a:r>
              <a:rPr lang="de-DE" smtClean="0"/>
              <a:t>Raphael</a:t>
            </a:r>
          </a:p>
          <a:p>
            <a:pPr lvl="1"/>
            <a:r>
              <a:rPr lang="de-DE" smtClean="0"/>
              <a:t>AngularJS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4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Adrian Mos/Mangrove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Research Scientist, Xerox Research Europe</a:t>
            </a:r>
          </a:p>
          <a:p>
            <a:r>
              <a:rPr lang="de-DE" dirty="0" smtClean="0"/>
              <a:t>SOA Project PMC Member</a:t>
            </a:r>
          </a:p>
          <a:p>
            <a:r>
              <a:rPr lang="de-DE" dirty="0" smtClean="0"/>
              <a:t>Project Lead for Mangrove</a:t>
            </a:r>
          </a:p>
          <a:p>
            <a:endParaRPr lang="de-DE" dirty="0"/>
          </a:p>
          <a:p>
            <a:r>
              <a:rPr lang="de-DE" dirty="0" smtClean="0">
                <a:hlinkClick r:id="rId2"/>
              </a:rPr>
              <a:t>adrian.mos@xerox.com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55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762000"/>
            <a:ext cx="8077200" cy="533400"/>
          </a:xfrm>
        </p:spPr>
        <p:txBody>
          <a:bodyPr/>
          <a:lstStyle/>
          <a:p>
            <a:pPr eaLnBrk="1" hangingPunct="1"/>
            <a:r>
              <a:rPr lang="de-DE" smtClean="0"/>
              <a:t>Overall Architecture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40125" y="3124200"/>
            <a:ext cx="5373470" cy="1657350"/>
            <a:chOff x="3540125" y="3124200"/>
            <a:chExt cx="5373470" cy="1657350"/>
          </a:xfrm>
        </p:grpSpPr>
        <p:sp>
          <p:nvSpPr>
            <p:cNvPr id="2110476" name="Rectangle 12"/>
            <p:cNvSpPr>
              <a:spLocks noChangeArrowheads="1"/>
            </p:cNvSpPr>
            <p:nvPr/>
          </p:nvSpPr>
          <p:spPr bwMode="auto">
            <a:xfrm>
              <a:off x="3540125" y="3124200"/>
              <a:ext cx="5322888" cy="1657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 sz="1000" b="1">
                <a:latin typeface="Arial Narrow" pitchFamily="34" charset="0"/>
              </a:endParaRPr>
            </a:p>
          </p:txBody>
        </p:sp>
        <p:sp>
          <p:nvSpPr>
            <p:cNvPr id="26630" name="Text Box 13"/>
            <p:cNvSpPr txBox="1">
              <a:spLocks noChangeArrowheads="1"/>
            </p:cNvSpPr>
            <p:nvPr/>
          </p:nvSpPr>
          <p:spPr bwMode="auto">
            <a:xfrm>
              <a:off x="7168933" y="4362450"/>
              <a:ext cx="17446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/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J2EE (Web) Application Server </a:t>
              </a:r>
              <a:b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(e.g.Tomcat)</a:t>
              </a:r>
            </a:p>
          </p:txBody>
        </p:sp>
      </p:grpSp>
      <p:sp>
        <p:nvSpPr>
          <p:cNvPr id="2110478" name="Rectangle 14"/>
          <p:cNvSpPr>
            <a:spLocks noChangeArrowheads="1"/>
          </p:cNvSpPr>
          <p:nvPr/>
        </p:nvSpPr>
        <p:spPr bwMode="auto">
          <a:xfrm>
            <a:off x="5680075" y="4948237"/>
            <a:ext cx="990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solidFill>
                  <a:schemeClr val="bg1"/>
                </a:solidFill>
                <a:latin typeface="Arial Narrow" pitchFamily="34" charset="0"/>
              </a:rPr>
              <a:t>Apache Camel</a:t>
            </a:r>
            <a:endParaRPr lang="de-DE" sz="1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10480" name="Rectangle 16"/>
          <p:cNvSpPr>
            <a:spLocks noChangeArrowheads="1"/>
          </p:cNvSpPr>
          <p:nvPr/>
        </p:nvSpPr>
        <p:spPr bwMode="auto">
          <a:xfrm>
            <a:off x="6861175" y="4948237"/>
            <a:ext cx="1216025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Web Service</a:t>
            </a:r>
          </a:p>
        </p:txBody>
      </p:sp>
      <p:sp>
        <p:nvSpPr>
          <p:cNvPr id="26634" name="Rectangle 17"/>
          <p:cNvSpPr>
            <a:spLocks noChangeArrowheads="1"/>
          </p:cNvSpPr>
          <p:nvPr/>
        </p:nvSpPr>
        <p:spPr bwMode="auto">
          <a:xfrm>
            <a:off x="520700" y="3670300"/>
            <a:ext cx="1152525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5287" y="1431925"/>
            <a:ext cx="2746375" cy="3121025"/>
            <a:chOff x="249" y="902"/>
            <a:chExt cx="1730" cy="1966"/>
          </a:xfrm>
        </p:grpSpPr>
        <p:pic>
          <p:nvPicPr>
            <p:cNvPr id="26674" name="Picture 19" descr="d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57"/>
              <a:ext cx="43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75" name="Text Box 20"/>
            <p:cNvSpPr txBox="1">
              <a:spLocks noChangeArrowheads="1"/>
            </p:cNvSpPr>
            <p:nvPr/>
          </p:nvSpPr>
          <p:spPr bwMode="auto">
            <a:xfrm>
              <a:off x="336" y="2714"/>
              <a:ext cx="6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1000" b="1">
                  <a:latin typeface="Arial Narrow" pitchFamily="34" charset="0"/>
                </a:rPr>
                <a:t>Model Repository</a:t>
              </a:r>
            </a:p>
          </p:txBody>
        </p:sp>
        <p:sp>
          <p:nvSpPr>
            <p:cNvPr id="26676" name="Line 21"/>
            <p:cNvSpPr>
              <a:spLocks noChangeShapeType="1"/>
            </p:cNvSpPr>
            <p:nvPr/>
          </p:nvSpPr>
          <p:spPr bwMode="auto">
            <a:xfrm>
              <a:off x="697" y="2105"/>
              <a:ext cx="0" cy="272"/>
            </a:xfrm>
            <a:prstGeom prst="line">
              <a:avLst/>
            </a:prstGeom>
            <a:noFill/>
            <a:ln w="9525">
              <a:solidFill>
                <a:srgbClr val="7036BE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77" name="Text Box 22"/>
            <p:cNvSpPr txBox="1">
              <a:spLocks noChangeArrowheads="1"/>
            </p:cNvSpPr>
            <p:nvPr/>
          </p:nvSpPr>
          <p:spPr bwMode="auto">
            <a:xfrm>
              <a:off x="576" y="902"/>
              <a:ext cx="9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latin typeface="Arial Narrow" pitchFamily="34" charset="0"/>
                </a:rPr>
                <a:t>Process Modeling (Eclipse)</a:t>
              </a:r>
            </a:p>
          </p:txBody>
        </p:sp>
        <p:pic>
          <p:nvPicPr>
            <p:cNvPr id="26678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061"/>
              <a:ext cx="1730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6" name="Rectangle 24"/>
          <p:cNvSpPr>
            <a:spLocks noChangeArrowheads="1"/>
          </p:cNvSpPr>
          <p:nvPr/>
        </p:nvSpPr>
        <p:spPr bwMode="auto">
          <a:xfrm>
            <a:off x="3463925" y="4819650"/>
            <a:ext cx="1152525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10489" name="Rectangle 25"/>
          <p:cNvSpPr>
            <a:spLocks noChangeArrowheads="1"/>
          </p:cNvSpPr>
          <p:nvPr/>
        </p:nvSpPr>
        <p:spPr bwMode="auto">
          <a:xfrm>
            <a:off x="6846888" y="3557588"/>
            <a:ext cx="1296987" cy="720725"/>
          </a:xfrm>
          <a:prstGeom prst="rect">
            <a:avLst/>
          </a:prstGeom>
          <a:solidFill>
            <a:srgbClr val="006FB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Business Logic 2</a:t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dirty="0">
                <a:solidFill>
                  <a:schemeClr val="bg1"/>
                </a:solidFill>
                <a:latin typeface="Arial Narrow" pitchFamily="34" charset="0"/>
              </a:rPr>
              <a:t>(Spring)</a:t>
            </a:r>
          </a:p>
        </p:txBody>
      </p:sp>
      <p:sp>
        <p:nvSpPr>
          <p:cNvPr id="2110490" name="Rectangle 26"/>
          <p:cNvSpPr>
            <a:spLocks noChangeArrowheads="1"/>
          </p:cNvSpPr>
          <p:nvPr/>
        </p:nvSpPr>
        <p:spPr bwMode="auto">
          <a:xfrm>
            <a:off x="5370513" y="3557588"/>
            <a:ext cx="1296987" cy="720725"/>
          </a:xfrm>
          <a:prstGeom prst="rect">
            <a:avLst/>
          </a:prstGeom>
          <a:solidFill>
            <a:srgbClr val="006FB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Business Logic 1</a:t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de-DE" sz="1000" dirty="0">
                <a:solidFill>
                  <a:schemeClr val="bg1"/>
                </a:solidFill>
                <a:latin typeface="Arial Narrow" pitchFamily="34" charset="0"/>
              </a:rPr>
              <a:t>EJB)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98963" y="1612900"/>
            <a:ext cx="1296987" cy="1511300"/>
            <a:chOff x="4398963" y="1612900"/>
            <a:chExt cx="1296987" cy="1511300"/>
          </a:xfrm>
        </p:grpSpPr>
        <p:sp>
          <p:nvSpPr>
            <p:cNvPr id="2110492" name="Rectangle 28"/>
            <p:cNvSpPr>
              <a:spLocks noChangeArrowheads="1"/>
            </p:cNvSpPr>
            <p:nvPr/>
          </p:nvSpPr>
          <p:spPr bwMode="auto">
            <a:xfrm>
              <a:off x="4398963" y="1612900"/>
              <a:ext cx="1296987" cy="720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smtClean="0">
                  <a:latin typeface="Arial Narrow" pitchFamily="34" charset="0"/>
                </a:rPr>
                <a:t>Stardust</a:t>
              </a:r>
              <a:br>
                <a:rPr lang="de-DE" sz="1000" b="1" smtClean="0">
                  <a:latin typeface="Arial Narrow" pitchFamily="34" charset="0"/>
                </a:rPr>
              </a:br>
              <a:r>
                <a:rPr lang="de-DE" sz="1000" b="1" smtClean="0">
                  <a:latin typeface="Arial Narrow" pitchFamily="34" charset="0"/>
                </a:rPr>
                <a:t>Portal</a:t>
              </a:r>
              <a:endParaRPr lang="de-DE" sz="1000" b="1" dirty="0">
                <a:latin typeface="Arial Narrow" pitchFamily="34" charset="0"/>
              </a:endParaRPr>
            </a:p>
          </p:txBody>
        </p:sp>
        <p:sp>
          <p:nvSpPr>
            <p:cNvPr id="26642" name="Line 31"/>
            <p:cNvSpPr>
              <a:spLocks noChangeShapeType="1"/>
            </p:cNvSpPr>
            <p:nvPr/>
          </p:nvSpPr>
          <p:spPr bwMode="auto">
            <a:xfrm>
              <a:off x="5046663" y="2333625"/>
              <a:ext cx="0" cy="790575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73750" y="1612900"/>
            <a:ext cx="1296988" cy="1511300"/>
            <a:chOff x="5873750" y="1612900"/>
            <a:chExt cx="1296988" cy="1511300"/>
          </a:xfrm>
        </p:grpSpPr>
        <p:sp>
          <p:nvSpPr>
            <p:cNvPr id="2110493" name="Rectangle 29"/>
            <p:cNvSpPr>
              <a:spLocks noChangeArrowheads="1"/>
            </p:cNvSpPr>
            <p:nvPr/>
          </p:nvSpPr>
          <p:spPr bwMode="auto">
            <a:xfrm>
              <a:off x="5873750" y="1612900"/>
              <a:ext cx="1296988" cy="720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Desktop</a:t>
              </a:r>
            </a:p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Client</a:t>
              </a:r>
            </a:p>
          </p:txBody>
        </p:sp>
        <p:sp>
          <p:nvSpPr>
            <p:cNvPr id="26643" name="Line 32"/>
            <p:cNvSpPr>
              <a:spLocks noChangeShapeType="1"/>
            </p:cNvSpPr>
            <p:nvPr/>
          </p:nvSpPr>
          <p:spPr bwMode="auto">
            <a:xfrm>
              <a:off x="6523038" y="2333625"/>
              <a:ext cx="0" cy="790575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58063" y="1612900"/>
            <a:ext cx="1296987" cy="1511300"/>
            <a:chOff x="7358063" y="1612900"/>
            <a:chExt cx="1296987" cy="1511300"/>
          </a:xfrm>
        </p:grpSpPr>
        <p:sp>
          <p:nvSpPr>
            <p:cNvPr id="2110494" name="Rectangle 30"/>
            <p:cNvSpPr>
              <a:spLocks noChangeArrowheads="1"/>
            </p:cNvSpPr>
            <p:nvPr/>
          </p:nvSpPr>
          <p:spPr bwMode="auto">
            <a:xfrm>
              <a:off x="7358063" y="1612900"/>
              <a:ext cx="1296987" cy="7207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Mobile</a:t>
              </a:r>
            </a:p>
            <a:p>
              <a:pPr algn="ctr">
                <a:defRPr/>
              </a:pPr>
              <a:r>
                <a:rPr lang="de-DE" sz="1000" b="1" dirty="0">
                  <a:latin typeface="Arial Narrow" pitchFamily="34" charset="0"/>
                </a:rPr>
                <a:t>Client</a:t>
              </a:r>
            </a:p>
          </p:txBody>
        </p:sp>
        <p:sp>
          <p:nvSpPr>
            <p:cNvPr id="26644" name="Line 33"/>
            <p:cNvSpPr>
              <a:spLocks noChangeShapeType="1"/>
            </p:cNvSpPr>
            <p:nvPr/>
          </p:nvSpPr>
          <p:spPr bwMode="auto">
            <a:xfrm>
              <a:off x="8007350" y="2333625"/>
              <a:ext cx="0" cy="790575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716338" y="2476500"/>
            <a:ext cx="1044575" cy="1084263"/>
            <a:chOff x="2215" y="1573"/>
            <a:chExt cx="658" cy="683"/>
          </a:xfrm>
        </p:grpSpPr>
        <p:sp>
          <p:nvSpPr>
            <p:cNvPr id="26672" name="Line 43"/>
            <p:cNvSpPr>
              <a:spLocks noChangeShapeType="1"/>
            </p:cNvSpPr>
            <p:nvPr/>
          </p:nvSpPr>
          <p:spPr bwMode="auto">
            <a:xfrm>
              <a:off x="2544" y="1728"/>
              <a:ext cx="0" cy="52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73" name="Text Box 44"/>
            <p:cNvSpPr txBox="1">
              <a:spLocks noChangeArrowheads="1"/>
            </p:cNvSpPr>
            <p:nvPr/>
          </p:nvSpPr>
          <p:spPr bwMode="auto">
            <a:xfrm>
              <a:off x="2215" y="1573"/>
              <a:ext cx="6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900" b="1"/>
                <a:t>Business Event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7100" y="4276725"/>
            <a:ext cx="1143000" cy="1516062"/>
            <a:chOff x="3467100" y="4276725"/>
            <a:chExt cx="1143000" cy="1516062"/>
          </a:xfrm>
        </p:grpSpPr>
        <p:grpSp>
          <p:nvGrpSpPr>
            <p:cNvPr id="12" name="Group 11"/>
            <p:cNvGrpSpPr/>
            <p:nvPr/>
          </p:nvGrpSpPr>
          <p:grpSpPr>
            <a:xfrm>
              <a:off x="3590925" y="4276725"/>
              <a:ext cx="873125" cy="1206500"/>
              <a:chOff x="3590925" y="4276725"/>
              <a:chExt cx="873125" cy="1206500"/>
            </a:xfrm>
          </p:grpSpPr>
          <p:pic>
            <p:nvPicPr>
              <p:cNvPr id="26646" name="Picture 46" descr="db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00" y="4876800"/>
                <a:ext cx="692150" cy="60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8" name="Line 48"/>
              <p:cNvSpPr>
                <a:spLocks noChangeShapeType="1"/>
              </p:cNvSpPr>
              <p:nvPr/>
            </p:nvSpPr>
            <p:spPr bwMode="auto">
              <a:xfrm>
                <a:off x="4038600" y="4276725"/>
                <a:ext cx="0" cy="647700"/>
              </a:xfrm>
              <a:prstGeom prst="line">
                <a:avLst/>
              </a:prstGeom>
              <a:noFill/>
              <a:ln w="9525">
                <a:solidFill>
                  <a:srgbClr val="F01C24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649" name="Text Box 49"/>
              <p:cNvSpPr txBox="1">
                <a:spLocks noChangeArrowheads="1"/>
              </p:cNvSpPr>
              <p:nvPr/>
            </p:nvSpPr>
            <p:spPr bwMode="auto">
              <a:xfrm>
                <a:off x="3590925" y="4556125"/>
                <a:ext cx="465138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de-DE" sz="1000" b="1">
                    <a:latin typeface="Arial Narrow" pitchFamily="34" charset="0"/>
                  </a:rPr>
                  <a:t>JDBC</a:t>
                </a:r>
              </a:p>
            </p:txBody>
          </p:sp>
        </p:grpSp>
        <p:sp>
          <p:nvSpPr>
            <p:cNvPr id="26647" name="Text Box 47"/>
            <p:cNvSpPr txBox="1">
              <a:spLocks noChangeArrowheads="1"/>
            </p:cNvSpPr>
            <p:nvPr/>
          </p:nvSpPr>
          <p:spPr bwMode="auto">
            <a:xfrm>
              <a:off x="3467100" y="5395912"/>
              <a:ext cx="1143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latin typeface="Arial Narrow" pitchFamily="34" charset="0"/>
                </a:rPr>
                <a:t>Audit Trail Database</a:t>
              </a:r>
            </a:p>
          </p:txBody>
        </p:sp>
      </p:grpSp>
      <p:sp>
        <p:nvSpPr>
          <p:cNvPr id="2110514" name="Rectangle 50"/>
          <p:cNvSpPr>
            <a:spLocks noChangeArrowheads="1"/>
          </p:cNvSpPr>
          <p:nvPr/>
        </p:nvSpPr>
        <p:spPr bwMode="auto">
          <a:xfrm>
            <a:off x="3895725" y="3557588"/>
            <a:ext cx="1296988" cy="720725"/>
          </a:xfrm>
          <a:prstGeom prst="rect">
            <a:avLst/>
          </a:prstGeom>
          <a:solidFill>
            <a:srgbClr val="006FBA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smtClean="0">
                <a:solidFill>
                  <a:schemeClr val="bg1"/>
                </a:solidFill>
                <a:latin typeface="Arial Narrow" pitchFamily="34" charset="0"/>
              </a:rPr>
              <a:t>Stardust</a:t>
            </a: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/>
            </a:r>
            <a:b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Process Engine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357688" y="4276725"/>
            <a:ext cx="401637" cy="685800"/>
            <a:chOff x="2745" y="2694"/>
            <a:chExt cx="253" cy="432"/>
          </a:xfrm>
        </p:grpSpPr>
        <p:sp>
          <p:nvSpPr>
            <p:cNvPr id="26670" name="Text Box 52"/>
            <p:cNvSpPr txBox="1">
              <a:spLocks noChangeArrowheads="1"/>
            </p:cNvSpPr>
            <p:nvPr/>
          </p:nvSpPr>
          <p:spPr bwMode="auto">
            <a:xfrm>
              <a:off x="2745" y="2877"/>
              <a:ext cx="2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JMS</a:t>
              </a:r>
            </a:p>
          </p:txBody>
        </p:sp>
        <p:sp>
          <p:nvSpPr>
            <p:cNvPr id="26671" name="Line 53"/>
            <p:cNvSpPr>
              <a:spLocks noChangeShapeType="1"/>
            </p:cNvSpPr>
            <p:nvPr/>
          </p:nvSpPr>
          <p:spPr bwMode="auto">
            <a:xfrm>
              <a:off x="2998" y="2694"/>
              <a:ext cx="0" cy="432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10518" name="Rectangle 54"/>
          <p:cNvSpPr>
            <a:spLocks noChangeArrowheads="1"/>
          </p:cNvSpPr>
          <p:nvPr/>
        </p:nvSpPr>
        <p:spPr bwMode="auto">
          <a:xfrm>
            <a:off x="4498975" y="4948237"/>
            <a:ext cx="990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  <a:latin typeface="Arial Narrow" pitchFamily="34" charset="0"/>
              </a:rPr>
              <a:t>Messaging</a:t>
            </a:r>
          </a:p>
        </p:txBody>
      </p:sp>
      <p:sp>
        <p:nvSpPr>
          <p:cNvPr id="26653" name="Line 55"/>
          <p:cNvSpPr>
            <a:spLocks noChangeShapeType="1"/>
          </p:cNvSpPr>
          <p:nvPr/>
        </p:nvSpPr>
        <p:spPr bwMode="auto">
          <a:xfrm>
            <a:off x="6054725" y="4276725"/>
            <a:ext cx="0" cy="685800"/>
          </a:xfrm>
          <a:prstGeom prst="line">
            <a:avLst/>
          </a:prstGeom>
          <a:noFill/>
          <a:ln w="9525">
            <a:solidFill>
              <a:srgbClr val="F01C24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911725" y="4276725"/>
            <a:ext cx="914400" cy="685800"/>
            <a:chOff x="3094" y="2694"/>
            <a:chExt cx="576" cy="432"/>
          </a:xfrm>
        </p:grpSpPr>
        <p:sp>
          <p:nvSpPr>
            <p:cNvPr id="26666" name="Text Box 57"/>
            <p:cNvSpPr txBox="1">
              <a:spLocks noChangeArrowheads="1"/>
            </p:cNvSpPr>
            <p:nvPr/>
          </p:nvSpPr>
          <p:spPr bwMode="auto">
            <a:xfrm>
              <a:off x="3265" y="2877"/>
              <a:ext cx="1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de-DE" sz="1000" b="1">
                <a:latin typeface="Arial Narrow" pitchFamily="34" charset="0"/>
              </a:endParaRPr>
            </a:p>
          </p:txBody>
        </p:sp>
        <p:sp>
          <p:nvSpPr>
            <p:cNvPr id="26667" name="Line 58"/>
            <p:cNvSpPr>
              <a:spLocks noChangeShapeType="1"/>
            </p:cNvSpPr>
            <p:nvPr/>
          </p:nvSpPr>
          <p:spPr bwMode="auto">
            <a:xfrm>
              <a:off x="3094" y="2694"/>
              <a:ext cx="0" cy="192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8" name="Line 59"/>
            <p:cNvSpPr>
              <a:spLocks noChangeShapeType="1"/>
            </p:cNvSpPr>
            <p:nvPr/>
          </p:nvSpPr>
          <p:spPr bwMode="auto">
            <a:xfrm>
              <a:off x="3094" y="2886"/>
              <a:ext cx="576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9" name="Line 60"/>
            <p:cNvSpPr>
              <a:spLocks noChangeShapeType="1"/>
            </p:cNvSpPr>
            <p:nvPr/>
          </p:nvSpPr>
          <p:spPr bwMode="auto">
            <a:xfrm>
              <a:off x="3670" y="2886"/>
              <a:ext cx="0" cy="24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5064125" y="4276725"/>
            <a:ext cx="2151063" cy="685800"/>
            <a:chOff x="3190" y="2694"/>
            <a:chExt cx="1355" cy="432"/>
          </a:xfrm>
        </p:grpSpPr>
        <p:sp>
          <p:nvSpPr>
            <p:cNvPr id="26662" name="Text Box 62"/>
            <p:cNvSpPr txBox="1">
              <a:spLocks noChangeArrowheads="1"/>
            </p:cNvSpPr>
            <p:nvPr/>
          </p:nvSpPr>
          <p:spPr bwMode="auto">
            <a:xfrm>
              <a:off x="4243" y="2877"/>
              <a:ext cx="3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SOAP</a:t>
              </a:r>
            </a:p>
          </p:txBody>
        </p:sp>
        <p:sp>
          <p:nvSpPr>
            <p:cNvPr id="26663" name="Line 63"/>
            <p:cNvSpPr>
              <a:spLocks noChangeShapeType="1"/>
            </p:cNvSpPr>
            <p:nvPr/>
          </p:nvSpPr>
          <p:spPr bwMode="auto">
            <a:xfrm>
              <a:off x="4534" y="2790"/>
              <a:ext cx="0" cy="336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4" name="Line 64"/>
            <p:cNvSpPr>
              <a:spLocks noChangeShapeType="1"/>
            </p:cNvSpPr>
            <p:nvPr/>
          </p:nvSpPr>
          <p:spPr bwMode="auto">
            <a:xfrm>
              <a:off x="3190" y="2694"/>
              <a:ext cx="0" cy="96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5" name="Line 65"/>
            <p:cNvSpPr>
              <a:spLocks noChangeShapeType="1"/>
            </p:cNvSpPr>
            <p:nvPr/>
          </p:nvSpPr>
          <p:spPr bwMode="auto">
            <a:xfrm>
              <a:off x="3190" y="2790"/>
              <a:ext cx="1344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98738" y="3341688"/>
            <a:ext cx="1296987" cy="854075"/>
            <a:chOff x="2598738" y="3341688"/>
            <a:chExt cx="1296987" cy="854075"/>
          </a:xfrm>
        </p:grpSpPr>
        <p:sp>
          <p:nvSpPr>
            <p:cNvPr id="26627" name="Line 5"/>
            <p:cNvSpPr>
              <a:spLocks noChangeShapeType="1"/>
            </p:cNvSpPr>
            <p:nvPr/>
          </p:nvSpPr>
          <p:spPr bwMode="auto">
            <a:xfrm flipV="1">
              <a:off x="2598738" y="3341688"/>
              <a:ext cx="0" cy="574675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2679700" y="3951288"/>
              <a:ext cx="7762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latin typeface="Arial Narrow" pitchFamily="34" charset="0"/>
                </a:rPr>
                <a:t>Deployment</a:t>
              </a:r>
            </a:p>
          </p:txBody>
        </p:sp>
        <p:sp>
          <p:nvSpPr>
            <p:cNvPr id="26656" name="Line 4"/>
            <p:cNvSpPr>
              <a:spLocks noChangeShapeType="1"/>
            </p:cNvSpPr>
            <p:nvPr/>
          </p:nvSpPr>
          <p:spPr bwMode="auto">
            <a:xfrm>
              <a:off x="2598738" y="3916363"/>
              <a:ext cx="1296987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43425" y="3341688"/>
            <a:ext cx="2952750" cy="215900"/>
            <a:chOff x="2862" y="2105"/>
            <a:chExt cx="1860" cy="136"/>
          </a:xfrm>
        </p:grpSpPr>
        <p:sp>
          <p:nvSpPr>
            <p:cNvPr id="26658" name="Line 8"/>
            <p:cNvSpPr>
              <a:spLocks noChangeShapeType="1"/>
            </p:cNvSpPr>
            <p:nvPr/>
          </p:nvSpPr>
          <p:spPr bwMode="auto">
            <a:xfrm>
              <a:off x="2862" y="2105"/>
              <a:ext cx="1860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9" name="Line 9"/>
            <p:cNvSpPr>
              <a:spLocks noChangeShapeType="1"/>
            </p:cNvSpPr>
            <p:nvPr/>
          </p:nvSpPr>
          <p:spPr bwMode="auto">
            <a:xfrm>
              <a:off x="3804" y="2105"/>
              <a:ext cx="0" cy="136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0" name="Line 10"/>
            <p:cNvSpPr>
              <a:spLocks noChangeShapeType="1"/>
            </p:cNvSpPr>
            <p:nvPr/>
          </p:nvSpPr>
          <p:spPr bwMode="auto">
            <a:xfrm>
              <a:off x="4722" y="2105"/>
              <a:ext cx="0" cy="136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61" name="Line 11"/>
            <p:cNvSpPr>
              <a:spLocks noChangeShapeType="1"/>
            </p:cNvSpPr>
            <p:nvPr/>
          </p:nvSpPr>
          <p:spPr bwMode="auto">
            <a:xfrm>
              <a:off x="2862" y="2105"/>
              <a:ext cx="0" cy="136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13807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1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1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1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1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78" grpId="0" animBg="1"/>
      <p:bldP spid="2110480" grpId="0" animBg="1"/>
      <p:bldP spid="2110489" grpId="0" animBg="1"/>
      <p:bldP spid="2110490" grpId="0" animBg="1"/>
      <p:bldP spid="2110514" grpId="0" animBg="1"/>
      <p:bldP spid="2110518" grpId="0" animBg="1"/>
      <p:bldP spid="266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Process Modeling</a:t>
            </a:r>
            <a:endParaRPr lang="de-DE"/>
          </a:p>
        </p:txBody>
      </p:sp>
      <p:pic>
        <p:nvPicPr>
          <p:cNvPr id="6" name="Picture 4" descr="process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9362" y="4087810"/>
            <a:ext cx="906463" cy="1436688"/>
          </a:xfrm>
          <a:prstGeom prst="rect">
            <a:avLst/>
          </a:prstGeom>
          <a:gradFill rotWithShape="1">
            <a:gsLst>
              <a:gs pos="0">
                <a:schemeClr val="accent1">
                  <a:alpha val="38000"/>
                </a:schemeClr>
              </a:gs>
              <a:gs pos="50000">
                <a:schemeClr val="accent1">
                  <a:gamma/>
                  <a:tint val="0"/>
                  <a:invGamma/>
                  <a:alpha val="38000"/>
                </a:schemeClr>
              </a:gs>
              <a:gs pos="100000">
                <a:schemeClr val="accent1">
                  <a:alpha val="38000"/>
                </a:schemeClr>
              </a:gs>
            </a:gsLst>
            <a:lin ang="0" scaled="1"/>
          </a:gradFill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200400" y="3957164"/>
            <a:ext cx="2057400" cy="1733054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bg1">
                  <a:lumMod val="85000"/>
                </a:schemeClr>
              </a:gs>
              <a:gs pos="50000">
                <a:schemeClr val="accent1">
                  <a:gamma/>
                  <a:tint val="48627"/>
                  <a:invGamma/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27400" y="5005385"/>
            <a:ext cx="1844675" cy="1616075"/>
            <a:chOff x="1520" y="3092"/>
            <a:chExt cx="1162" cy="1018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520" y="3572"/>
              <a:ext cx="116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rgbClr val="006FBA"/>
                  </a:solidFill>
                  <a:latin typeface="Arial Narrow" pitchFamily="34" charset="0"/>
                </a:rPr>
                <a:t>Common Elements  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rgbClr val="006FBA"/>
                  </a:solidFill>
                  <a:latin typeface="Arial Narrow" pitchFamily="34" charset="0"/>
                </a:rPr>
                <a:t>Process</a:t>
              </a: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rgbClr val="006FBA"/>
                  </a:solidFill>
                  <a:latin typeface="Arial Narrow" pitchFamily="34" charset="0"/>
                </a:rPr>
                <a:t>Structure</a:t>
              </a:r>
              <a:endParaRPr lang="de-DE" sz="1000" dirty="0">
                <a:solidFill>
                  <a:srgbClr val="006FBA"/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Basic Elements (</a:t>
              </a:r>
              <a:r>
                <a:rPr lang="de-DE" sz="1000" dirty="0" err="1">
                  <a:solidFill>
                    <a:srgbClr val="006FBA"/>
                  </a:solidFill>
                  <a:latin typeface="Arial Narrow" pitchFamily="34" charset="0"/>
                </a:rPr>
                <a:t>Activities</a:t>
              </a: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, Data,</a:t>
              </a:r>
              <a:b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</a:b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 </a:t>
              </a:r>
              <a:r>
                <a:rPr lang="de-DE" sz="1000" dirty="0" err="1">
                  <a:solidFill>
                    <a:srgbClr val="006FBA"/>
                  </a:solidFill>
                  <a:latin typeface="Arial Narrow" pitchFamily="34" charset="0"/>
                </a:rPr>
                <a:t>Applications</a:t>
              </a: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)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…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102" y="3092"/>
              <a:ext cx="0" cy="492"/>
            </a:xfrm>
            <a:prstGeom prst="line">
              <a:avLst/>
            </a:prstGeom>
            <a:noFill/>
            <a:ln w="9525">
              <a:solidFill>
                <a:srgbClr val="006FBA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24000" y="4557710"/>
            <a:ext cx="3128962" cy="1879600"/>
            <a:chOff x="384" y="2810"/>
            <a:chExt cx="1971" cy="1184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84" y="3360"/>
              <a:ext cx="89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rgbClr val="006FBA"/>
                  </a:solidFill>
                  <a:latin typeface="Arial Narrow" pitchFamily="34" charset="0"/>
                </a:rPr>
                <a:t>Technical/Integration</a:t>
              </a:r>
              <a:br>
                <a:rPr lang="de-DE" sz="1000" b="1" dirty="0">
                  <a:solidFill>
                    <a:srgbClr val="006FBA"/>
                  </a:solidFill>
                  <a:latin typeface="Arial Narrow" pitchFamily="34" charset="0"/>
                </a:rPr>
              </a:br>
              <a:r>
                <a:rPr lang="de-DE" sz="1000" b="1" dirty="0">
                  <a:solidFill>
                    <a:srgbClr val="006FBA"/>
                  </a:solidFill>
                  <a:latin typeface="Arial Narrow" pitchFamily="34" charset="0"/>
                </a:rPr>
                <a:t>View</a:t>
              </a:r>
            </a:p>
            <a:p>
              <a:pPr eaLnBrk="0" hangingPunct="0">
                <a:buFontTx/>
                <a:buChar char="•"/>
              </a:pPr>
              <a:r>
                <a:rPr lang="de-DE" sz="1000" b="1" dirty="0">
                  <a:solidFill>
                    <a:srgbClr val="006FBA"/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rgbClr val="006FBA"/>
                  </a:solidFill>
                  <a:latin typeface="Arial Narrow" pitchFamily="34" charset="0"/>
                </a:rPr>
                <a:t>Application</a:t>
              </a: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Integration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Data Integration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Transaction Management</a:t>
              </a: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…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66" y="2810"/>
              <a:ext cx="789" cy="428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273" y="3147"/>
              <a:ext cx="366" cy="239"/>
            </a:xfrm>
            <a:prstGeom prst="line">
              <a:avLst/>
            </a:prstGeom>
            <a:noFill/>
            <a:ln w="9525">
              <a:solidFill>
                <a:srgbClr val="006FB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856038" y="4557712"/>
            <a:ext cx="2730501" cy="1430338"/>
            <a:chOff x="1853" y="2810"/>
            <a:chExt cx="1720" cy="901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53" y="2810"/>
              <a:ext cx="763" cy="421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563" y="3123"/>
              <a:ext cx="213" cy="54"/>
            </a:xfrm>
            <a:prstGeom prst="line">
              <a:avLst/>
            </a:prstGeom>
            <a:noFill/>
            <a:ln w="9525">
              <a:solidFill>
                <a:srgbClr val="006FB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784" y="3168"/>
              <a:ext cx="78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b="1" dirty="0">
                  <a:solidFill>
                    <a:srgbClr val="006FBA"/>
                  </a:solidFill>
                  <a:latin typeface="Arial Narrow" pitchFamily="34" charset="0"/>
                </a:rPr>
                <a:t>Business View</a:t>
              </a:r>
            </a:p>
            <a:p>
              <a:pPr eaLnBrk="0" hangingPunct="0">
                <a:buFontTx/>
                <a:buChar char="•"/>
              </a:pPr>
              <a:r>
                <a:rPr lang="de-DE" sz="1000" b="1" dirty="0">
                  <a:solidFill>
                    <a:srgbClr val="006FBA"/>
                  </a:solidFill>
                  <a:latin typeface="Arial Narrow" pitchFamily="34" charset="0"/>
                </a:rPr>
                <a:t> </a:t>
              </a: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Controlling/</a:t>
              </a:r>
              <a:r>
                <a:rPr lang="de-DE" sz="1000" dirty="0" err="1">
                  <a:solidFill>
                    <a:srgbClr val="006FBA"/>
                  </a:solidFill>
                  <a:latin typeface="Arial Narrow" pitchFamily="34" charset="0"/>
                </a:rPr>
                <a:t>Costs</a:t>
              </a:r>
              <a:endParaRPr lang="de-DE" sz="1000" dirty="0">
                <a:solidFill>
                  <a:srgbClr val="006FBA"/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</a:t>
              </a:r>
              <a:r>
                <a:rPr lang="de-DE" sz="1000" dirty="0" err="1">
                  <a:solidFill>
                    <a:srgbClr val="006FBA"/>
                  </a:solidFill>
                  <a:latin typeface="Arial Narrow" pitchFamily="34" charset="0"/>
                </a:rPr>
                <a:t>Risk</a:t>
              </a:r>
              <a:endParaRPr lang="de-DE" sz="1000" dirty="0">
                <a:solidFill>
                  <a:srgbClr val="006FBA"/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>
                  <a:solidFill>
                    <a:srgbClr val="006FBA"/>
                  </a:solidFill>
                  <a:latin typeface="Arial Narrow" pitchFamily="34" charset="0"/>
                </a:rPr>
                <a:t> </a:t>
              </a:r>
              <a:r>
                <a:rPr lang="de-DE" sz="1000" smtClean="0">
                  <a:solidFill>
                    <a:srgbClr val="006FBA"/>
                  </a:solidFill>
                  <a:latin typeface="Arial Narrow" pitchFamily="34" charset="0"/>
                </a:rPr>
                <a:t>Change Management</a:t>
              </a:r>
              <a:endParaRPr lang="de-DE" sz="1000" dirty="0">
                <a:solidFill>
                  <a:srgbClr val="006FBA"/>
                </a:solidFill>
                <a:latin typeface="Arial Narrow" pitchFamily="34" charset="0"/>
              </a:endParaRPr>
            </a:p>
            <a:p>
              <a:pPr eaLnBrk="0" hangingPunct="0">
                <a:buFontTx/>
                <a:buChar char="•"/>
              </a:pPr>
              <a:r>
                <a:rPr lang="de-DE" sz="1000" dirty="0">
                  <a:solidFill>
                    <a:srgbClr val="006FBA"/>
                  </a:solidFill>
                  <a:latin typeface="Arial Narrow" pitchFamily="34" charset="0"/>
                </a:rPr>
                <a:t> …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981200" y="2271710"/>
            <a:ext cx="3733800" cy="1558925"/>
            <a:chOff x="672" y="1370"/>
            <a:chExt cx="2352" cy="982"/>
          </a:xfrm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72" y="1370"/>
              <a:ext cx="2352" cy="982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1712" y="2198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1000">
                  <a:solidFill>
                    <a:srgbClr val="4D4D4D"/>
                  </a:solidFill>
                  <a:latin typeface="Arial Narrow" pitchFamily="34" charset="0"/>
                </a:rPr>
                <a:t>Eclipse</a:t>
              </a: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2128837" y="1392235"/>
            <a:ext cx="1855791" cy="3317875"/>
            <a:chOff x="765" y="816"/>
            <a:chExt cx="1169" cy="2090"/>
          </a:xfrm>
        </p:grpSpPr>
        <p:grpSp>
          <p:nvGrpSpPr>
            <p:cNvPr id="19" name="Group 22"/>
            <p:cNvGrpSpPr>
              <a:grpSpLocks/>
            </p:cNvGrpSpPr>
            <p:nvPr/>
          </p:nvGrpSpPr>
          <p:grpSpPr bwMode="auto">
            <a:xfrm>
              <a:off x="1131" y="816"/>
              <a:ext cx="803" cy="203"/>
              <a:chOff x="1131" y="816"/>
              <a:chExt cx="803" cy="203"/>
            </a:xfrm>
          </p:grpSpPr>
          <p:pic>
            <p:nvPicPr>
              <p:cNvPr id="27" name="Picture 23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48" y="864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4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31" y="909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5" descr="huma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00" y="816"/>
                <a:ext cx="96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1405" y="864"/>
                <a:ext cx="52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Development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1200" y="2090"/>
              <a:ext cx="576" cy="816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25" name="AutoShape 28"/>
            <p:cNvCxnSpPr>
              <a:cxnSpLocks noChangeShapeType="1"/>
              <a:stCxn id="30" idx="1"/>
            </p:cNvCxnSpPr>
            <p:nvPr/>
          </p:nvCxnSpPr>
          <p:spPr bwMode="auto">
            <a:xfrm flipH="1">
              <a:off x="1199" y="942"/>
              <a:ext cx="206" cy="537"/>
            </a:xfrm>
            <a:prstGeom prst="straightConnector1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pic>
          <p:nvPicPr>
            <p:cNvPr id="26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5" y="1479"/>
              <a:ext cx="867" cy="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up 49"/>
          <p:cNvGrpSpPr/>
          <p:nvPr/>
        </p:nvGrpSpPr>
        <p:grpSpPr>
          <a:xfrm>
            <a:off x="4267218" y="1371600"/>
            <a:ext cx="2932123" cy="3338511"/>
            <a:chOff x="4078306" y="1203476"/>
            <a:chExt cx="2932123" cy="3338511"/>
          </a:xfrm>
        </p:grpSpPr>
        <p:grpSp>
          <p:nvGrpSpPr>
            <p:cNvPr id="23" name="Group 31"/>
            <p:cNvGrpSpPr>
              <a:grpSpLocks/>
            </p:cNvGrpSpPr>
            <p:nvPr/>
          </p:nvGrpSpPr>
          <p:grpSpPr bwMode="auto">
            <a:xfrm>
              <a:off x="4606945" y="1203476"/>
              <a:ext cx="2403484" cy="320676"/>
              <a:chOff x="2445" y="803"/>
              <a:chExt cx="1514" cy="202"/>
            </a:xfrm>
          </p:grpSpPr>
          <p:grpSp>
            <p:nvGrpSpPr>
              <p:cNvPr id="31" name="Group 32"/>
              <p:cNvGrpSpPr>
                <a:grpSpLocks/>
              </p:cNvGrpSpPr>
              <p:nvPr/>
            </p:nvGrpSpPr>
            <p:grpSpPr bwMode="auto">
              <a:xfrm>
                <a:off x="2445" y="803"/>
                <a:ext cx="213" cy="202"/>
                <a:chOff x="1247" y="1715"/>
                <a:chExt cx="213" cy="202"/>
              </a:xfrm>
            </p:grpSpPr>
            <p:pic>
              <p:nvPicPr>
                <p:cNvPr id="38" name="Picture 33" descr="huma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64" y="1776"/>
                  <a:ext cx="96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34" descr="huma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47" y="1821"/>
                  <a:ext cx="96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35" descr="huma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00" y="1715"/>
                  <a:ext cx="117" cy="1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2605" y="813"/>
                <a:ext cx="1354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Business </a:t>
                </a: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Analyst/Non-Java Developer</a:t>
                </a:r>
                <a:endPara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>
              <a:off x="4535507" y="3170387"/>
              <a:ext cx="152400" cy="137160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4" name="Picture 38" descr="bm-process-swimlan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8306" y="2276624"/>
              <a:ext cx="1296992" cy="935038"/>
            </a:xfrm>
            <a:prstGeom prst="rect">
              <a:avLst/>
            </a:prstGeom>
            <a:noFill/>
          </p:spPr>
        </p:pic>
        <p:cxnSp>
          <p:nvCxnSpPr>
            <p:cNvPr id="35" name="AutoShape 39"/>
            <p:cNvCxnSpPr>
              <a:cxnSpLocks noChangeShapeType="1"/>
            </p:cNvCxnSpPr>
            <p:nvPr/>
          </p:nvCxnSpPr>
          <p:spPr bwMode="auto">
            <a:xfrm>
              <a:off x="4945083" y="1524149"/>
              <a:ext cx="82530" cy="745534"/>
            </a:xfrm>
            <a:prstGeom prst="straightConnector1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4276972" y="5325316"/>
            <a:ext cx="915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de-DE" sz="1000" b="1" dirty="0" err="1">
                <a:solidFill>
                  <a:srgbClr val="4D4D4D"/>
                </a:solidFill>
                <a:latin typeface="Arial Narrow" pitchFamily="34" charset="0"/>
              </a:rPr>
              <a:t>Process</a:t>
            </a:r>
            <a:r>
              <a:rPr lang="de-DE" sz="1000" b="1" dirty="0">
                <a:solidFill>
                  <a:srgbClr val="4D4D4D"/>
                </a:solidFill>
                <a:latin typeface="Arial Narrow" pitchFamily="34" charset="0"/>
              </a:rPr>
              <a:t> Model</a:t>
            </a:r>
          </a:p>
        </p:txBody>
      </p:sp>
      <p:grpSp>
        <p:nvGrpSpPr>
          <p:cNvPr id="32" name="Group 41"/>
          <p:cNvGrpSpPr/>
          <p:nvPr/>
        </p:nvGrpSpPr>
        <p:grpSpPr>
          <a:xfrm>
            <a:off x="4949552" y="1692273"/>
            <a:ext cx="3240360" cy="3128986"/>
            <a:chOff x="4644008" y="1524149"/>
            <a:chExt cx="3240360" cy="3128986"/>
          </a:xfrm>
        </p:grpSpPr>
        <p:grpSp>
          <p:nvGrpSpPr>
            <p:cNvPr id="36" name="Group 51"/>
            <p:cNvGrpSpPr/>
            <p:nvPr/>
          </p:nvGrpSpPr>
          <p:grpSpPr>
            <a:xfrm>
              <a:off x="5678488" y="2027387"/>
              <a:ext cx="2205880" cy="1635125"/>
              <a:chOff x="5678488" y="2027387"/>
              <a:chExt cx="2205880" cy="1635125"/>
            </a:xfrm>
          </p:grpSpPr>
          <p:sp>
            <p:nvSpPr>
              <p:cNvPr id="46" name="Text Box 41"/>
              <p:cNvSpPr txBox="1">
                <a:spLocks noChangeArrowheads="1"/>
              </p:cNvSpPr>
              <p:nvPr/>
            </p:nvSpPr>
            <p:spPr bwMode="auto">
              <a:xfrm>
                <a:off x="7412038" y="2027387"/>
                <a:ext cx="18415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endParaRPr lang="de-DE" sz="1000">
                  <a:solidFill>
                    <a:schemeClr val="bg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5678488" y="2103587"/>
                <a:ext cx="2205880" cy="1558925"/>
              </a:xfrm>
              <a:prstGeom prst="rect">
                <a:avLst/>
              </a:prstGeom>
              <a:noFill/>
              <a:ln w="9525" algn="ctr">
                <a:solidFill>
                  <a:schemeClr val="bg2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Text Box 43"/>
              <p:cNvSpPr txBox="1">
                <a:spLocks noChangeArrowheads="1"/>
              </p:cNvSpPr>
              <p:nvPr/>
            </p:nvSpPr>
            <p:spPr bwMode="auto">
              <a:xfrm>
                <a:off x="6927001" y="3246587"/>
                <a:ext cx="91723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de-DE" sz="1000" smtClean="0">
                    <a:solidFill>
                      <a:srgbClr val="4D4D4D"/>
                    </a:solidFill>
                    <a:latin typeface="Arial Narrow" pitchFamily="34" charset="0"/>
                  </a:rPr>
                  <a:t>Browser-based </a:t>
                </a:r>
                <a:r>
                  <a:rPr lang="de-DE" sz="1000" dirty="0">
                    <a:solidFill>
                      <a:srgbClr val="4D4D4D"/>
                    </a:solidFill>
                    <a:latin typeface="Arial Narrow" pitchFamily="34" charset="0"/>
                  </a:rPr>
                  <a:t/>
                </a:r>
                <a:br>
                  <a:rPr lang="de-DE" sz="1000" dirty="0">
                    <a:solidFill>
                      <a:srgbClr val="4D4D4D"/>
                    </a:solidFill>
                    <a:latin typeface="Arial Narrow" pitchFamily="34" charset="0"/>
                  </a:rPr>
                </a:br>
                <a:r>
                  <a:rPr lang="de-DE" sz="1000" dirty="0" err="1">
                    <a:solidFill>
                      <a:srgbClr val="4D4D4D"/>
                    </a:solidFill>
                    <a:latin typeface="Arial Narrow" pitchFamily="34" charset="0"/>
                  </a:rPr>
                  <a:t>Modeler</a:t>
                </a:r>
                <a:endParaRPr lang="de-DE" sz="1000" dirty="0">
                  <a:solidFill>
                    <a:srgbClr val="4D4D4D"/>
                  </a:solidFill>
                  <a:latin typeface="Arial Narrow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868144" y="2276872"/>
                <a:ext cx="1854286" cy="965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44" name="AutoShape 45"/>
            <p:cNvCxnSpPr>
              <a:cxnSpLocks noChangeShapeType="1"/>
            </p:cNvCxnSpPr>
            <p:nvPr/>
          </p:nvCxnSpPr>
          <p:spPr bwMode="auto">
            <a:xfrm>
              <a:off x="4828451" y="1524149"/>
              <a:ext cx="2275365" cy="746614"/>
            </a:xfrm>
            <a:prstGeom prst="straightConnector1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 rot="10800000" flipV="1">
              <a:off x="4644008" y="3284982"/>
              <a:ext cx="2160240" cy="1368153"/>
            </a:xfrm>
            <a:prstGeom prst="straightConnector1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338137" y="1557338"/>
            <a:ext cx="3581400" cy="1003300"/>
          </a:xfrm>
          <a:prstGeom prst="wedgeRectCallout">
            <a:avLst>
              <a:gd name="adj1" fmla="val -1088"/>
              <a:gd name="adj2" fmla="val 70060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de-DE" sz="1200" b="1" smtClean="0">
                <a:solidFill>
                  <a:srgbClr val="006FBA"/>
                </a:solidFill>
                <a:latin typeface="Arial Narrow" pitchFamily="34" charset="0"/>
              </a:rPr>
              <a:t>Migrated to „Bob‘s Editor“ over the next 1.5 years.</a:t>
            </a:r>
            <a:endParaRPr lang="de-DE" sz="1200" b="1">
              <a:solidFill>
                <a:srgbClr val="006FBA"/>
              </a:solidFill>
              <a:latin typeface="Arial Narrow" pitchFamily="34" charset="0"/>
            </a:endParaRPr>
          </a:p>
        </p:txBody>
      </p:sp>
      <p:sp>
        <p:nvSpPr>
          <p:cNvPr id="52" name="AutoShape 8"/>
          <p:cNvSpPr>
            <a:spLocks noChangeArrowheads="1"/>
          </p:cNvSpPr>
          <p:nvPr/>
        </p:nvSpPr>
        <p:spPr bwMode="auto">
          <a:xfrm>
            <a:off x="4663008" y="1556792"/>
            <a:ext cx="3581400" cy="1003300"/>
          </a:xfrm>
          <a:prstGeom prst="wedgeRectCallout">
            <a:avLst>
              <a:gd name="adj1" fmla="val -37506"/>
              <a:gd name="adj2" fmla="val 69353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de-DE" sz="1200" b="1" smtClean="0">
                <a:solidFill>
                  <a:srgbClr val="006FBA"/>
                </a:solidFill>
                <a:latin typeface="Arial Narrow" pitchFamily="34" charset="0"/>
              </a:rPr>
              <a:t>Not adopted by business …</a:t>
            </a:r>
            <a:endParaRPr lang="de-DE" sz="1200" b="1">
              <a:solidFill>
                <a:srgbClr val="006FBA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3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Simulation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2275"/>
            <a:ext cx="30654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6142" name="AutoShape 158"/>
          <p:cNvSpPr>
            <a:spLocks/>
          </p:cNvSpPr>
          <p:nvPr/>
        </p:nvSpPr>
        <p:spPr bwMode="auto">
          <a:xfrm>
            <a:off x="428625" y="1387475"/>
            <a:ext cx="1066800" cy="647700"/>
          </a:xfrm>
          <a:prstGeom prst="accentCallout1">
            <a:avLst>
              <a:gd name="adj1" fmla="val 17648"/>
              <a:gd name="adj2" fmla="val 107144"/>
              <a:gd name="adj3" fmla="val 99264"/>
              <a:gd name="adj4" fmla="val 167264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006FBA"/>
                </a:solidFill>
                <a:latin typeface="Arial Narrow" pitchFamily="34" charset="0"/>
              </a:rPr>
              <a:t>Specify arrival rates for processes (e.g. trades over time)</a:t>
            </a:r>
          </a:p>
          <a:p>
            <a:pPr algn="l"/>
            <a:endParaRPr lang="de-DE" sz="900" b="1">
              <a:solidFill>
                <a:srgbClr val="7036BE"/>
              </a:solidFill>
              <a:latin typeface="Arial Narrow" pitchFamily="34" charset="0"/>
            </a:endParaRPr>
          </a:p>
        </p:txBody>
      </p:sp>
      <p:sp>
        <p:nvSpPr>
          <p:cNvPr id="2" name="AutoShape 158"/>
          <p:cNvSpPr>
            <a:spLocks/>
          </p:cNvSpPr>
          <p:nvPr/>
        </p:nvSpPr>
        <p:spPr bwMode="auto">
          <a:xfrm>
            <a:off x="152400" y="3140075"/>
            <a:ext cx="838200" cy="381000"/>
          </a:xfrm>
          <a:prstGeom prst="accentCallout1">
            <a:avLst>
              <a:gd name="adj1" fmla="val 30000"/>
              <a:gd name="adj2" fmla="val 109093"/>
              <a:gd name="adj3" fmla="val -53750"/>
              <a:gd name="adj4" fmla="val 154926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006FBA"/>
                </a:solidFill>
                <a:latin typeface="Arial Narrow" pitchFamily="34" charset="0"/>
              </a:rPr>
              <a:t>Specify availabilities</a:t>
            </a:r>
          </a:p>
          <a:p>
            <a:pPr algn="l"/>
            <a:endParaRPr lang="de-DE" sz="900" b="1">
              <a:solidFill>
                <a:srgbClr val="7036BE"/>
              </a:solidFill>
              <a:latin typeface="Arial Narrow" pitchFamily="34" charset="0"/>
            </a:endParaRPr>
          </a:p>
        </p:txBody>
      </p:sp>
      <p:sp>
        <p:nvSpPr>
          <p:cNvPr id="3" name="AutoShape 158"/>
          <p:cNvSpPr>
            <a:spLocks/>
          </p:cNvSpPr>
          <p:nvPr/>
        </p:nvSpPr>
        <p:spPr bwMode="auto">
          <a:xfrm>
            <a:off x="3559455" y="2795650"/>
            <a:ext cx="838200" cy="504825"/>
          </a:xfrm>
          <a:prstGeom prst="accentCallout1">
            <a:avLst>
              <a:gd name="adj1" fmla="val 22644"/>
              <a:gd name="adj2" fmla="val -9093"/>
              <a:gd name="adj3" fmla="val 114153"/>
              <a:gd name="adj4" fmla="val -66667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006FBA"/>
                </a:solidFill>
                <a:latin typeface="Arial Narrow" pitchFamily="34" charset="0"/>
              </a:rPr>
              <a:t>Specify traversal probabilities</a:t>
            </a:r>
          </a:p>
          <a:p>
            <a:pPr algn="l"/>
            <a:endParaRPr lang="de-DE" sz="900" b="1">
              <a:solidFill>
                <a:srgbClr val="7036BE"/>
              </a:solidFill>
              <a:latin typeface="Arial Narrow" pitchFamily="34" charset="0"/>
            </a:endParaRPr>
          </a:p>
        </p:txBody>
      </p:sp>
      <p:sp>
        <p:nvSpPr>
          <p:cNvPr id="4" name="AutoShape 158"/>
          <p:cNvSpPr>
            <a:spLocks/>
          </p:cNvSpPr>
          <p:nvPr/>
        </p:nvSpPr>
        <p:spPr bwMode="auto">
          <a:xfrm>
            <a:off x="3429000" y="1920875"/>
            <a:ext cx="838200" cy="504825"/>
          </a:xfrm>
          <a:prstGeom prst="accentCallout1">
            <a:avLst>
              <a:gd name="adj1" fmla="val 22644"/>
              <a:gd name="adj2" fmla="val -9093"/>
              <a:gd name="adj3" fmla="val 114153"/>
              <a:gd name="adj4" fmla="val -66667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006FBA"/>
                </a:solidFill>
                <a:latin typeface="Arial Narrow" pitchFamily="34" charset="0"/>
              </a:rPr>
              <a:t>Specify duration probabilities</a:t>
            </a:r>
          </a:p>
          <a:p>
            <a:pPr algn="l"/>
            <a:endParaRPr lang="de-DE" sz="900" b="1">
              <a:solidFill>
                <a:srgbClr val="006FBA"/>
              </a:solidFill>
              <a:latin typeface="Arial Narrow" pitchFamily="34" charset="0"/>
            </a:endParaRPr>
          </a:p>
        </p:txBody>
      </p:sp>
      <p:sp>
        <p:nvSpPr>
          <p:cNvPr id="2162696" name="AutoShape 8"/>
          <p:cNvSpPr>
            <a:spLocks noChangeArrowheads="1"/>
          </p:cNvSpPr>
          <p:nvPr/>
        </p:nvSpPr>
        <p:spPr bwMode="auto">
          <a:xfrm>
            <a:off x="4800600" y="2425700"/>
            <a:ext cx="3581400" cy="1003300"/>
          </a:xfrm>
          <a:prstGeom prst="wedgeRectCallout">
            <a:avLst>
              <a:gd name="adj1" fmla="val -4277"/>
              <a:gd name="adj2" fmla="val 78603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rgbClr val="7036BE"/>
                </a:solidFill>
                <a:latin typeface="Arial Narrow" pitchFamily="34" charset="0"/>
              </a:rPr>
              <a:t> </a:t>
            </a:r>
            <a:r>
              <a:rPr lang="de-DE" sz="1200" b="1">
                <a:solidFill>
                  <a:srgbClr val="006FBA"/>
                </a:solidFill>
                <a:latin typeface="Arial Narrow" pitchFamily="34" charset="0"/>
              </a:rPr>
              <a:t>Resource workload</a:t>
            </a:r>
          </a:p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rgbClr val="006FBA"/>
                </a:solidFill>
                <a:latin typeface="Arial Narrow" pitchFamily="34" charset="0"/>
              </a:rPr>
              <a:t> Critical pathes</a:t>
            </a:r>
          </a:p>
          <a:p>
            <a:pPr algn="l">
              <a:buFontTx/>
              <a:buChar char="•"/>
              <a:defRPr/>
            </a:pPr>
            <a:r>
              <a:rPr lang="de-DE" sz="1200" b="1">
                <a:solidFill>
                  <a:srgbClr val="006FBA"/>
                </a:solidFill>
                <a:latin typeface="Arial Narrow" pitchFamily="34" charset="0"/>
              </a:rPr>
              <a:t> Simulation results can be copied e.g. into MS Excel or  </a:t>
            </a:r>
            <a:br>
              <a:rPr lang="de-DE" sz="1200" b="1">
                <a:solidFill>
                  <a:srgbClr val="006FBA"/>
                </a:solidFill>
                <a:latin typeface="Arial Narrow" pitchFamily="34" charset="0"/>
              </a:rPr>
            </a:br>
            <a:r>
              <a:rPr lang="de-DE" sz="1200" b="1">
                <a:solidFill>
                  <a:srgbClr val="006FBA"/>
                </a:solidFill>
                <a:latin typeface="Arial Narrow" pitchFamily="34" charset="0"/>
              </a:rPr>
              <a:t>  written to process database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79488" y="3733800"/>
            <a:ext cx="7858125" cy="2590800"/>
            <a:chOff x="617" y="2352"/>
            <a:chExt cx="4950" cy="1632"/>
          </a:xfrm>
        </p:grpSpPr>
        <p:pic>
          <p:nvPicPr>
            <p:cNvPr id="2151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352"/>
              <a:ext cx="2591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617" y="2736"/>
              <a:ext cx="2350" cy="1248"/>
              <a:chOff x="617" y="2736"/>
              <a:chExt cx="2350" cy="1248"/>
            </a:xfrm>
          </p:grpSpPr>
          <p:sp>
            <p:nvSpPr>
              <p:cNvPr id="21516" name="AutoShape 12"/>
              <p:cNvSpPr>
                <a:spLocks noChangeArrowheads="1"/>
              </p:cNvSpPr>
              <p:nvPr/>
            </p:nvSpPr>
            <p:spPr bwMode="auto">
              <a:xfrm>
                <a:off x="864" y="2736"/>
                <a:ext cx="2103" cy="1248"/>
              </a:xfrm>
              <a:prstGeom prst="rightArrow">
                <a:avLst>
                  <a:gd name="adj1" fmla="val 63463"/>
                  <a:gd name="adj2" fmla="val 40224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617" y="3186"/>
                <a:ext cx="1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buClr>
                    <a:schemeClr val="bg2"/>
                  </a:buClr>
                </a:pPr>
                <a:r>
                  <a:rPr lang="de-DE" sz="1200"/>
                  <a:t> </a:t>
                </a:r>
                <a:r>
                  <a:rPr lang="de-DE"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Fast, in-memory algorithm </a:t>
                </a:r>
              </a:p>
              <a:p>
                <a:pPr>
                  <a:buClr>
                    <a:schemeClr val="bg2"/>
                  </a:buClr>
                </a:pPr>
                <a:r>
                  <a:rPr lang="de-DE" sz="1200" b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runs thousands of processes in seconds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5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6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142" grpId="0" animBg="1"/>
      <p:bldP spid="2" grpId="0" animBg="1"/>
      <p:bldP spid="3" grpId="0" animBg="1"/>
      <p:bldP spid="4" grpId="0" animBg="1"/>
      <p:bldP spid="21626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370" name="Rectangle 2"/>
          <p:cNvSpPr>
            <a:spLocks noChangeArrowheads="1"/>
          </p:cNvSpPr>
          <p:nvPr/>
        </p:nvSpPr>
        <p:spPr bwMode="auto">
          <a:xfrm>
            <a:off x="40465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e-DE" sz="1000" b="1" dirty="0">
                <a:latin typeface="Arial Narrow" pitchFamily="34" charset="0"/>
              </a:rPr>
              <a:t>Infinity </a:t>
            </a:r>
            <a:r>
              <a:rPr lang="de-DE" sz="1000" b="1" dirty="0" err="1">
                <a:latin typeface="Arial Narrow" pitchFamily="34" charset="0"/>
              </a:rPr>
              <a:t>Process</a:t>
            </a:r>
            <a:r>
              <a:rPr lang="de-DE" sz="1000" b="1" dirty="0">
                <a:latin typeface="Arial Narrow" pitchFamily="34" charset="0"/>
              </a:rPr>
              <a:t> </a:t>
            </a:r>
            <a:r>
              <a:rPr lang="de-DE" sz="1000" b="1" dirty="0" err="1">
                <a:latin typeface="Arial Narrow" pitchFamily="34" charset="0"/>
              </a:rPr>
              <a:t>Platform</a:t>
            </a:r>
            <a:r>
              <a:rPr lang="de-DE" sz="1000" b="1" dirty="0">
                <a:latin typeface="Arial Narrow" pitchFamily="34" charset="0"/>
              </a:rPr>
              <a:t/>
            </a:r>
            <a:br>
              <a:rPr lang="de-DE" sz="1000" b="1" dirty="0">
                <a:latin typeface="Arial Narrow" pitchFamily="34" charset="0"/>
              </a:rPr>
            </a:br>
            <a:r>
              <a:rPr lang="de-DE" sz="1000" b="1" dirty="0">
                <a:latin typeface="Arial Narrow" pitchFamily="34" charset="0"/>
              </a:rPr>
              <a:t>Reporting Component</a:t>
            </a:r>
          </a:p>
        </p:txBody>
      </p:sp>
      <p:sp>
        <p:nvSpPr>
          <p:cNvPr id="2106371" name="AutoShape 3"/>
          <p:cNvSpPr>
            <a:spLocks noChangeArrowheads="1"/>
          </p:cNvSpPr>
          <p:nvPr/>
        </p:nvSpPr>
        <p:spPr bwMode="auto">
          <a:xfrm>
            <a:off x="2535238" y="4221163"/>
            <a:ext cx="647700" cy="5667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106372" name="AutoShape 4"/>
          <p:cNvSpPr>
            <a:spLocks noChangeArrowheads="1"/>
          </p:cNvSpPr>
          <p:nvPr/>
        </p:nvSpPr>
        <p:spPr bwMode="auto">
          <a:xfrm>
            <a:off x="3398838" y="4154488"/>
            <a:ext cx="647700" cy="5667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692275" y="3902126"/>
            <a:ext cx="4248150" cy="1943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06374" name="Rectangle 6"/>
          <p:cNvSpPr>
            <a:spLocks noChangeArrowheads="1"/>
          </p:cNvSpPr>
          <p:nvPr/>
        </p:nvSpPr>
        <p:spPr bwMode="auto">
          <a:xfrm>
            <a:off x="27511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de-DE" sz="1000" b="1">
                <a:latin typeface="Arial Narrow" pitchFamily="34" charset="0"/>
              </a:rPr>
              <a:t>Infinity Process Platform</a:t>
            </a:r>
            <a:br>
              <a:rPr lang="de-DE" sz="1000" b="1">
                <a:latin typeface="Arial Narrow" pitchFamily="34" charset="0"/>
              </a:rPr>
            </a:br>
            <a:r>
              <a:rPr lang="de-DE" sz="1000" b="1">
                <a:latin typeface="Arial Narrow" pitchFamily="34" charset="0"/>
              </a:rPr>
              <a:t>Simulation Engine</a:t>
            </a:r>
          </a:p>
        </p:txBody>
      </p:sp>
      <p:sp>
        <p:nvSpPr>
          <p:cNvPr id="2106375" name="Rectangle 7"/>
          <p:cNvSpPr>
            <a:spLocks noChangeArrowheads="1"/>
          </p:cNvSpPr>
          <p:nvPr/>
        </p:nvSpPr>
        <p:spPr bwMode="auto">
          <a:xfrm>
            <a:off x="1743075" y="1844675"/>
            <a:ext cx="4464050" cy="14398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Simulation, Audit Trail and Reporting</a:t>
            </a:r>
          </a:p>
        </p:txBody>
      </p:sp>
      <p:sp>
        <p:nvSpPr>
          <p:cNvPr id="2106377" name="Rectangle 9"/>
          <p:cNvSpPr>
            <a:spLocks noChangeArrowheads="1"/>
          </p:cNvSpPr>
          <p:nvPr/>
        </p:nvSpPr>
        <p:spPr bwMode="auto">
          <a:xfrm>
            <a:off x="2535238" y="2060575"/>
            <a:ext cx="1296987" cy="720725"/>
          </a:xfrm>
          <a:prstGeom prst="rect">
            <a:avLst/>
          </a:prstGeom>
          <a:solidFill>
            <a:srgbClr val="CED5E4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  <a:t>Stardust</a:t>
            </a:r>
            <a:b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de-DE" sz="1000" b="1" dirty="0">
                <a:solidFill>
                  <a:srgbClr val="002060"/>
                </a:solidFill>
                <a:latin typeface="Arial Narrow" pitchFamily="34" charset="0"/>
              </a:rPr>
              <a:t>Simulation Engine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84350" y="1879600"/>
            <a:ext cx="546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000" b="1">
                <a:solidFill>
                  <a:srgbClr val="17375E"/>
                </a:solidFill>
                <a:latin typeface="Arial Narrow" pitchFamily="34" charset="0"/>
              </a:rPr>
              <a:t>Eclipse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22688" y="1773238"/>
            <a:ext cx="4737100" cy="2381250"/>
            <a:chOff x="3722688" y="1773238"/>
            <a:chExt cx="4737100" cy="2381250"/>
          </a:xfrm>
        </p:grpSpPr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7288213" y="1773238"/>
              <a:ext cx="5778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Reports</a:t>
              </a:r>
            </a:p>
          </p:txBody>
        </p:sp>
        <p:grpSp>
          <p:nvGrpSpPr>
            <p:cNvPr id="24588" name="Group 13"/>
            <p:cNvGrpSpPr>
              <a:grpSpLocks/>
            </p:cNvGrpSpPr>
            <p:nvPr/>
          </p:nvGrpSpPr>
          <p:grpSpPr bwMode="auto">
            <a:xfrm>
              <a:off x="3722688" y="2049463"/>
              <a:ext cx="4737100" cy="2105025"/>
              <a:chOff x="2345" y="1291"/>
              <a:chExt cx="2984" cy="1326"/>
            </a:xfrm>
          </p:grpSpPr>
          <p:sp>
            <p:nvSpPr>
              <p:cNvPr id="2106382" name="Rectangle 14"/>
              <p:cNvSpPr>
                <a:spLocks noChangeArrowheads="1"/>
              </p:cNvSpPr>
              <p:nvPr/>
            </p:nvSpPr>
            <p:spPr bwMode="auto">
              <a:xfrm>
                <a:off x="2640" y="1298"/>
                <a:ext cx="817" cy="454"/>
              </a:xfrm>
              <a:prstGeom prst="rect">
                <a:avLst/>
              </a:prstGeom>
              <a:solidFill>
                <a:srgbClr val="CED5E4"/>
              </a:solidFill>
              <a:ln w="9525">
                <a:noFill/>
                <a:miter lim="800000"/>
                <a:headEnd/>
                <a:tailEnd/>
              </a:ln>
              <a:effectLst>
                <a:outerShdw dist="71842" dir="2700000" algn="ctr" rotWithShape="0">
                  <a:srgbClr val="C0C0C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Stardust</a:t>
                </a:r>
                <a:b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</a:b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Reporting Component/</a:t>
                </a:r>
              </a:p>
              <a:p>
                <a:pPr algn="ctr">
                  <a:defRPr/>
                </a:pPr>
                <a:r>
                  <a:rPr lang="de-DE" sz="1000" b="1" dirty="0">
                    <a:solidFill>
                      <a:srgbClr val="002060"/>
                    </a:solidFill>
                    <a:latin typeface="Arial Narrow" pitchFamily="34" charset="0"/>
                  </a:rPr>
                  <a:t>BIRT</a:t>
                </a:r>
              </a:p>
            </p:txBody>
          </p:sp>
          <p:pic>
            <p:nvPicPr>
              <p:cNvPr id="24607" name="Picture 15" descr="analysisProcessVolumes-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9" y="1291"/>
                <a:ext cx="864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8" name="Picture 16" descr="analysisProcessTimesByMonth-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5" y="1531"/>
                <a:ext cx="864" cy="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9" name="Picture 17" descr="analysisAllocationProcessTime-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" y="1675"/>
                <a:ext cx="864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10" name="Line 18"/>
              <p:cNvSpPr>
                <a:spLocks noChangeShapeType="1"/>
              </p:cNvSpPr>
              <p:nvPr/>
            </p:nvSpPr>
            <p:spPr bwMode="auto">
              <a:xfrm>
                <a:off x="3457" y="1525"/>
                <a:ext cx="907" cy="0"/>
              </a:xfrm>
              <a:prstGeom prst="line">
                <a:avLst/>
              </a:prstGeom>
              <a:noFill/>
              <a:ln w="9525">
                <a:solidFill>
                  <a:srgbClr val="F01C24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cxnSp>
            <p:nvCxnSpPr>
              <p:cNvPr id="24611" name="AutoShape 19"/>
              <p:cNvCxnSpPr>
                <a:cxnSpLocks noChangeShapeType="1"/>
                <a:stCxn id="2106372" idx="1"/>
                <a:endCxn id="2106382" idx="2"/>
              </p:cNvCxnSpPr>
              <p:nvPr/>
            </p:nvCxnSpPr>
            <p:spPr bwMode="auto">
              <a:xfrm rot="-5400000">
                <a:off x="2264" y="1833"/>
                <a:ext cx="865" cy="704"/>
              </a:xfrm>
              <a:prstGeom prst="bentConnector3">
                <a:avLst>
                  <a:gd name="adj1" fmla="val 49944"/>
                </a:avLst>
              </a:prstGeom>
              <a:noFill/>
              <a:ln w="9525">
                <a:solidFill>
                  <a:srgbClr val="F01C24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059113" y="2781300"/>
            <a:ext cx="2967037" cy="2492375"/>
            <a:chOff x="1927" y="1752"/>
            <a:chExt cx="1869" cy="1570"/>
          </a:xfrm>
        </p:grpSpPr>
        <p:sp>
          <p:nvSpPr>
            <p:cNvPr id="24601" name="Text Box 21"/>
            <p:cNvSpPr txBox="1">
              <a:spLocks noChangeArrowheads="1"/>
            </p:cNvSpPr>
            <p:nvPr/>
          </p:nvSpPr>
          <p:spPr bwMode="auto">
            <a:xfrm>
              <a:off x="1927" y="2976"/>
              <a:ext cx="7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Productive</a:t>
              </a:r>
              <a:b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Audit Trail Database</a:t>
              </a:r>
            </a:p>
          </p:txBody>
        </p:sp>
        <p:grpSp>
          <p:nvGrpSpPr>
            <p:cNvPr id="24602" name="Group 37"/>
            <p:cNvGrpSpPr>
              <a:grpSpLocks/>
            </p:cNvGrpSpPr>
            <p:nvPr/>
          </p:nvGrpSpPr>
          <p:grpSpPr bwMode="auto">
            <a:xfrm>
              <a:off x="2064" y="1752"/>
              <a:ext cx="1732" cy="1219"/>
              <a:chOff x="2064" y="1752"/>
              <a:chExt cx="1732" cy="1219"/>
            </a:xfrm>
          </p:grpSpPr>
          <p:sp>
            <p:nvSpPr>
              <p:cNvPr id="2106391" name="AutoShape 23"/>
              <p:cNvSpPr>
                <a:spLocks noChangeArrowheads="1"/>
              </p:cNvSpPr>
              <p:nvPr/>
            </p:nvSpPr>
            <p:spPr bwMode="auto">
              <a:xfrm>
                <a:off x="2064" y="2614"/>
                <a:ext cx="408" cy="35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cxnSp>
            <p:nvCxnSpPr>
              <p:cNvPr id="24604" name="AutoShape 24"/>
              <p:cNvCxnSpPr>
                <a:cxnSpLocks noChangeShapeType="1"/>
                <a:stCxn id="2106391" idx="1"/>
                <a:endCxn id="2106374" idx="2"/>
              </p:cNvCxnSpPr>
              <p:nvPr/>
            </p:nvCxnSpPr>
            <p:spPr bwMode="auto">
              <a:xfrm rot="5400000" flipH="1">
                <a:off x="1774" y="2120"/>
                <a:ext cx="862" cy="12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01C24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605" name="AutoShape 158"/>
              <p:cNvSpPr>
                <a:spLocks/>
              </p:cNvSpPr>
              <p:nvPr/>
            </p:nvSpPr>
            <p:spPr bwMode="auto">
              <a:xfrm>
                <a:off x="2616" y="2634"/>
                <a:ext cx="1180" cy="192"/>
              </a:xfrm>
              <a:prstGeom prst="accentCallout1">
                <a:avLst>
                  <a:gd name="adj1" fmla="val 37500"/>
                  <a:gd name="adj2" fmla="val -4069"/>
                  <a:gd name="adj3" fmla="val -54690"/>
                  <a:gd name="adj4" fmla="val -29745"/>
                </a:avLst>
              </a:prstGeom>
              <a:solidFill>
                <a:schemeClr val="bg1"/>
              </a:solidFill>
              <a:ln w="9525">
                <a:solidFill>
                  <a:srgbClr val="006FB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de-DE" sz="900" b="1">
                    <a:solidFill>
                      <a:srgbClr val="006FBA"/>
                    </a:solidFill>
                    <a:latin typeface="Arial Narrow" pitchFamily="34" charset="0"/>
                  </a:rPr>
                  <a:t>Simulation parameters can be retrieved from produtcive audit trail.</a:t>
                </a:r>
              </a:p>
              <a:p>
                <a:pPr algn="l"/>
                <a:endParaRPr lang="de-DE" sz="900" b="1">
                  <a:solidFill>
                    <a:srgbClr val="006FBA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23850" y="2781300"/>
            <a:ext cx="2930525" cy="2492375"/>
            <a:chOff x="204" y="1752"/>
            <a:chExt cx="1846" cy="1570"/>
          </a:xfrm>
        </p:grpSpPr>
        <p:sp>
          <p:nvSpPr>
            <p:cNvPr id="24596" name="Text Box 27"/>
            <p:cNvSpPr txBox="1">
              <a:spLocks noChangeArrowheads="1"/>
            </p:cNvSpPr>
            <p:nvPr/>
          </p:nvSpPr>
          <p:spPr bwMode="auto">
            <a:xfrm>
              <a:off x="1330" y="2976"/>
              <a:ext cx="72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Simulation</a:t>
              </a:r>
              <a:b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rgbClr val="17375E"/>
                  </a:solidFill>
                  <a:latin typeface="Arial Narrow" pitchFamily="34" charset="0"/>
                </a:rPr>
                <a:t>Audit Trail Database</a:t>
              </a:r>
            </a:p>
          </p:txBody>
        </p:sp>
        <p:grpSp>
          <p:nvGrpSpPr>
            <p:cNvPr id="24597" name="Group 28"/>
            <p:cNvGrpSpPr>
              <a:grpSpLocks/>
            </p:cNvGrpSpPr>
            <p:nvPr/>
          </p:nvGrpSpPr>
          <p:grpSpPr bwMode="auto">
            <a:xfrm>
              <a:off x="204" y="1752"/>
              <a:ext cx="1802" cy="1219"/>
              <a:chOff x="204" y="1752"/>
              <a:chExt cx="1802" cy="1219"/>
            </a:xfrm>
          </p:grpSpPr>
          <p:cxnSp>
            <p:nvCxnSpPr>
              <p:cNvPr id="24598" name="AutoShape 29"/>
              <p:cNvCxnSpPr>
                <a:cxnSpLocks noChangeShapeType="1"/>
                <a:stCxn id="2106398" idx="1"/>
                <a:endCxn id="2106377" idx="2"/>
              </p:cNvCxnSpPr>
              <p:nvPr/>
            </p:nvCxnSpPr>
            <p:spPr bwMode="auto">
              <a:xfrm rot="-5400000">
                <a:off x="1427" y="2035"/>
                <a:ext cx="862" cy="29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rgbClr val="F01C24"/>
                </a:solidFill>
                <a:prstDash val="sysDot"/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06398" name="AutoShape 30"/>
              <p:cNvSpPr>
                <a:spLocks noChangeArrowheads="1"/>
              </p:cNvSpPr>
              <p:nvPr/>
            </p:nvSpPr>
            <p:spPr bwMode="auto">
              <a:xfrm>
                <a:off x="1506" y="2614"/>
                <a:ext cx="408" cy="35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600" name="AutoShape 158"/>
              <p:cNvSpPr>
                <a:spLocks/>
              </p:cNvSpPr>
              <p:nvPr/>
            </p:nvSpPr>
            <p:spPr bwMode="auto">
              <a:xfrm>
                <a:off x="204" y="2341"/>
                <a:ext cx="1043" cy="192"/>
              </a:xfrm>
              <a:prstGeom prst="accentCallout1">
                <a:avLst>
                  <a:gd name="adj1" fmla="val 37500"/>
                  <a:gd name="adj2" fmla="val 104602"/>
                  <a:gd name="adj3" fmla="val -64065"/>
                  <a:gd name="adj4" fmla="val 143815"/>
                </a:avLst>
              </a:prstGeom>
              <a:solidFill>
                <a:schemeClr val="bg1"/>
              </a:solidFill>
              <a:ln w="9525">
                <a:solidFill>
                  <a:srgbClr val="006FB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de-DE" sz="900" b="1">
                    <a:solidFill>
                      <a:srgbClr val="006FBA"/>
                    </a:solidFill>
                    <a:latin typeface="Arial Narrow" pitchFamily="34" charset="0"/>
                  </a:rPr>
                  <a:t>Simulation results can be written to simulation audit trail database</a:t>
                </a:r>
                <a:r>
                  <a:rPr lang="de-DE" sz="900" b="1">
                    <a:solidFill>
                      <a:srgbClr val="7036BE"/>
                    </a:solidFill>
                    <a:latin typeface="Arial Narrow" pitchFamily="34" charset="0"/>
                  </a:rPr>
                  <a:t>.</a:t>
                </a:r>
              </a:p>
              <a:p>
                <a:pPr algn="l"/>
                <a:endParaRPr lang="de-DE" sz="900" b="1">
                  <a:solidFill>
                    <a:srgbClr val="7036BE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1706142" name="AutoShape 158"/>
          <p:cNvSpPr>
            <a:spLocks/>
          </p:cNvSpPr>
          <p:nvPr/>
        </p:nvSpPr>
        <p:spPr bwMode="auto">
          <a:xfrm>
            <a:off x="3500438" y="5661025"/>
            <a:ext cx="1655762" cy="649288"/>
          </a:xfrm>
          <a:prstGeom prst="accentCallout1">
            <a:avLst>
              <a:gd name="adj1" fmla="val 17602"/>
              <a:gd name="adj2" fmla="val -4602"/>
              <a:gd name="adj3" fmla="val -162838"/>
              <a:gd name="adj4" fmla="val -34708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900" b="1">
                <a:solidFill>
                  <a:srgbClr val="006FBA"/>
                </a:solidFill>
                <a:latin typeface="Arial Narrow" pitchFamily="34" charset="0"/>
              </a:rPr>
              <a:t>Simulation run´ID can be used to filter reports and build sequences of what if-reports.</a:t>
            </a:r>
          </a:p>
          <a:p>
            <a:pPr algn="l"/>
            <a:endParaRPr lang="de-DE" sz="900" b="1">
              <a:solidFill>
                <a:srgbClr val="006FBA"/>
              </a:solidFill>
              <a:latin typeface="Arial Narrow" pitchFamily="34" charset="0"/>
            </a:endParaRP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38138" y="2781301"/>
            <a:ext cx="7510463" cy="2644775"/>
            <a:chOff x="213" y="1752"/>
            <a:chExt cx="4731" cy="1666"/>
          </a:xfrm>
        </p:grpSpPr>
        <p:cxnSp>
          <p:nvCxnSpPr>
            <p:cNvPr id="24593" name="AutoShape 34"/>
            <p:cNvCxnSpPr>
              <a:cxnSpLocks noChangeShapeType="1"/>
              <a:stCxn id="2106371" idx="1"/>
              <a:endCxn id="2106370" idx="2"/>
            </p:cNvCxnSpPr>
            <p:nvPr/>
          </p:nvCxnSpPr>
          <p:spPr bwMode="auto">
            <a:xfrm rot="-5400000">
              <a:off x="1926" y="1627"/>
              <a:ext cx="907" cy="1157"/>
            </a:xfrm>
            <a:prstGeom prst="bentConnector3">
              <a:avLst>
                <a:gd name="adj1" fmla="val 42333"/>
              </a:avLst>
            </a:prstGeom>
            <a:noFill/>
            <a:ln w="9525">
              <a:solidFill>
                <a:srgbClr val="F01C24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594" name="AutoShape 158"/>
            <p:cNvSpPr>
              <a:spLocks/>
            </p:cNvSpPr>
            <p:nvPr/>
          </p:nvSpPr>
          <p:spPr bwMode="auto">
            <a:xfrm>
              <a:off x="213" y="2659"/>
              <a:ext cx="1043" cy="272"/>
            </a:xfrm>
            <a:prstGeom prst="accentCallout1">
              <a:avLst>
                <a:gd name="adj1" fmla="val 26472"/>
                <a:gd name="adj2" fmla="val 104602"/>
                <a:gd name="adj3" fmla="val -58824"/>
                <a:gd name="adj4" fmla="val 151486"/>
              </a:avLst>
            </a:prstGeom>
            <a:solidFill>
              <a:schemeClr val="bg1"/>
            </a:solidFill>
            <a:ln w="9525">
              <a:solidFill>
                <a:srgbClr val="006FB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900" b="1">
                  <a:solidFill>
                    <a:srgbClr val="006FBA"/>
                  </a:solidFill>
                  <a:latin typeface="Arial Narrow" pitchFamily="34" charset="0"/>
                </a:rPr>
                <a:t>Simulation results can be used in audit trail reports as regular audit trail content.</a:t>
              </a:r>
            </a:p>
          </p:txBody>
        </p:sp>
        <p:sp>
          <p:nvSpPr>
            <p:cNvPr id="24595" name="AutoShape 158"/>
            <p:cNvSpPr>
              <a:spLocks/>
            </p:cNvSpPr>
            <p:nvPr/>
          </p:nvSpPr>
          <p:spPr bwMode="auto">
            <a:xfrm>
              <a:off x="3602" y="3226"/>
              <a:ext cx="1342" cy="192"/>
            </a:xfrm>
            <a:prstGeom prst="accentCallout1">
              <a:avLst>
                <a:gd name="adj1" fmla="val 37500"/>
                <a:gd name="adj2" fmla="val 103579"/>
                <a:gd name="adj3" fmla="val -438316"/>
                <a:gd name="adj4" fmla="val 79864"/>
              </a:avLst>
            </a:prstGeom>
            <a:solidFill>
              <a:schemeClr val="bg1"/>
            </a:solidFill>
            <a:ln w="9525">
              <a:solidFill>
                <a:srgbClr val="006FBA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de-DE" sz="900" b="1">
                  <a:solidFill>
                    <a:srgbClr val="006FBA"/>
                  </a:solidFill>
                  <a:latin typeface="Arial Narrow" pitchFamily="34" charset="0"/>
                </a:rPr>
                <a:t>Simulation can be used to create test data for reports</a:t>
              </a:r>
            </a:p>
            <a:p>
              <a:pPr algn="l"/>
              <a:endParaRPr lang="de-DE" sz="900" b="1">
                <a:solidFill>
                  <a:schemeClr val="accent2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48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614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Process-aware Front End</a:t>
            </a:r>
          </a:p>
        </p:txBody>
      </p:sp>
      <p:sp>
        <p:nvSpPr>
          <p:cNvPr id="2112515" name="Rectangle 3"/>
          <p:cNvSpPr>
            <a:spLocks noChangeArrowheads="1"/>
          </p:cNvSpPr>
          <p:nvPr/>
        </p:nvSpPr>
        <p:spPr bwMode="auto">
          <a:xfrm>
            <a:off x="2819400" y="1600200"/>
            <a:ext cx="5080000" cy="2590800"/>
          </a:xfrm>
          <a:prstGeom prst="rect">
            <a:avLst/>
          </a:prstGeom>
          <a:solidFill>
            <a:schemeClr val="bg1"/>
          </a:solidFill>
          <a:ln w="63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dirty="0"/>
          </a:p>
        </p:txBody>
      </p:sp>
      <p:sp>
        <p:nvSpPr>
          <p:cNvPr id="2112516" name="Text Box 4"/>
          <p:cNvSpPr txBox="1">
            <a:spLocks noChangeArrowheads="1"/>
          </p:cNvSpPr>
          <p:nvPr/>
        </p:nvSpPr>
        <p:spPr bwMode="auto">
          <a:xfrm>
            <a:off x="7556500" y="3954463"/>
            <a:ext cx="368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GUI</a:t>
            </a:r>
          </a:p>
        </p:txBody>
      </p:sp>
      <p:sp>
        <p:nvSpPr>
          <p:cNvPr id="2112517" name="Rectangle 5"/>
          <p:cNvSpPr>
            <a:spLocks noChangeArrowheads="1"/>
          </p:cNvSpPr>
          <p:nvPr/>
        </p:nvSpPr>
        <p:spPr bwMode="auto">
          <a:xfrm>
            <a:off x="2895600" y="1981200"/>
            <a:ext cx="1066800" cy="1752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 sz="1200" b="1" dirty="0"/>
          </a:p>
        </p:txBody>
      </p:sp>
      <p:sp>
        <p:nvSpPr>
          <p:cNvPr id="2112518" name="Text Box 6"/>
          <p:cNvSpPr txBox="1">
            <a:spLocks noChangeArrowheads="1"/>
          </p:cNvSpPr>
          <p:nvPr/>
        </p:nvSpPr>
        <p:spPr bwMode="auto">
          <a:xfrm>
            <a:off x="2841625" y="1727200"/>
            <a:ext cx="593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Worklist</a:t>
            </a:r>
            <a:endParaRPr lang="de-DE" sz="10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12520" name="Text Box 8"/>
          <p:cNvSpPr txBox="1">
            <a:spLocks noChangeArrowheads="1"/>
          </p:cNvSpPr>
          <p:nvPr/>
        </p:nvSpPr>
        <p:spPr bwMode="auto">
          <a:xfrm>
            <a:off x="4191000" y="1727200"/>
            <a:ext cx="6623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de-DE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Workarea</a:t>
            </a:r>
            <a:endParaRPr lang="de-DE" sz="1000" b="1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70167" y="1981200"/>
            <a:ext cx="3624178" cy="1759915"/>
            <a:chOff x="4170167" y="1981200"/>
            <a:chExt cx="3624178" cy="1759915"/>
          </a:xfrm>
        </p:grpSpPr>
        <p:sp>
          <p:nvSpPr>
            <p:cNvPr id="2112519" name="Rectangle 7"/>
            <p:cNvSpPr>
              <a:spLocks noChangeArrowheads="1"/>
            </p:cNvSpPr>
            <p:nvPr/>
          </p:nvSpPr>
          <p:spPr bwMode="auto">
            <a:xfrm>
              <a:off x="4191000" y="1981200"/>
              <a:ext cx="3581400" cy="17526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27678" name="Group 11"/>
            <p:cNvGrpSpPr>
              <a:grpSpLocks/>
            </p:cNvGrpSpPr>
            <p:nvPr/>
          </p:nvGrpSpPr>
          <p:grpSpPr bwMode="auto">
            <a:xfrm>
              <a:off x="4170167" y="1988515"/>
              <a:ext cx="3624178" cy="1752600"/>
              <a:chOff x="3198" y="675"/>
              <a:chExt cx="2400" cy="1104"/>
            </a:xfrm>
          </p:grpSpPr>
          <p:sp>
            <p:nvSpPr>
              <p:cNvPr id="2112524" name="Rectangle 12"/>
              <p:cNvSpPr>
                <a:spLocks noChangeArrowheads="1"/>
              </p:cNvSpPr>
              <p:nvPr/>
            </p:nvSpPr>
            <p:spPr bwMode="auto">
              <a:xfrm>
                <a:off x="3198" y="675"/>
                <a:ext cx="2400" cy="11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de-DE" sz="1200" b="1"/>
              </a:p>
            </p:txBody>
          </p:sp>
          <p:sp>
            <p:nvSpPr>
              <p:cNvPr id="27681" name="Rectangle 13"/>
              <p:cNvSpPr>
                <a:spLocks noChangeArrowheads="1"/>
              </p:cNvSpPr>
              <p:nvPr/>
            </p:nvSpPr>
            <p:spPr bwMode="auto">
              <a:xfrm>
                <a:off x="3294" y="805"/>
                <a:ext cx="105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2" name="Rectangle 14"/>
              <p:cNvSpPr>
                <a:spLocks noChangeArrowheads="1"/>
              </p:cNvSpPr>
              <p:nvPr/>
            </p:nvSpPr>
            <p:spPr bwMode="auto">
              <a:xfrm>
                <a:off x="3294" y="949"/>
                <a:ext cx="960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3" name="Rectangle 15"/>
              <p:cNvSpPr>
                <a:spLocks noChangeArrowheads="1"/>
              </p:cNvSpPr>
              <p:nvPr/>
            </p:nvSpPr>
            <p:spPr bwMode="auto">
              <a:xfrm>
                <a:off x="3294" y="1093"/>
                <a:ext cx="288" cy="62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4" name="Rectangle 16"/>
              <p:cNvSpPr>
                <a:spLocks noChangeArrowheads="1"/>
              </p:cNvSpPr>
              <p:nvPr/>
            </p:nvSpPr>
            <p:spPr bwMode="auto">
              <a:xfrm>
                <a:off x="4446" y="805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5" name="Rectangle 17"/>
              <p:cNvSpPr>
                <a:spLocks noChangeArrowheads="1"/>
              </p:cNvSpPr>
              <p:nvPr/>
            </p:nvSpPr>
            <p:spPr bwMode="auto">
              <a:xfrm>
                <a:off x="4446" y="901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686" name="Rectangle 18"/>
              <p:cNvSpPr>
                <a:spLocks noChangeArrowheads="1"/>
              </p:cNvSpPr>
              <p:nvPr/>
            </p:nvSpPr>
            <p:spPr bwMode="auto">
              <a:xfrm>
                <a:off x="4446" y="997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04895" y="2572715"/>
            <a:ext cx="869803" cy="284163"/>
            <a:chOff x="3304895" y="2572715"/>
            <a:chExt cx="869803" cy="284163"/>
          </a:xfrm>
        </p:grpSpPr>
        <p:sp>
          <p:nvSpPr>
            <p:cNvPr id="2112522" name="Text Box 10"/>
            <p:cNvSpPr txBox="1">
              <a:spLocks noChangeArrowheads="1"/>
            </p:cNvSpPr>
            <p:nvPr/>
          </p:nvSpPr>
          <p:spPr bwMode="auto">
            <a:xfrm>
              <a:off x="3304895" y="2572715"/>
              <a:ext cx="690104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de-DE" sz="1000" b="1">
                  <a:solidFill>
                    <a:srgbClr val="F01C24"/>
                  </a:solidFill>
                  <a:latin typeface="Arial Narrow" pitchFamily="34" charset="0"/>
                </a:rPr>
                <a:t>Activation</a:t>
              </a:r>
            </a:p>
          </p:txBody>
        </p:sp>
        <p:sp>
          <p:nvSpPr>
            <p:cNvPr id="2112531" name="Line 19"/>
            <p:cNvSpPr>
              <a:spLocks noChangeShapeType="1"/>
            </p:cNvSpPr>
            <p:nvPr/>
          </p:nvSpPr>
          <p:spPr bwMode="auto">
            <a:xfrm>
              <a:off x="3304895" y="2856878"/>
              <a:ext cx="869803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011738" y="3535363"/>
            <a:ext cx="1879600" cy="2133600"/>
            <a:chOff x="2625" y="2064"/>
            <a:chExt cx="1184" cy="1344"/>
          </a:xfrm>
        </p:grpSpPr>
        <p:sp>
          <p:nvSpPr>
            <p:cNvPr id="2112533" name="Rectangle 21"/>
            <p:cNvSpPr>
              <a:spLocks noChangeArrowheads="1"/>
            </p:cNvSpPr>
            <p:nvPr/>
          </p:nvSpPr>
          <p:spPr bwMode="auto">
            <a:xfrm>
              <a:off x="2625" y="2976"/>
              <a:ext cx="1158" cy="432"/>
            </a:xfrm>
            <a:prstGeom prst="rect">
              <a:avLst/>
            </a:prstGeom>
            <a:solidFill>
              <a:srgbClr val="006FBA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>
                  <a:solidFill>
                    <a:schemeClr val="bg1"/>
                  </a:solidFill>
                  <a:latin typeface="Arial Narrow" pitchFamily="34" charset="0"/>
                </a:rPr>
                <a:t>e.g. Customer Management </a:t>
              </a:r>
            </a:p>
          </p:txBody>
        </p:sp>
        <p:sp>
          <p:nvSpPr>
            <p:cNvPr id="27675" name="Text Box 22"/>
            <p:cNvSpPr txBox="1">
              <a:spLocks noChangeArrowheads="1"/>
            </p:cNvSpPr>
            <p:nvPr/>
          </p:nvSpPr>
          <p:spPr bwMode="auto">
            <a:xfrm>
              <a:off x="3216" y="2630"/>
              <a:ext cx="5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F01C24"/>
                  </a:solidFill>
                  <a:latin typeface="Arial Narrow" pitchFamily="34" charset="0"/>
                </a:rPr>
                <a:t>Service Access</a:t>
              </a:r>
            </a:p>
          </p:txBody>
        </p:sp>
        <p:sp>
          <p:nvSpPr>
            <p:cNvPr id="27676" name="Line 23"/>
            <p:cNvSpPr>
              <a:spLocks noChangeShapeType="1"/>
            </p:cNvSpPr>
            <p:nvPr/>
          </p:nvSpPr>
          <p:spPr bwMode="auto">
            <a:xfrm flipH="1">
              <a:off x="3216" y="2064"/>
              <a:ext cx="0" cy="912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438400" y="2133600"/>
            <a:ext cx="1233488" cy="3962400"/>
            <a:chOff x="1004" y="1181"/>
            <a:chExt cx="777" cy="2496"/>
          </a:xfrm>
        </p:grpSpPr>
        <p:sp>
          <p:nvSpPr>
            <p:cNvPr id="2112537" name="AutoShape 25"/>
            <p:cNvSpPr>
              <a:spLocks noChangeArrowheads="1"/>
            </p:cNvSpPr>
            <p:nvPr/>
          </p:nvSpPr>
          <p:spPr bwMode="auto">
            <a:xfrm>
              <a:off x="1153" y="3024"/>
              <a:ext cx="576" cy="47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665" name="Text Box 26"/>
            <p:cNvSpPr txBox="1">
              <a:spLocks noChangeArrowheads="1"/>
            </p:cNvSpPr>
            <p:nvPr/>
          </p:nvSpPr>
          <p:spPr bwMode="auto">
            <a:xfrm>
              <a:off x="1104" y="3523"/>
              <a:ext cx="6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Process Database</a:t>
              </a:r>
            </a:p>
          </p:txBody>
        </p:sp>
        <p:sp>
          <p:nvSpPr>
            <p:cNvPr id="27666" name="Line 27"/>
            <p:cNvSpPr>
              <a:spLocks noChangeShapeType="1"/>
            </p:cNvSpPr>
            <p:nvPr/>
          </p:nvSpPr>
          <p:spPr bwMode="auto">
            <a:xfrm>
              <a:off x="1436" y="1949"/>
              <a:ext cx="0" cy="1152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1004" y="2605"/>
              <a:ext cx="3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F01C24"/>
                  </a:solidFill>
                  <a:latin typeface="Arial Narrow" pitchFamily="34" charset="0"/>
                </a:rPr>
                <a:t>Worklist</a:t>
              </a:r>
            </a:p>
            <a:p>
              <a:pPr algn="l"/>
              <a:r>
                <a:rPr lang="de-DE" sz="1000" b="1">
                  <a:solidFill>
                    <a:srgbClr val="F01C24"/>
                  </a:solidFill>
                  <a:latin typeface="Arial Narrow" pitchFamily="34" charset="0"/>
                </a:rPr>
                <a:t>Query</a:t>
              </a:r>
            </a:p>
          </p:txBody>
        </p:sp>
        <p:sp>
          <p:nvSpPr>
            <p:cNvPr id="27668" name="Oval 29"/>
            <p:cNvSpPr>
              <a:spLocks noChangeArrowheads="1"/>
            </p:cNvSpPr>
            <p:nvPr/>
          </p:nvSpPr>
          <p:spPr bwMode="auto">
            <a:xfrm>
              <a:off x="1392" y="1181"/>
              <a:ext cx="96" cy="96"/>
            </a:xfrm>
            <a:prstGeom prst="ellipse">
              <a:avLst/>
            </a:prstGeom>
            <a:solidFill>
              <a:srgbClr val="006FBA"/>
            </a:solidFill>
            <a:ln w="9525" algn="ctr">
              <a:solidFill>
                <a:srgbClr val="006FB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9" name="Oval 30"/>
            <p:cNvSpPr>
              <a:spLocks noChangeArrowheads="1"/>
            </p:cNvSpPr>
            <p:nvPr/>
          </p:nvSpPr>
          <p:spPr bwMode="auto">
            <a:xfrm>
              <a:off x="1392" y="1305"/>
              <a:ext cx="96" cy="96"/>
            </a:xfrm>
            <a:prstGeom prst="ellipse">
              <a:avLst/>
            </a:prstGeom>
            <a:solidFill>
              <a:srgbClr val="006FBA"/>
            </a:solidFill>
            <a:ln w="9525" algn="ctr">
              <a:solidFill>
                <a:srgbClr val="006FB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0" name="Oval 31"/>
            <p:cNvSpPr>
              <a:spLocks noChangeArrowheads="1"/>
            </p:cNvSpPr>
            <p:nvPr/>
          </p:nvSpPr>
          <p:spPr bwMode="auto">
            <a:xfrm>
              <a:off x="1392" y="1430"/>
              <a:ext cx="96" cy="96"/>
            </a:xfrm>
            <a:prstGeom prst="ellipse">
              <a:avLst/>
            </a:prstGeom>
            <a:solidFill>
              <a:srgbClr val="006FBA"/>
            </a:solidFill>
            <a:ln w="9525" algn="ctr">
              <a:solidFill>
                <a:srgbClr val="006FB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1" name="Oval 32"/>
            <p:cNvSpPr>
              <a:spLocks noChangeArrowheads="1"/>
            </p:cNvSpPr>
            <p:nvPr/>
          </p:nvSpPr>
          <p:spPr bwMode="auto">
            <a:xfrm>
              <a:off x="1392" y="1555"/>
              <a:ext cx="96" cy="96"/>
            </a:xfrm>
            <a:prstGeom prst="ellipse">
              <a:avLst/>
            </a:prstGeom>
            <a:solidFill>
              <a:srgbClr val="006FBA"/>
            </a:solidFill>
            <a:ln w="9525" algn="ctr">
              <a:solidFill>
                <a:srgbClr val="006FB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2" name="Oval 33"/>
            <p:cNvSpPr>
              <a:spLocks noChangeArrowheads="1"/>
            </p:cNvSpPr>
            <p:nvPr/>
          </p:nvSpPr>
          <p:spPr bwMode="auto">
            <a:xfrm>
              <a:off x="1392" y="1680"/>
              <a:ext cx="96" cy="96"/>
            </a:xfrm>
            <a:prstGeom prst="ellipse">
              <a:avLst/>
            </a:prstGeom>
            <a:solidFill>
              <a:srgbClr val="006FBA"/>
            </a:solidFill>
            <a:ln w="9525" algn="ctr">
              <a:solidFill>
                <a:srgbClr val="006FB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73" name="Oval 34"/>
            <p:cNvSpPr>
              <a:spLocks noChangeArrowheads="1"/>
            </p:cNvSpPr>
            <p:nvPr/>
          </p:nvSpPr>
          <p:spPr bwMode="auto">
            <a:xfrm>
              <a:off x="1392" y="1805"/>
              <a:ext cx="96" cy="96"/>
            </a:xfrm>
            <a:prstGeom prst="ellipse">
              <a:avLst/>
            </a:prstGeom>
            <a:solidFill>
              <a:srgbClr val="006FBA"/>
            </a:solidFill>
            <a:ln w="9525" algn="ctr">
              <a:solidFill>
                <a:srgbClr val="006FBA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429000" y="3611563"/>
            <a:ext cx="1454150" cy="1874837"/>
            <a:chOff x="1628" y="2112"/>
            <a:chExt cx="916" cy="1181"/>
          </a:xfrm>
        </p:grpSpPr>
        <p:sp>
          <p:nvSpPr>
            <p:cNvPr id="27661" name="Line 36"/>
            <p:cNvSpPr>
              <a:spLocks noChangeShapeType="1"/>
            </p:cNvSpPr>
            <p:nvPr/>
          </p:nvSpPr>
          <p:spPr bwMode="auto">
            <a:xfrm flipV="1">
              <a:off x="2544" y="2112"/>
              <a:ext cx="0" cy="1181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2" name="Line 37"/>
            <p:cNvSpPr>
              <a:spLocks noChangeShapeType="1"/>
            </p:cNvSpPr>
            <p:nvPr/>
          </p:nvSpPr>
          <p:spPr bwMode="auto">
            <a:xfrm>
              <a:off x="1628" y="3293"/>
              <a:ext cx="916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63" name="Text Box 38"/>
            <p:cNvSpPr txBox="1">
              <a:spLocks noChangeArrowheads="1"/>
            </p:cNvSpPr>
            <p:nvPr/>
          </p:nvSpPr>
          <p:spPr bwMode="auto">
            <a:xfrm>
              <a:off x="1973" y="2928"/>
              <a:ext cx="4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rgbClr val="F01C24"/>
                  </a:solidFill>
                  <a:latin typeface="Arial Narrow" pitchFamily="34" charset="0"/>
                </a:rPr>
                <a:t>Activity </a:t>
              </a:r>
              <a:br>
                <a:rPr lang="de-DE" sz="1000" b="1">
                  <a:solidFill>
                    <a:srgbClr val="F01C24"/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rgbClr val="F01C24"/>
                  </a:solidFill>
                  <a:latin typeface="Arial Narrow" pitchFamily="34" charset="0"/>
                </a:rPr>
                <a:t>Completion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8600" y="1832017"/>
            <a:ext cx="2375971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Portal currently JSF-based,</a:t>
            </a:r>
            <a:b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transitioned into HTML5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Mashups possible with arbitrary</a:t>
            </a:r>
            <a:b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HTML-technologies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Server/application synchronization </a:t>
            </a:r>
            <a:b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via REST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10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Non-invasive, unidirectional protocol</a:t>
            </a:r>
            <a:endParaRPr lang="de-DE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15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UI Mashup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0" y="1646114"/>
            <a:ext cx="3763810" cy="15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105400" y="2057400"/>
            <a:ext cx="0" cy="396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848311" y="161972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IPP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549126" y="2057400"/>
            <a:ext cx="0" cy="396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197638" y="1619722"/>
            <a:ext cx="274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External Web Application</a:t>
            </a:r>
            <a:endParaRPr lang="de-DE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05400" y="2476500"/>
            <a:ext cx="2443726" cy="284321"/>
            <a:chOff x="5105400" y="2476500"/>
            <a:chExt cx="2443726" cy="284321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5105400" y="2476500"/>
              <a:ext cx="2443726" cy="190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275974" y="2514600"/>
              <a:ext cx="21916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External URL&amp;ippPortalBaseUri=…</a:t>
              </a:r>
              <a:endParaRPr lang="de-DE" sz="10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6592" y="3124200"/>
            <a:ext cx="2422534" cy="304800"/>
            <a:chOff x="5126592" y="3124200"/>
            <a:chExt cx="2422534" cy="304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>
              <a:off x="5126592" y="3124200"/>
              <a:ext cx="242253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334000" y="3182779"/>
              <a:ext cx="20072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REST Call to retrieve Input Data</a:t>
              </a:r>
              <a:endParaRPr lang="de-DE" sz="10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05400" y="3886200"/>
            <a:ext cx="2422534" cy="304800"/>
            <a:chOff x="5105400" y="3886200"/>
            <a:chExt cx="2422534" cy="3048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5105400" y="3886200"/>
              <a:ext cx="242253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312808" y="3944779"/>
              <a:ext cx="18501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REST Call to set Output Data</a:t>
              </a:r>
              <a:endParaRPr lang="de-DE" sz="10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5400" y="5410200"/>
            <a:ext cx="2422534" cy="304800"/>
            <a:chOff x="5105400" y="5410200"/>
            <a:chExt cx="2422534" cy="30480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H="1">
              <a:off x="5105400" y="5410200"/>
              <a:ext cx="242253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5105400" y="5468779"/>
              <a:ext cx="24128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Optional REST Call to complete Activity</a:t>
              </a:r>
              <a:endParaRPr lang="de-DE" sz="10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105400" y="4114800"/>
            <a:ext cx="2422534" cy="685800"/>
            <a:chOff x="5105400" y="4114800"/>
            <a:chExt cx="2422534" cy="68580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5105400" y="4495800"/>
              <a:ext cx="242253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312808" y="4554379"/>
              <a:ext cx="18501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REST Call to set Output Data</a:t>
              </a:r>
              <a:endParaRPr lang="de-DE" sz="10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81448" y="4114800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smtClean="0"/>
                <a:t>…</a:t>
              </a:r>
              <a:endParaRPr lang="de-DE" sz="100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5" y="3290731"/>
            <a:ext cx="4645715" cy="2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8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Reporting Architecture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8450" y="1447800"/>
            <a:ext cx="2978150" cy="1889126"/>
            <a:chOff x="188" y="912"/>
            <a:chExt cx="1876" cy="1190"/>
          </a:xfrm>
        </p:grpSpPr>
        <p:pic>
          <p:nvPicPr>
            <p:cNvPr id="3178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12"/>
              <a:ext cx="154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1" name="Text Box 5"/>
            <p:cNvSpPr txBox="1">
              <a:spLocks noChangeArrowheads="1"/>
            </p:cNvSpPr>
            <p:nvPr/>
          </p:nvSpPr>
          <p:spPr bwMode="auto">
            <a:xfrm>
              <a:off x="188" y="1850"/>
              <a:ext cx="83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Eclipse/BIRT Designer </a:t>
              </a:r>
              <a:endParaRPr lang="de-DE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  <a:p>
              <a:pPr algn="l"/>
              <a:r>
                <a:rPr lang="de-DE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and Stardust </a:t>
              </a:r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Wizards</a:t>
              </a:r>
            </a:p>
          </p:txBody>
        </p:sp>
        <p:sp>
          <p:nvSpPr>
            <p:cNvPr id="31782" name="Line 6"/>
            <p:cNvSpPr>
              <a:spLocks noChangeShapeType="1"/>
            </p:cNvSpPr>
            <p:nvPr/>
          </p:nvSpPr>
          <p:spPr bwMode="auto">
            <a:xfrm>
              <a:off x="1791" y="1200"/>
              <a:ext cx="273" cy="0"/>
            </a:xfrm>
            <a:prstGeom prst="line">
              <a:avLst/>
            </a:prstGeom>
            <a:noFill/>
            <a:ln w="9525" cap="rnd">
              <a:solidFill>
                <a:srgbClr val="F01C24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120711" name="Rectangle 7"/>
          <p:cNvSpPr>
            <a:spLocks noChangeArrowheads="1"/>
          </p:cNvSpPr>
          <p:nvPr/>
        </p:nvSpPr>
        <p:spPr bwMode="auto">
          <a:xfrm>
            <a:off x="3275013" y="1447800"/>
            <a:ext cx="5335587" cy="842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BIRT Runtime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257800" y="2057400"/>
            <a:ext cx="2886075" cy="2092325"/>
            <a:chOff x="5257800" y="2057400"/>
            <a:chExt cx="2886075" cy="2092325"/>
          </a:xfrm>
        </p:grpSpPr>
        <p:sp>
          <p:nvSpPr>
            <p:cNvPr id="31749" name="Text Box 9"/>
            <p:cNvSpPr txBox="1">
              <a:spLocks noChangeArrowheads="1"/>
            </p:cNvSpPr>
            <p:nvPr/>
          </p:nvSpPr>
          <p:spPr bwMode="auto">
            <a:xfrm>
              <a:off x="5257800" y="3905250"/>
              <a:ext cx="9207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Customer Data</a:t>
              </a:r>
            </a:p>
          </p:txBody>
        </p:sp>
        <p:sp>
          <p:nvSpPr>
            <p:cNvPr id="31750" name="Text Box 10"/>
            <p:cNvSpPr txBox="1">
              <a:spLocks noChangeArrowheads="1"/>
            </p:cNvSpPr>
            <p:nvPr/>
          </p:nvSpPr>
          <p:spPr bwMode="auto">
            <a:xfrm>
              <a:off x="6405563" y="3905250"/>
              <a:ext cx="7508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Documents</a:t>
              </a:r>
            </a:p>
          </p:txBody>
        </p:sp>
        <p:sp>
          <p:nvSpPr>
            <p:cNvPr id="31751" name="Text Box 11"/>
            <p:cNvSpPr txBox="1">
              <a:spLocks noChangeArrowheads="1"/>
            </p:cNvSpPr>
            <p:nvPr/>
          </p:nvSpPr>
          <p:spPr bwMode="auto">
            <a:xfrm>
              <a:off x="7431088" y="3905250"/>
              <a:ext cx="6540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Risk Data</a:t>
              </a:r>
            </a:p>
          </p:txBody>
        </p:sp>
        <p:sp>
          <p:nvSpPr>
            <p:cNvPr id="2120716" name="Rectangle 12"/>
            <p:cNvSpPr>
              <a:spLocks noChangeArrowheads="1"/>
            </p:cNvSpPr>
            <p:nvPr/>
          </p:nvSpPr>
          <p:spPr bwMode="auto">
            <a:xfrm>
              <a:off x="5335588" y="2057400"/>
              <a:ext cx="2808287" cy="558800"/>
            </a:xfrm>
            <a:prstGeom prst="rect">
              <a:avLst/>
            </a:prstGeom>
            <a:solidFill>
              <a:srgbClr val="CED5E4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Other Sources (e.g. RDBMS, XML, DMS)</a:t>
              </a:r>
            </a:p>
          </p:txBody>
        </p:sp>
        <p:sp>
          <p:nvSpPr>
            <p:cNvPr id="31753" name="Line 13"/>
            <p:cNvSpPr>
              <a:spLocks noChangeShapeType="1"/>
            </p:cNvSpPr>
            <p:nvPr/>
          </p:nvSpPr>
          <p:spPr bwMode="auto">
            <a:xfrm flipV="1">
              <a:off x="5932488" y="2633663"/>
              <a:ext cx="0" cy="43180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4" name="Line 14"/>
            <p:cNvSpPr>
              <a:spLocks noChangeShapeType="1"/>
            </p:cNvSpPr>
            <p:nvPr/>
          </p:nvSpPr>
          <p:spPr bwMode="auto">
            <a:xfrm flipV="1">
              <a:off x="7713663" y="2633663"/>
              <a:ext cx="0" cy="43180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5" name="Line 15"/>
            <p:cNvSpPr>
              <a:spLocks noChangeShapeType="1"/>
            </p:cNvSpPr>
            <p:nvPr/>
          </p:nvSpPr>
          <p:spPr bwMode="auto">
            <a:xfrm>
              <a:off x="5718175" y="3065463"/>
              <a:ext cx="2066925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6" name="Line 16"/>
            <p:cNvSpPr>
              <a:spLocks noChangeShapeType="1"/>
            </p:cNvSpPr>
            <p:nvPr/>
          </p:nvSpPr>
          <p:spPr bwMode="auto">
            <a:xfrm>
              <a:off x="5718175" y="3065463"/>
              <a:ext cx="0" cy="21590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7" name="Line 17"/>
            <p:cNvSpPr>
              <a:spLocks noChangeShapeType="1"/>
            </p:cNvSpPr>
            <p:nvPr/>
          </p:nvSpPr>
          <p:spPr bwMode="auto">
            <a:xfrm>
              <a:off x="7785100" y="3065463"/>
              <a:ext cx="0" cy="21590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8" name="Line 18"/>
            <p:cNvSpPr>
              <a:spLocks noChangeShapeType="1"/>
            </p:cNvSpPr>
            <p:nvPr/>
          </p:nvSpPr>
          <p:spPr bwMode="auto">
            <a:xfrm>
              <a:off x="6788150" y="3065463"/>
              <a:ext cx="0" cy="21590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59" name="AutoShape 19"/>
            <p:cNvSpPr>
              <a:spLocks noChangeArrowheads="1"/>
            </p:cNvSpPr>
            <p:nvPr/>
          </p:nvSpPr>
          <p:spPr bwMode="auto">
            <a:xfrm>
              <a:off x="5416550" y="3295650"/>
              <a:ext cx="595313" cy="56515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6F6F6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0" name="AutoShape 20"/>
            <p:cNvSpPr>
              <a:spLocks noChangeArrowheads="1"/>
            </p:cNvSpPr>
            <p:nvPr/>
          </p:nvSpPr>
          <p:spPr bwMode="auto">
            <a:xfrm>
              <a:off x="6483350" y="3295650"/>
              <a:ext cx="595313" cy="56515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6F6F6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61" name="AutoShape 21"/>
            <p:cNvSpPr>
              <a:spLocks noChangeArrowheads="1"/>
            </p:cNvSpPr>
            <p:nvPr/>
          </p:nvSpPr>
          <p:spPr bwMode="auto">
            <a:xfrm>
              <a:off x="7473950" y="3295650"/>
              <a:ext cx="595313" cy="56515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F6F6F6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1764" name="Line 26"/>
          <p:cNvSpPr>
            <a:spLocks noChangeShapeType="1"/>
          </p:cNvSpPr>
          <p:nvPr/>
        </p:nvSpPr>
        <p:spPr bwMode="auto">
          <a:xfrm>
            <a:off x="3962400" y="4549775"/>
            <a:ext cx="177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6" name="Group 5"/>
          <p:cNvGrpSpPr/>
          <p:nvPr/>
        </p:nvGrpSpPr>
        <p:grpSpPr>
          <a:xfrm>
            <a:off x="2743200" y="2057400"/>
            <a:ext cx="2590800" cy="3429000"/>
            <a:chOff x="2743200" y="2057400"/>
            <a:chExt cx="2590800" cy="3429000"/>
          </a:xfrm>
        </p:grpSpPr>
        <p:sp>
          <p:nvSpPr>
            <p:cNvPr id="31766" name="Text Box 28"/>
            <p:cNvSpPr txBox="1">
              <a:spLocks noChangeArrowheads="1"/>
            </p:cNvSpPr>
            <p:nvPr/>
          </p:nvSpPr>
          <p:spPr bwMode="auto">
            <a:xfrm>
              <a:off x="3694113" y="3905250"/>
              <a:ext cx="11572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Stardust Audit Trail</a:t>
              </a:r>
              <a:b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</a:br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Database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743200" y="2057400"/>
              <a:ext cx="2590800" cy="3429000"/>
              <a:chOff x="2743200" y="2057400"/>
              <a:chExt cx="2590800" cy="3429000"/>
            </a:xfrm>
          </p:grpSpPr>
          <p:sp>
            <p:nvSpPr>
              <p:cNvPr id="2120727" name="Rectangle 23"/>
              <p:cNvSpPr>
                <a:spLocks noChangeArrowheads="1"/>
              </p:cNvSpPr>
              <p:nvPr/>
            </p:nvSpPr>
            <p:spPr bwMode="auto">
              <a:xfrm>
                <a:off x="3429000" y="2057400"/>
                <a:ext cx="1657350" cy="558800"/>
              </a:xfrm>
              <a:prstGeom prst="rect">
                <a:avLst/>
              </a:prstGeom>
              <a:solidFill>
                <a:srgbClr val="CED5E4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Stardust</a:t>
                </a:r>
                <a:r>
                  <a:rPr lang="de-DE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/>
                </a:r>
                <a:br>
                  <a:rPr lang="de-DE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</a:br>
                <a:r>
                  <a:rPr lang="de-DE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Process Model and Runtime</a:t>
                </a:r>
                <a:br>
                  <a:rPr lang="de-DE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</a:br>
                <a:r>
                  <a:rPr lang="de-DE" sz="1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Narrow" pitchFamily="34" charset="0"/>
                  </a:rPr>
                  <a:t>ODA Data Sources</a:t>
                </a:r>
              </a:p>
            </p:txBody>
          </p:sp>
          <p:sp>
            <p:nvSpPr>
              <p:cNvPr id="31763" name="Line 24"/>
              <p:cNvSpPr>
                <a:spLocks noChangeShapeType="1"/>
              </p:cNvSpPr>
              <p:nvPr/>
            </p:nvSpPr>
            <p:spPr bwMode="auto">
              <a:xfrm>
                <a:off x="4230688" y="2609850"/>
                <a:ext cx="0" cy="685800"/>
              </a:xfrm>
              <a:prstGeom prst="line">
                <a:avLst/>
              </a:prstGeom>
              <a:noFill/>
              <a:ln w="9525" cap="rnd">
                <a:solidFill>
                  <a:srgbClr val="F01C24"/>
                </a:solidFill>
                <a:prstDash val="sysDot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765" name="AutoShape 27"/>
              <p:cNvSpPr>
                <a:spLocks noChangeArrowheads="1"/>
              </p:cNvSpPr>
              <p:nvPr/>
            </p:nvSpPr>
            <p:spPr bwMode="auto">
              <a:xfrm>
                <a:off x="3940175" y="3295650"/>
                <a:ext cx="595313" cy="565150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F6F6F6"/>
                  </a:gs>
                  <a:gs pos="100000">
                    <a:srgbClr val="B2B2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20733" name="Rectangle 29"/>
              <p:cNvSpPr>
                <a:spLocks noChangeArrowheads="1"/>
              </p:cNvSpPr>
              <p:nvPr/>
            </p:nvSpPr>
            <p:spPr bwMode="auto">
              <a:xfrm>
                <a:off x="2743200" y="4643438"/>
                <a:ext cx="2590800" cy="842962"/>
              </a:xfrm>
              <a:prstGeom prst="rect">
                <a:avLst/>
              </a:prstGeom>
              <a:solidFill>
                <a:srgbClr val="006FBA"/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b="1" dirty="0">
                    <a:solidFill>
                      <a:schemeClr val="bg1"/>
                    </a:solidFill>
                    <a:latin typeface="Arial Narrow" pitchFamily="34" charset="0"/>
                  </a:rPr>
                  <a:t>Stardust </a:t>
                </a:r>
                <a:r>
                  <a:rPr lang="de-DE" sz="1000" b="1" dirty="0" err="1">
                    <a:solidFill>
                      <a:schemeClr val="bg1"/>
                    </a:solidFill>
                    <a:latin typeface="Arial Narrow" pitchFamily="34" charset="0"/>
                  </a:rPr>
                  <a:t>Process</a:t>
                </a:r>
                <a:r>
                  <a:rPr lang="de-DE" sz="1000" b="1" dirty="0">
                    <a:solidFill>
                      <a:schemeClr val="bg1"/>
                    </a:solidFill>
                    <a:latin typeface="Arial Narrow" pitchFamily="34" charset="0"/>
                  </a:rPr>
                  <a:t> Engine</a:t>
                </a:r>
              </a:p>
            </p:txBody>
          </p:sp>
          <p:cxnSp>
            <p:nvCxnSpPr>
              <p:cNvPr id="31768" name="AutoShape 30"/>
              <p:cNvCxnSpPr>
                <a:cxnSpLocks noChangeShapeType="1"/>
              </p:cNvCxnSpPr>
              <p:nvPr/>
            </p:nvCxnSpPr>
            <p:spPr bwMode="auto">
              <a:xfrm rot="-5400000">
                <a:off x="3225800" y="3937000"/>
                <a:ext cx="993775" cy="434975"/>
              </a:xfrm>
              <a:prstGeom prst="bentConnector2">
                <a:avLst/>
              </a:prstGeom>
              <a:noFill/>
              <a:ln w="9525">
                <a:solidFill>
                  <a:srgbClr val="F01C24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662738" y="2286000"/>
            <a:ext cx="2252662" cy="4097338"/>
            <a:chOff x="4197" y="1440"/>
            <a:chExt cx="1419" cy="2581"/>
          </a:xfrm>
        </p:grpSpPr>
        <p:sp>
          <p:nvSpPr>
            <p:cNvPr id="31774" name="Text Box 32"/>
            <p:cNvSpPr txBox="1">
              <a:spLocks noChangeArrowheads="1"/>
            </p:cNvSpPr>
            <p:nvPr/>
          </p:nvSpPr>
          <p:spPr bwMode="auto">
            <a:xfrm>
              <a:off x="4197" y="3024"/>
              <a:ext cx="3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de-DE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Reports</a:t>
              </a:r>
            </a:p>
          </p:txBody>
        </p:sp>
        <p:grpSp>
          <p:nvGrpSpPr>
            <p:cNvPr id="31775" name="Group 33"/>
            <p:cNvGrpSpPr>
              <a:grpSpLocks/>
            </p:cNvGrpSpPr>
            <p:nvPr/>
          </p:nvGrpSpPr>
          <p:grpSpPr bwMode="auto">
            <a:xfrm>
              <a:off x="4560" y="1440"/>
              <a:ext cx="1056" cy="2581"/>
              <a:chOff x="4560" y="1440"/>
              <a:chExt cx="1056" cy="2581"/>
            </a:xfrm>
          </p:grpSpPr>
          <p:sp>
            <p:nvSpPr>
              <p:cNvPr id="31776" name="Line 34"/>
              <p:cNvSpPr>
                <a:spLocks noChangeShapeType="1"/>
              </p:cNvSpPr>
              <p:nvPr/>
            </p:nvSpPr>
            <p:spPr bwMode="auto">
              <a:xfrm>
                <a:off x="5280" y="1440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F01C24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31777" name="Picture 35" descr="analysisProcessVolumes-small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880"/>
                <a:ext cx="864" cy="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8" name="Picture 36" descr="analysisProcessTimesByMonth-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3120"/>
                <a:ext cx="864" cy="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9" name="Picture 37" descr="analysisAllocationProcessTime-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3264"/>
                <a:ext cx="864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30688" y="3524250"/>
            <a:ext cx="3657600" cy="152400"/>
            <a:chOff x="2665" y="2220"/>
            <a:chExt cx="2304" cy="96"/>
          </a:xfrm>
        </p:grpSpPr>
        <p:sp>
          <p:nvSpPr>
            <p:cNvPr id="31771" name="Line 39"/>
            <p:cNvSpPr>
              <a:spLocks noChangeShapeType="1"/>
            </p:cNvSpPr>
            <p:nvPr/>
          </p:nvSpPr>
          <p:spPr bwMode="auto">
            <a:xfrm flipV="1">
              <a:off x="2665" y="2220"/>
              <a:ext cx="1008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2" name="Line 40"/>
            <p:cNvSpPr>
              <a:spLocks noChangeShapeType="1"/>
            </p:cNvSpPr>
            <p:nvPr/>
          </p:nvSpPr>
          <p:spPr bwMode="auto">
            <a:xfrm>
              <a:off x="2665" y="2268"/>
              <a:ext cx="1680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773" name="Line 41"/>
            <p:cNvSpPr>
              <a:spLocks noChangeShapeType="1"/>
            </p:cNvSpPr>
            <p:nvPr/>
          </p:nvSpPr>
          <p:spPr bwMode="auto">
            <a:xfrm>
              <a:off x="2665" y="2316"/>
              <a:ext cx="2304" cy="0"/>
            </a:xfrm>
            <a:prstGeom prst="line">
              <a:avLst/>
            </a:prstGeom>
            <a:noFill/>
            <a:ln w="9525">
              <a:solidFill>
                <a:srgbClr val="F01C24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05600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BPMN2 Diagram Notation</a:t>
            </a:r>
          </a:p>
          <a:p>
            <a:r>
              <a:rPr lang="de-DE" smtClean="0"/>
              <a:t>HTML-based implementation (jQuery, Raphael)</a:t>
            </a:r>
          </a:p>
          <a:p>
            <a:r>
              <a:rPr lang="de-DE"/>
              <a:t>Model Storage currenly transitioned to </a:t>
            </a:r>
            <a:r>
              <a:rPr lang="de-DE" smtClean="0"/>
              <a:t>BPMN</a:t>
            </a:r>
          </a:p>
          <a:p>
            <a:pPr lvl="1"/>
            <a:r>
              <a:rPr lang="de-DE" smtClean="0"/>
              <a:t>Compatibility with „Bob‘s Modeler“</a:t>
            </a:r>
            <a:endParaRPr lang="de-DE"/>
          </a:p>
          <a:p>
            <a:r>
              <a:rPr lang="de-DE" smtClean="0"/>
              <a:t>Highly extensible …</a:t>
            </a:r>
          </a:p>
          <a:p>
            <a:pPr lvl="1"/>
            <a:r>
              <a:rPr lang="de-DE" smtClean="0"/>
              <a:t>Documented JavaScript Extension Points for Palette, Properties Panels, Outline Popups, Diagram Decoration</a:t>
            </a:r>
          </a:p>
          <a:p>
            <a:r>
              <a:rPr lang="de-DE" smtClean="0"/>
              <a:t>… and embeddable</a:t>
            </a:r>
          </a:p>
          <a:p>
            <a:pPr lvl="1"/>
            <a:r>
              <a:rPr lang="de-DE" smtClean="0"/>
              <a:t>Can be mashed-up in arbitrary HTML Portals</a:t>
            </a:r>
          </a:p>
          <a:p>
            <a:r>
              <a:rPr lang="de-DE" smtClean="0"/>
              <a:t>Current code-base in Eclipse Git</a:t>
            </a:r>
          </a:p>
          <a:p>
            <a:r>
              <a:rPr lang="de-DE" smtClean="0"/>
              <a:t>Integration with Orion – demoed in other tracks at EclipseCon 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7924800" cy="533400"/>
          </a:xfrm>
        </p:spPr>
        <p:txBody>
          <a:bodyPr/>
          <a:lstStyle/>
          <a:p>
            <a:r>
              <a:rPr lang="de-DE" smtClean="0"/>
              <a:t>Browser-based BPMN Modeler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6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Browser-Modeler Architecture</a:t>
            </a:r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6265" y="1728060"/>
            <a:ext cx="2000535" cy="10913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5"/>
          <p:cNvSpPr txBox="1">
            <a:spLocks noChangeArrowheads="1"/>
          </p:cNvSpPr>
          <p:nvPr/>
        </p:nvSpPr>
        <p:spPr bwMode="auto">
          <a:xfrm>
            <a:off x="3054984" y="1430179"/>
            <a:ext cx="1661032" cy="24622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Stardust Browser Modeler</a:t>
            </a:r>
          </a:p>
        </p:txBody>
      </p:sp>
      <p:sp>
        <p:nvSpPr>
          <p:cNvPr id="20" name="Folded Corner 19"/>
          <p:cNvSpPr/>
          <p:nvPr/>
        </p:nvSpPr>
        <p:spPr bwMode="auto">
          <a:xfrm rot="10800000">
            <a:off x="4004377" y="4654550"/>
            <a:ext cx="525646" cy="685802"/>
          </a:xfrm>
          <a:prstGeom prst="foldedCorner">
            <a:avLst>
              <a:gd name="adj" fmla="val 862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1" name="Text Box 65"/>
          <p:cNvSpPr txBox="1">
            <a:spLocks noChangeArrowheads="1"/>
          </p:cNvSpPr>
          <p:nvPr/>
        </p:nvSpPr>
        <p:spPr bwMode="auto">
          <a:xfrm>
            <a:off x="3973930" y="5392579"/>
            <a:ext cx="554960" cy="24622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BPMN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3733800" y="3581400"/>
            <a:ext cx="1066800" cy="581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BPMN</a:t>
            </a:r>
            <a:b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Marshaller/</a:t>
            </a:r>
            <a:b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Unmarshaller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30" name="AutoShape 16"/>
          <p:cNvCxnSpPr>
            <a:cxnSpLocks noChangeShapeType="1"/>
            <a:stCxn id="7" idx="2"/>
            <a:endCxn id="29" idx="0"/>
          </p:cNvCxnSpPr>
          <p:nvPr/>
        </p:nvCxnSpPr>
        <p:spPr bwMode="auto">
          <a:xfrm rot="16200000" flipH="1">
            <a:off x="3690866" y="3005066"/>
            <a:ext cx="762000" cy="3906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01C24"/>
            </a:solidFill>
            <a:prstDash val="dash"/>
            <a:round/>
            <a:headEnd type="triangle" w="med" len="med"/>
            <a:tailEnd type="triangle" w="med" len="med"/>
          </a:ln>
        </p:spPr>
      </p:cxnSp>
      <p:cxnSp>
        <p:nvCxnSpPr>
          <p:cNvPr id="33" name="AutoShape 16"/>
          <p:cNvCxnSpPr>
            <a:cxnSpLocks noChangeShapeType="1"/>
            <a:stCxn id="29" idx="2"/>
            <a:endCxn id="20" idx="2"/>
          </p:cNvCxnSpPr>
          <p:nvPr/>
        </p:nvCxnSpPr>
        <p:spPr bwMode="auto">
          <a:xfrm rot="5400000">
            <a:off x="4021138" y="4408487"/>
            <a:ext cx="492125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01C24"/>
            </a:solidFill>
            <a:prstDash val="dash"/>
            <a:round/>
            <a:headEnd type="triangle" w="med" len="med"/>
            <a:tailEnd type="triangle" w="med" len="med"/>
          </a:ln>
        </p:spPr>
      </p:cxn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5486400" y="3581400"/>
            <a:ext cx="1066800" cy="581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BPMN/XPDL</a:t>
            </a:r>
            <a:b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Converter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7162800" y="3581400"/>
            <a:ext cx="1066800" cy="581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Stardust</a:t>
            </a:r>
            <a:b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Runtime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48" name="AutoShape 16"/>
          <p:cNvCxnSpPr>
            <a:cxnSpLocks noChangeShapeType="1"/>
            <a:stCxn id="46" idx="1"/>
            <a:endCxn id="29" idx="3"/>
          </p:cNvCxnSpPr>
          <p:nvPr/>
        </p:nvCxnSpPr>
        <p:spPr bwMode="auto">
          <a:xfrm rot="10800000">
            <a:off x="4800600" y="3871913"/>
            <a:ext cx="685800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01C24"/>
            </a:solidFill>
            <a:prstDash val="dash"/>
            <a:round/>
            <a:headEnd type="triangle" w="med" len="med"/>
            <a:tailEnd type="none" w="med" len="med"/>
          </a:ln>
        </p:spPr>
      </p:cxnSp>
      <p:cxnSp>
        <p:nvCxnSpPr>
          <p:cNvPr id="51" name="AutoShape 16"/>
          <p:cNvCxnSpPr>
            <a:cxnSpLocks noChangeShapeType="1"/>
            <a:stCxn id="47" idx="1"/>
            <a:endCxn id="46" idx="3"/>
          </p:cNvCxnSpPr>
          <p:nvPr/>
        </p:nvCxnSpPr>
        <p:spPr bwMode="auto">
          <a:xfrm rot="10800000">
            <a:off x="6553200" y="3871913"/>
            <a:ext cx="609600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F01C24"/>
            </a:solidFill>
            <a:prstDash val="dash"/>
            <a:round/>
            <a:headEnd type="triangle" w="med" len="med"/>
            <a:tailEnd type="none" w="med" len="med"/>
          </a:ln>
        </p:spPr>
      </p:cxnSp>
      <p:sp>
        <p:nvSpPr>
          <p:cNvPr id="55" name="Text Box 65"/>
          <p:cNvSpPr txBox="1">
            <a:spLocks noChangeArrowheads="1"/>
          </p:cNvSpPr>
          <p:nvPr/>
        </p:nvSpPr>
        <p:spPr bwMode="auto">
          <a:xfrm>
            <a:off x="5181600" y="4192082"/>
            <a:ext cx="1500732" cy="40011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Only Runtime-relevant</a:t>
            </a:r>
            <a:b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e-DE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information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96468" y="1447800"/>
            <a:ext cx="6599732" cy="4191000"/>
            <a:chOff x="1096468" y="1447800"/>
            <a:chExt cx="6599732" cy="4191000"/>
          </a:xfrm>
        </p:grpSpPr>
        <p:sp>
          <p:nvSpPr>
            <p:cNvPr id="19" name="Text Box 65"/>
            <p:cNvSpPr txBox="1">
              <a:spLocks noChangeArrowheads="1"/>
            </p:cNvSpPr>
            <p:nvPr/>
          </p:nvSpPr>
          <p:spPr bwMode="auto">
            <a:xfrm>
              <a:off x="2518375" y="5392579"/>
              <a:ext cx="518091" cy="24622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de-DE" sz="100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XPDL</a:t>
              </a:r>
              <a:endPara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96468" y="1447800"/>
              <a:ext cx="6599732" cy="3886202"/>
              <a:chOff x="1096468" y="1447800"/>
              <a:chExt cx="6599732" cy="3886202"/>
            </a:xfrm>
          </p:grpSpPr>
          <p:cxnSp>
            <p:nvCxnSpPr>
              <p:cNvPr id="9" name="AutoShape 16"/>
              <p:cNvCxnSpPr>
                <a:cxnSpLocks noChangeShapeType="1"/>
                <a:stCxn id="7" idx="2"/>
                <a:endCxn id="22" idx="0"/>
              </p:cNvCxnSpPr>
              <p:nvPr/>
            </p:nvCxnSpPr>
            <p:spPr bwMode="auto">
              <a:xfrm rot="5400000">
                <a:off x="2954330" y="2642491"/>
                <a:ext cx="745295" cy="1099113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F01C24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11" name="Folded Corner 10"/>
              <p:cNvSpPr/>
              <p:nvPr/>
            </p:nvSpPr>
            <p:spPr bwMode="auto">
              <a:xfrm rot="10800000">
                <a:off x="2514599" y="4648200"/>
                <a:ext cx="525646" cy="685802"/>
              </a:xfrm>
              <a:prstGeom prst="foldedCorner">
                <a:avLst>
                  <a:gd name="adj" fmla="val 8621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2244020" y="3564695"/>
                <a:ext cx="1066800" cy="58102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XPDL</a:t>
                </a:r>
                <a:br>
                  <a:rPr lang="de-DE" sz="1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</a:br>
                <a:r>
                  <a:rPr lang="de-DE" sz="1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Marshaller/</a:t>
                </a:r>
                <a:br>
                  <a:rPr lang="de-DE" sz="1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</a:br>
                <a:r>
                  <a:rPr lang="de-DE" sz="1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Unmarshaller</a:t>
                </a:r>
                <a:endPara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26" name="AutoShape 16"/>
              <p:cNvCxnSpPr>
                <a:cxnSpLocks noChangeShapeType="1"/>
                <a:stCxn id="22" idx="2"/>
                <a:endCxn id="11" idx="2"/>
              </p:cNvCxnSpPr>
              <p:nvPr/>
            </p:nvCxnSpPr>
            <p:spPr bwMode="auto">
              <a:xfrm rot="16200000" flipH="1">
                <a:off x="2526181" y="4396959"/>
                <a:ext cx="502480" cy="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F01C24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3000" y="1728060"/>
                <a:ext cx="1444549" cy="104692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2" name="AutoShape 16"/>
              <p:cNvCxnSpPr>
                <a:cxnSpLocks noChangeShapeType="1"/>
                <a:stCxn id="39" idx="2"/>
                <a:endCxn id="11" idx="3"/>
              </p:cNvCxnSpPr>
              <p:nvPr/>
            </p:nvCxnSpPr>
            <p:spPr bwMode="auto">
              <a:xfrm rot="16200000" flipH="1">
                <a:off x="1081879" y="3558381"/>
                <a:ext cx="2216116" cy="649324"/>
              </a:xfrm>
              <a:prstGeom prst="curvedConnector2">
                <a:avLst/>
              </a:prstGeom>
              <a:noFill/>
              <a:ln w="9525">
                <a:solidFill>
                  <a:srgbClr val="F01C24"/>
                </a:solidFill>
                <a:prstDash val="dash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54" name="Text Box 65"/>
              <p:cNvSpPr txBox="1">
                <a:spLocks noChangeArrowheads="1"/>
              </p:cNvSpPr>
              <p:nvPr/>
            </p:nvSpPr>
            <p:spPr bwMode="auto">
              <a:xfrm>
                <a:off x="1096468" y="1447800"/>
                <a:ext cx="1603324" cy="246221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de-DE" sz="100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  <a:sym typeface="Wingdings" pitchFamily="2" charset="2"/>
                  </a:rPr>
                  <a:t>Stardust Eclipse Modeler</a:t>
                </a:r>
              </a:p>
            </p:txBody>
          </p:sp>
          <p:cxnSp>
            <p:nvCxnSpPr>
              <p:cNvPr id="24" name="AutoShape 16"/>
              <p:cNvCxnSpPr>
                <a:cxnSpLocks noChangeShapeType="1"/>
                <a:stCxn id="47" idx="2"/>
                <a:endCxn id="11" idx="1"/>
              </p:cNvCxnSpPr>
              <p:nvPr/>
            </p:nvCxnSpPr>
            <p:spPr bwMode="auto">
              <a:xfrm rot="5400000">
                <a:off x="4953885" y="2248786"/>
                <a:ext cx="828676" cy="4655955"/>
              </a:xfrm>
              <a:prstGeom prst="curvedConnector2">
                <a:avLst/>
              </a:prstGeom>
              <a:noFill/>
              <a:ln w="9525">
                <a:solidFill>
                  <a:srgbClr val="F01C24"/>
                </a:solidFill>
                <a:prstDash val="dash"/>
                <a:round/>
                <a:headEnd type="triangle" w="med" len="med"/>
                <a:tailEnd type="none" w="med" len="med"/>
              </a:ln>
            </p:spPr>
          </p:cxnSp>
        </p:grpSp>
      </p:grpSp>
      <p:sp>
        <p:nvSpPr>
          <p:cNvPr id="12" name="Rectangular Callout 11"/>
          <p:cNvSpPr/>
          <p:nvPr/>
        </p:nvSpPr>
        <p:spPr bwMode="auto">
          <a:xfrm>
            <a:off x="4191000" y="2251522"/>
            <a:ext cx="1143000" cy="647126"/>
          </a:xfrm>
          <a:prstGeom prst="wedgeRectCallout">
            <a:avLst>
              <a:gd name="adj1" fmla="val -52176"/>
              <a:gd name="adj2" fmla="val 99257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ＭＳ Ｐゴシック" pitchFamily="28" charset="-128"/>
              </a:rPr>
              <a:t>SunGard</a:t>
            </a: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6172200" y="4592192"/>
            <a:ext cx="1143000" cy="647126"/>
          </a:xfrm>
          <a:prstGeom prst="wedgeRectCallout">
            <a:avLst>
              <a:gd name="adj1" fmla="val -44415"/>
              <a:gd name="adj2" fmla="val -78952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  <a:ea typeface="ＭＳ Ｐゴシック" pitchFamily="28" charset="-128"/>
              </a:rPr>
              <a:t>ITPearls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338137" y="1268760"/>
            <a:ext cx="3581400" cy="1003300"/>
          </a:xfrm>
          <a:prstGeom prst="wedgeRectCallout">
            <a:avLst>
              <a:gd name="adj1" fmla="val -1088"/>
              <a:gd name="adj2" fmla="val 70060"/>
            </a:avLst>
          </a:prstGeom>
          <a:solidFill>
            <a:schemeClr val="bg1"/>
          </a:solidFill>
          <a:ln w="9525">
            <a:solidFill>
              <a:srgbClr val="006FB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de-DE" sz="1200" b="1" smtClean="0">
                <a:solidFill>
                  <a:srgbClr val="006FBA"/>
                </a:solidFill>
                <a:latin typeface="Arial Narrow" pitchFamily="34" charset="0"/>
              </a:rPr>
              <a:t>Again: „Bob‘s Editor“ over the next 1.5 years.</a:t>
            </a:r>
            <a:endParaRPr lang="de-DE" sz="1200" b="1">
              <a:solidFill>
                <a:srgbClr val="006FBA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  <p:bldP spid="2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Panel Q &amp; 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0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Bob Brodt/BPMN2 Modeler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Software Engr., Red Hat, Inc.</a:t>
            </a:r>
          </a:p>
          <a:p>
            <a:r>
              <a:rPr lang="de-DE" dirty="0" smtClean="0"/>
              <a:t>Eclipse Project Lead for BPMN2 Modeler &amp; </a:t>
            </a:r>
            <a:r>
              <a:rPr lang="de-DE" smtClean="0"/>
              <a:t>BPEL </a:t>
            </a:r>
            <a:r>
              <a:rPr lang="de-DE" smtClean="0"/>
              <a:t>Designer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2086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Marc Dutoo/EasySOA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 of R&amp;D Dept. at Open Wide, where he leads the EasySOA Registry &amp; Tools Open Source solution</a:t>
            </a:r>
          </a:p>
          <a:p>
            <a:r>
              <a:rPr lang="en-US" dirty="0" smtClean="0"/>
              <a:t>Eclipse SOA PMC member</a:t>
            </a:r>
          </a:p>
          <a:p>
            <a:r>
              <a:rPr lang="en-US" dirty="0" smtClean="0"/>
              <a:t>co-leads Eclipse SOA's Java Workflow Tooling</a:t>
            </a:r>
          </a:p>
          <a:p>
            <a:r>
              <a:rPr lang="en-US" dirty="0" smtClean="0"/>
              <a:t>Email: </a:t>
            </a:r>
            <a:r>
              <a:rPr lang="en-US" u="sng" dirty="0" err="1" smtClean="0"/>
              <a:t>marc.dutoo</a:t>
            </a:r>
            <a:r>
              <a:rPr lang="en-US" u="sng" dirty="0" smtClean="0"/>
              <a:t> AT </a:t>
            </a:r>
            <a:r>
              <a:rPr lang="en-US" u="sng" dirty="0" err="1" smtClean="0"/>
              <a:t>openwide</a:t>
            </a:r>
            <a:r>
              <a:rPr lang="en-US" u="sng" dirty="0" smtClean="0"/>
              <a:t> DOT org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15234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 Gille/Stardust (Eclipse Process Manager)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mtClean="0"/>
              <a:t>CARNOT AG </a:t>
            </a:r>
          </a:p>
          <a:p>
            <a:pPr lvl="1"/>
            <a:r>
              <a:rPr lang="de-DE" smtClean="0"/>
              <a:t>Founded in 2000 („Workflow and EAI for J2EE“)</a:t>
            </a:r>
          </a:p>
          <a:p>
            <a:pPr lvl="1"/>
            <a:r>
              <a:rPr lang="de-DE" smtClean="0"/>
              <a:t>Acquired by SunGard in November 2006</a:t>
            </a:r>
          </a:p>
          <a:p>
            <a:pPr lvl="1"/>
            <a:r>
              <a:rPr lang="de-DE" smtClean="0"/>
              <a:t>All key players still on board – and are Stardust committers</a:t>
            </a:r>
          </a:p>
          <a:p>
            <a:r>
              <a:rPr lang="de-DE" smtClean="0"/>
              <a:t>Rebranded CARNOT Process Engine as Infinity Process Platform (IPP).</a:t>
            </a:r>
          </a:p>
          <a:p>
            <a:r>
              <a:rPr lang="de-DE" smtClean="0"/>
              <a:t>Production deployments e.g. with</a:t>
            </a:r>
          </a:p>
          <a:p>
            <a:pPr lvl="1"/>
            <a:r>
              <a:rPr lang="de-DE" smtClean="0"/>
              <a:t>&gt; 10,000 users (Commerzbank, former Dresdner Bank)</a:t>
            </a:r>
          </a:p>
          <a:p>
            <a:pPr lvl="1"/>
            <a:r>
              <a:rPr lang="de-DE" smtClean="0"/>
              <a:t>&gt; 1,000,000 processes/day (CSS Insurance, SWIFT)</a:t>
            </a:r>
          </a:p>
          <a:p>
            <a:pPr lvl="1"/>
            <a:r>
              <a:rPr lang="de-DE" smtClean="0"/>
              <a:t>&gt; 300,000 documents/day (VAR Japan)</a:t>
            </a:r>
          </a:p>
          <a:p>
            <a:r>
              <a:rPr lang="de-DE" smtClean="0"/>
              <a:t>Ranked #2 in Vision in Gartner MQ for BPMS in 2007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mtClean="0"/>
              <a:t>All code submitted into Eclipse Stardust in 2012</a:t>
            </a:r>
          </a:p>
          <a:p>
            <a:r>
              <a:rPr lang="de-DE" smtClean="0"/>
              <a:t>With ~3M lines of code one of the largest code contributions</a:t>
            </a:r>
          </a:p>
          <a:p>
            <a:r>
              <a:rPr lang="de-DE" smtClean="0"/>
              <a:t>Full-blown Business Process Management Suite under EPL</a:t>
            </a:r>
          </a:p>
          <a:p>
            <a:r>
              <a:rPr lang="de-DE" smtClean="0"/>
              <a:t>Project Release planned with Kepler – M6 has been build</a:t>
            </a:r>
          </a:p>
          <a:p>
            <a:pPr marL="0" indent="0">
              <a:buNone/>
            </a:pPr>
            <a:endParaRPr lang="de-DE" smtClean="0"/>
          </a:p>
          <a:p>
            <a:r>
              <a:rPr lang="de-DE" smtClean="0"/>
              <a:t>Marc Gille </a:t>
            </a:r>
          </a:p>
          <a:p>
            <a:pPr lvl="1"/>
            <a:r>
              <a:rPr lang="de-DE" smtClean="0"/>
              <a:t>Founder of CARNOT AG</a:t>
            </a:r>
          </a:p>
          <a:p>
            <a:pPr lvl="1"/>
            <a:r>
              <a:rPr lang="de-DE" smtClean="0"/>
              <a:t>Project Lead Stardust</a:t>
            </a:r>
          </a:p>
          <a:p>
            <a:pPr lvl="1"/>
            <a:r>
              <a:rPr lang="de-DE" smtClean="0"/>
              <a:t>SVP Product Management Infinity at SunGard</a:t>
            </a:r>
            <a:endParaRPr lang="de-DE"/>
          </a:p>
          <a:p>
            <a:pPr lvl="1"/>
            <a:r>
              <a:rPr lang="de-DE" smtClean="0">
                <a:hlinkClick r:id="rId2"/>
              </a:rPr>
              <a:t>marc.gille@sungard.com</a:t>
            </a:r>
            <a:r>
              <a:rPr lang="de-DE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10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Use Case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4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2156</Words>
  <Application>Microsoft Office PowerPoint</Application>
  <PresentationFormat>On-screen Show (4:3)</PresentationFormat>
  <Paragraphs>509</Paragraphs>
  <Slides>59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SOA Symposium</vt:lpstr>
      <vt:lpstr>Goal</vt:lpstr>
      <vt:lpstr>Overview/Agenda</vt:lpstr>
      <vt:lpstr>Presenters and their Projects</vt:lpstr>
      <vt:lpstr>Adrian Mos/Mangrove</vt:lpstr>
      <vt:lpstr>Bob Brodt/BPMN2 Modeler</vt:lpstr>
      <vt:lpstr>Marc Dutoo/EasySOA</vt:lpstr>
      <vt:lpstr>Marc Gille/Stardust (Eclipse Process Manager)</vt:lpstr>
      <vt:lpstr>Use Case</vt:lpstr>
      <vt:lpstr>Federal Charity Platform</vt:lpstr>
      <vt:lpstr>Processes, Events and Activities</vt:lpstr>
      <vt:lpstr>Participants</vt:lpstr>
      <vt:lpstr>Services</vt:lpstr>
      <vt:lpstr>Data Model</vt:lpstr>
      <vt:lpstr>Demoes</vt:lpstr>
      <vt:lpstr>Mangrove</vt:lpstr>
      <vt:lpstr>Mangrove Reminder</vt:lpstr>
      <vt:lpstr>Current Transformations</vt:lpstr>
      <vt:lpstr>Mangrove Viewer / Editor</vt:lpstr>
      <vt:lpstr>In the Works: Governance View</vt:lpstr>
      <vt:lpstr>Potential Use: Bring DSLs in SOA/BPM World</vt:lpstr>
      <vt:lpstr>DSL Integration in Eclipse SOA</vt:lpstr>
      <vt:lpstr>Scenario #1</vt:lpstr>
      <vt:lpstr>Scenario #2</vt:lpstr>
      <vt:lpstr>Scenario #3</vt:lpstr>
      <vt:lpstr>Scenario #4</vt:lpstr>
      <vt:lpstr>BPMN2 Modeler</vt:lpstr>
      <vt:lpstr>BPMN2 Modeler - Architecture</vt:lpstr>
      <vt:lpstr>BPMN2 Modeler - Architecture</vt:lpstr>
      <vt:lpstr>BPMN2 Modeler - Features</vt:lpstr>
      <vt:lpstr>BPMN2 Modeler - Features</vt:lpstr>
      <vt:lpstr>BPMN2 Modeler - Roadmap</vt:lpstr>
      <vt:lpstr>BPMN2 Modeler - Community</vt:lpstr>
      <vt:lpstr>EasySOA Registry &amp; Eclipse JWT</vt:lpstr>
      <vt:lpstr>Eclipse SOA JWT</vt:lpstr>
      <vt:lpstr>EasySOA Registry</vt:lpstr>
      <vt:lpstr>EasySOA Functional Architecture</vt:lpstr>
      <vt:lpstr>Stardust (Eclipse Process Manager)</vt:lpstr>
      <vt:lpstr>Stardust</vt:lpstr>
      <vt:lpstr>Status</vt:lpstr>
      <vt:lpstr>Ecosystem</vt:lpstr>
      <vt:lpstr>Access</vt:lpstr>
      <vt:lpstr>Project Activity and Diversity</vt:lpstr>
      <vt:lpstr>Interactive Workflow</vt:lpstr>
      <vt:lpstr>Document Processing</vt:lpstr>
      <vt:lpstr>Data Extraction and Transformation</vt:lpstr>
      <vt:lpstr>Message Processing and Service Orchestration</vt:lpstr>
      <vt:lpstr>Event Processing and Client Push</vt:lpstr>
      <vt:lpstr>Technologies used</vt:lpstr>
      <vt:lpstr>Overall Architecture</vt:lpstr>
      <vt:lpstr>Process Modeling</vt:lpstr>
      <vt:lpstr>Simulation</vt:lpstr>
      <vt:lpstr>Simulation, Audit Trail and Reporting</vt:lpstr>
      <vt:lpstr>Process-aware Front End</vt:lpstr>
      <vt:lpstr>UI Mashup</vt:lpstr>
      <vt:lpstr>Reporting Architecture</vt:lpstr>
      <vt:lpstr>Browser-based BPMN Modeler</vt:lpstr>
      <vt:lpstr>Browser-Modeler Architecture</vt:lpstr>
      <vt:lpstr>Panel Q &amp; A</vt:lpstr>
    </vt:vector>
  </TitlesOfParts>
  <Company>SunGard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marc.gille</dc:creator>
  <cp:lastModifiedBy>marc.gille</cp:lastModifiedBy>
  <cp:revision>246</cp:revision>
  <dcterms:created xsi:type="dcterms:W3CDTF">2012-09-30T08:19:50Z</dcterms:created>
  <dcterms:modified xsi:type="dcterms:W3CDTF">2013-03-26T00:54:23Z</dcterms:modified>
</cp:coreProperties>
</file>