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7" r:id="rId4"/>
    <p:sldId id="273" r:id="rId5"/>
    <p:sldId id="275" r:id="rId6"/>
    <p:sldId id="276" r:id="rId7"/>
    <p:sldId id="274" r:id="rId8"/>
    <p:sldId id="260" r:id="rId9"/>
    <p:sldId id="261" r:id="rId10"/>
    <p:sldId id="262" r:id="rId11"/>
    <p:sldId id="263" r:id="rId12"/>
    <p:sldId id="277" r:id="rId13"/>
    <p:sldId id="278" r:id="rId14"/>
    <p:sldId id="279" r:id="rId15"/>
    <p:sldId id="280" r:id="rId16"/>
    <p:sldId id="281" r:id="rId17"/>
  </p:sldIdLst>
  <p:sldSz cx="9144000" cy="6858000" type="screen4x3"/>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urer, Simone" initials="Si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50" autoAdjust="0"/>
  </p:normalViewPr>
  <p:slideViewPr>
    <p:cSldViewPr>
      <p:cViewPr>
        <p:scale>
          <a:sx n="104" d="100"/>
          <a:sy n="104" d="100"/>
        </p:scale>
        <p:origin x="-1824"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174120" cy="479520"/>
          </a:xfrm>
          <a:prstGeom prst="rect">
            <a:avLst/>
          </a:prstGeom>
          <a:noFill/>
          <a:ln>
            <a:noFill/>
          </a:ln>
        </p:spPr>
        <p:txBody>
          <a:bodyPr vert="horz" wrap="none" lIns="90000" tIns="45000" rIns="90000" bIns="45000" compatLnSpc="0"/>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FFFFFF"/>
              </a:solidFill>
              <a:latin typeface="Arial" pitchFamily="18"/>
              <a:ea typeface="Arial" pitchFamily="2"/>
              <a:cs typeface="Arial" pitchFamily="2"/>
            </a:endParaRPr>
          </a:p>
        </p:txBody>
      </p:sp>
      <p:sp>
        <p:nvSpPr>
          <p:cNvPr id="3" name="Date Placeholder 2"/>
          <p:cNvSpPr txBox="1">
            <a:spLocks noGrp="1"/>
          </p:cNvSpPr>
          <p:nvPr>
            <p:ph type="dt" sz="quarter" idx="1"/>
          </p:nvPr>
        </p:nvSpPr>
        <p:spPr>
          <a:xfrm>
            <a:off x="4140720" y="0"/>
            <a:ext cx="3174120" cy="479520"/>
          </a:xfrm>
          <a:prstGeom prst="rect">
            <a:avLst/>
          </a:prstGeom>
          <a:noFill/>
          <a:ln>
            <a:noFill/>
          </a:ln>
        </p:spPr>
        <p:txBody>
          <a:bodyPr vert="horz" wrap="none" lIns="90000" tIns="45000" rIns="90000" bIns="45000" compatLnSpc="0"/>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6D5604F9-7061-47C9-BD31-736509BA796B}" type="datetimeFigureOut">
              <a:t>4/18/2013</a:t>
            </a:fld>
            <a:endParaRPr lang="en-US" sz="1400" b="0" i="0" u="none" strike="noStrike" baseline="0">
              <a:ln>
                <a:noFill/>
              </a:ln>
              <a:solidFill>
                <a:srgbClr val="FFFFFF"/>
              </a:solidFill>
              <a:latin typeface="Arial" pitchFamily="18"/>
              <a:ea typeface="Arial" pitchFamily="2"/>
              <a:cs typeface="Arial" pitchFamily="2"/>
            </a:endParaRPr>
          </a:p>
        </p:txBody>
      </p:sp>
      <p:sp>
        <p:nvSpPr>
          <p:cNvPr id="4" name="Footer Placeholder 3"/>
          <p:cNvSpPr txBox="1">
            <a:spLocks noGrp="1"/>
          </p:cNvSpPr>
          <p:nvPr>
            <p:ph type="ftr" sz="quarter" idx="2"/>
          </p:nvPr>
        </p:nvSpPr>
        <p:spPr>
          <a:xfrm>
            <a:off x="0" y="9121320"/>
            <a:ext cx="3174120" cy="479520"/>
          </a:xfrm>
          <a:prstGeom prst="rect">
            <a:avLst/>
          </a:prstGeom>
          <a:noFill/>
          <a:ln>
            <a:noFill/>
          </a:ln>
        </p:spPr>
        <p:txBody>
          <a:bodyPr vert="horz" wrap="none" lIns="90000" tIns="45000" rIns="90000" bIns="45000" anchor="b" compatLnSpc="0"/>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FFFFFF"/>
              </a:solidFill>
              <a:latin typeface="Arial" pitchFamily="18"/>
              <a:ea typeface="Arial" pitchFamily="2"/>
              <a:cs typeface="Arial" pitchFamily="2"/>
            </a:endParaRPr>
          </a:p>
        </p:txBody>
      </p:sp>
      <p:sp>
        <p:nvSpPr>
          <p:cNvPr id="5" name="Slide Number Placeholder 4"/>
          <p:cNvSpPr txBox="1">
            <a:spLocks noGrp="1"/>
          </p:cNvSpPr>
          <p:nvPr>
            <p:ph type="sldNum" sz="quarter" idx="3"/>
          </p:nvPr>
        </p:nvSpPr>
        <p:spPr>
          <a:xfrm>
            <a:off x="4140720" y="9121320"/>
            <a:ext cx="3174120" cy="479520"/>
          </a:xfrm>
          <a:prstGeom prst="rect">
            <a:avLst/>
          </a:prstGeom>
          <a:noFill/>
          <a:ln>
            <a:noFill/>
          </a:ln>
        </p:spPr>
        <p:txBody>
          <a:bodyPr vert="horz" wrap="none" lIns="90000" tIns="45000" rIns="90000" bIns="45000" anchor="b" compatLnSpc="0"/>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30CB055C-103A-41E1-9BE0-822EC0FA5436}" type="slidenum">
              <a:t>‹#›</a:t>
            </a:fld>
            <a:endParaRPr lang="en-US" sz="1400" b="0" i="0" u="none" strike="noStrike" baseline="0">
              <a:ln>
                <a:noFill/>
              </a:ln>
              <a:solidFill>
                <a:srgbClr val="FFFFFF"/>
              </a:solidFill>
              <a:latin typeface="Arial" pitchFamily="18"/>
              <a:ea typeface="Arial" pitchFamily="2"/>
              <a:cs typeface="Arial" pitchFamily="2"/>
            </a:endParaRPr>
          </a:p>
        </p:txBody>
      </p:sp>
    </p:spTree>
    <p:extLst>
      <p:ext uri="{BB962C8B-B14F-4D97-AF65-F5344CB8AC3E}">
        <p14:creationId xmlns:p14="http://schemas.microsoft.com/office/powerpoint/2010/main" val="226837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7315200" cy="9601200"/>
          </a:xfrm>
          <a:prstGeom prst="rect">
            <a:avLst/>
          </a:prstGeom>
          <a:solidFill>
            <a:srgbClr val="FFFFFF">
              <a:alpha val="50000"/>
            </a:srgbClr>
          </a:solidFill>
          <a:ln>
            <a:noFill/>
            <a:prstDash val="solid"/>
          </a:ln>
        </p:spPr>
        <p:txBody>
          <a:bodyPr vert="horz" wrap="none" lIns="90000" tIns="45000" rIns="90000" bIns="45000" anchor="ctr" anchorCtr="1" compatLnSpc="0"/>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FFFFFF"/>
              </a:solidFill>
              <a:latin typeface="Arial" pitchFamily="18"/>
              <a:ea typeface="Arial" pitchFamily="2"/>
              <a:cs typeface="Arial" pitchFamily="2"/>
            </a:endParaRPr>
          </a:p>
        </p:txBody>
      </p:sp>
      <p:sp>
        <p:nvSpPr>
          <p:cNvPr id="3" name="Header Placeholder 2"/>
          <p:cNvSpPr txBox="1">
            <a:spLocks noGrp="1"/>
          </p:cNvSpPr>
          <p:nvPr>
            <p:ph type="hdr" sz="quarter"/>
          </p:nvPr>
        </p:nvSpPr>
        <p:spPr>
          <a:xfrm>
            <a:off x="0" y="0"/>
            <a:ext cx="3170160" cy="479880"/>
          </a:xfrm>
          <a:prstGeom prst="rect">
            <a:avLst/>
          </a:prstGeom>
          <a:noFill/>
          <a:ln>
            <a:noFill/>
          </a:ln>
        </p:spPr>
        <p:txBody>
          <a:bodyPr wrap="none" lIns="96840" tIns="48240" rIns="96840" bIns="48240" anchor="t" anchorCtr="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300" b="0" i="0" u="none" strike="noStrike" baseline="0">
                <a:solidFill>
                  <a:srgbClr val="000000"/>
                </a:solidFill>
                <a:latin typeface="Arial" pitchFamily="18"/>
                <a:ea typeface="Arial" pitchFamily="2"/>
                <a:cs typeface="Arial" pitchFamily="2"/>
              </a:defRPr>
            </a:lvl1pPr>
          </a:lstStyle>
          <a:p>
            <a:pPr lvl="0"/>
            <a:endParaRPr lang="en-US"/>
          </a:p>
        </p:txBody>
      </p:sp>
      <p:sp>
        <p:nvSpPr>
          <p:cNvPr id="4" name="Date Placeholder 3"/>
          <p:cNvSpPr txBox="1">
            <a:spLocks noGrp="1"/>
          </p:cNvSpPr>
          <p:nvPr>
            <p:ph type="dt" idx="1"/>
          </p:nvPr>
        </p:nvSpPr>
        <p:spPr>
          <a:xfrm>
            <a:off x="4142879" y="0"/>
            <a:ext cx="3170520" cy="479880"/>
          </a:xfrm>
          <a:prstGeom prst="rect">
            <a:avLst/>
          </a:prstGeom>
          <a:noFill/>
          <a:ln>
            <a:noFill/>
          </a:ln>
        </p:spPr>
        <p:txBody>
          <a:bodyPr wrap="none" lIns="96840" tIns="48240" rIns="96840" bIns="48240" anchor="t" anchorCtr="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300" b="0" i="0" u="none" strike="noStrike" baseline="0">
                <a:solidFill>
                  <a:srgbClr val="000000"/>
                </a:solidFill>
                <a:latin typeface="Arial" pitchFamily="18"/>
                <a:ea typeface="Arial" pitchFamily="2"/>
                <a:cs typeface="Arial" pitchFamily="2"/>
              </a:defRPr>
            </a:lvl1pPr>
          </a:lstStyle>
          <a:p>
            <a:pPr lvl="0"/>
            <a:fld id="{E5305BCD-3951-46AB-9F97-8C2F28662D4B}" type="datetimeFigureOut">
              <a:t>4/18/2013</a:t>
            </a:fld>
            <a:endParaRPr lang="en-US"/>
          </a:p>
        </p:txBody>
      </p:sp>
      <p:sp>
        <p:nvSpPr>
          <p:cNvPr id="5" name="Slide Image Placeholder 4"/>
          <p:cNvSpPr>
            <a:spLocks noGrp="1" noRot="1" noChangeAspect="1"/>
          </p:cNvSpPr>
          <p:nvPr>
            <p:ph type="sldImg" idx="2"/>
          </p:nvPr>
        </p:nvSpPr>
        <p:spPr>
          <a:xfrm>
            <a:off x="1257119" y="720360"/>
            <a:ext cx="4800600" cy="3600720"/>
          </a:xfrm>
          <a:prstGeom prst="rect">
            <a:avLst/>
          </a:prstGeom>
          <a:noFill/>
          <a:ln>
            <a:noFill/>
            <a:prstDash val="solid"/>
          </a:ln>
        </p:spPr>
      </p:sp>
      <p:sp>
        <p:nvSpPr>
          <p:cNvPr id="6" name="Notes Placeholder 5"/>
          <p:cNvSpPr txBox="1">
            <a:spLocks noGrp="1"/>
          </p:cNvSpPr>
          <p:nvPr>
            <p:ph type="body" sz="quarter" idx="3"/>
          </p:nvPr>
        </p:nvSpPr>
        <p:spPr>
          <a:xfrm>
            <a:off x="731880" y="4560480"/>
            <a:ext cx="5851440" cy="4320000"/>
          </a:xfrm>
          <a:prstGeom prst="rect">
            <a:avLst/>
          </a:prstGeom>
          <a:noFill/>
          <a:ln>
            <a:noFill/>
          </a:ln>
        </p:spPr>
        <p:txBody>
          <a:bodyPr lIns="0" tIns="0" rIns="0" bIns="0"/>
          <a:lstStyle/>
          <a:p>
            <a:endParaRPr lang="en-US"/>
          </a:p>
        </p:txBody>
      </p:sp>
      <p:sp>
        <p:nvSpPr>
          <p:cNvPr id="7" name="Footer Placeholder 6"/>
          <p:cNvSpPr txBox="1">
            <a:spLocks noGrp="1"/>
          </p:cNvSpPr>
          <p:nvPr>
            <p:ph type="ftr" sz="quarter" idx="4"/>
          </p:nvPr>
        </p:nvSpPr>
        <p:spPr>
          <a:xfrm>
            <a:off x="0" y="9119880"/>
            <a:ext cx="3170160" cy="479880"/>
          </a:xfrm>
          <a:prstGeom prst="rect">
            <a:avLst/>
          </a:prstGeom>
          <a:noFill/>
          <a:ln>
            <a:noFill/>
          </a:ln>
        </p:spPr>
        <p:txBody>
          <a:bodyPr wrap="none" lIns="96840" tIns="48240" rIns="96840" bIns="48240" anchor="b" anchorCtr="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300" b="0" i="0" u="none" strike="noStrike" baseline="0">
                <a:solidFill>
                  <a:srgbClr val="000000"/>
                </a:solidFill>
                <a:latin typeface="Arial" pitchFamily="18"/>
                <a:ea typeface="Arial" pitchFamily="2"/>
                <a:cs typeface="Arial" pitchFamily="2"/>
              </a:defRPr>
            </a:lvl1pPr>
          </a:lstStyle>
          <a:p>
            <a:pPr lvl="0"/>
            <a:endParaRPr lang="en-US"/>
          </a:p>
        </p:txBody>
      </p:sp>
      <p:sp>
        <p:nvSpPr>
          <p:cNvPr id="8" name="Slide Number Placeholder 7"/>
          <p:cNvSpPr txBox="1">
            <a:spLocks noGrp="1"/>
          </p:cNvSpPr>
          <p:nvPr>
            <p:ph type="sldNum" sz="quarter" idx="5"/>
          </p:nvPr>
        </p:nvSpPr>
        <p:spPr>
          <a:xfrm>
            <a:off x="4142879" y="9119880"/>
            <a:ext cx="3170520" cy="479880"/>
          </a:xfrm>
          <a:prstGeom prst="rect">
            <a:avLst/>
          </a:prstGeom>
          <a:noFill/>
          <a:ln>
            <a:noFill/>
          </a:ln>
        </p:spPr>
        <p:txBody>
          <a:bodyPr wrap="none" lIns="96840" tIns="48240" rIns="96840" bIns="48240" anchor="b" anchorCtr="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300" b="0" i="0" u="none" strike="noStrike" baseline="0">
                <a:solidFill>
                  <a:srgbClr val="000000"/>
                </a:solidFill>
                <a:latin typeface="Arial" pitchFamily="18"/>
                <a:ea typeface="Arial" pitchFamily="2"/>
                <a:cs typeface="Arial" pitchFamily="2"/>
              </a:defRPr>
            </a:lvl1pPr>
          </a:lstStyle>
          <a:p>
            <a:pPr lvl="0"/>
            <a:fld id="{2835C33A-0F73-4372-8F6D-EA57DEDCC8D6}" type="slidenum">
              <a:t>‹#›</a:t>
            </a:fld>
            <a:endParaRPr lang="en-US"/>
          </a:p>
        </p:txBody>
      </p:sp>
    </p:spTree>
    <p:extLst>
      <p:ext uri="{BB962C8B-B14F-4D97-AF65-F5344CB8AC3E}">
        <p14:creationId xmlns:p14="http://schemas.microsoft.com/office/powerpoint/2010/main" val="4102713294"/>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Arial" pitchFamily="18"/>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480" y="720719"/>
            <a:ext cx="4800600" cy="360036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31880" y="4560480"/>
            <a:ext cx="5851440" cy="4320360"/>
          </a:xfrm>
        </p:spPr>
        <p:txBody>
          <a:bodyPr>
            <a:spAutoFit/>
          </a:bodyPr>
          <a:lstStyle/>
          <a:p>
            <a:pPr lvl="0"/>
            <a:r>
              <a:rPr lang="en-US" sz="1200" b="1" i="0" u="none" strike="noStrike" baseline="0" dirty="0" smtClean="0">
                <a:ln>
                  <a:noFill/>
                </a:ln>
                <a:solidFill>
                  <a:srgbClr val="000000"/>
                </a:solidFill>
                <a:effectLst/>
                <a:latin typeface="Arial" pitchFamily="18"/>
                <a:cs typeface="Arial" pitchFamily="2"/>
              </a:rPr>
              <a:t>Neutral File Format.</a:t>
            </a:r>
            <a:r>
              <a:rPr lang="en-US" sz="1200" b="0" i="0" u="none" strike="noStrike" baseline="0" dirty="0" smtClean="0">
                <a:ln>
                  <a:noFill/>
                </a:ln>
                <a:solidFill>
                  <a:srgbClr val="000000"/>
                </a:solidFill>
                <a:effectLst/>
                <a:latin typeface="Arial" pitchFamily="18"/>
                <a:cs typeface="Arial" pitchFamily="2"/>
              </a:rPr>
              <a:t> The </a:t>
            </a:r>
            <a:r>
              <a:rPr lang="en-US" sz="1200" b="0" i="0" u="none" strike="noStrike" baseline="0" dirty="0" err="1" smtClean="0">
                <a:ln>
                  <a:noFill/>
                </a:ln>
                <a:solidFill>
                  <a:srgbClr val="000000"/>
                </a:solidFill>
                <a:effectLst/>
                <a:latin typeface="Arial" pitchFamily="18"/>
                <a:cs typeface="Arial" pitchFamily="2"/>
              </a:rPr>
              <a:t>docuware</a:t>
            </a:r>
            <a:r>
              <a:rPr lang="en-US" sz="1200" b="0" i="0" u="none" strike="noStrike" baseline="0" dirty="0" smtClean="0">
                <a:ln>
                  <a:noFill/>
                </a:ln>
                <a:solidFill>
                  <a:srgbClr val="000000"/>
                </a:solidFill>
                <a:effectLst/>
                <a:latin typeface="Arial" pitchFamily="18"/>
                <a:cs typeface="Arial" pitchFamily="2"/>
              </a:rPr>
              <a:t> must be published in an operating-system neutral file format. PPT and DOC files are not considered neutral. HTML or PDF are currently the best choices. The EMO can convert Open Office and Microsoft Office to PDF if you are unable to do so.</a:t>
            </a:r>
            <a:endParaRPr lang="de-DE" sz="1200" b="0" i="0" u="none" strike="noStrike" baseline="0" dirty="0" smtClean="0">
              <a:ln>
                <a:noFill/>
              </a:ln>
              <a:solidFill>
                <a:srgbClr val="000000"/>
              </a:solidFill>
              <a:effectLst/>
              <a:latin typeface="Arial" pitchFamily="18"/>
              <a:cs typeface="Arial" pitchFamily="2"/>
            </a:endParaRPr>
          </a:p>
          <a:p>
            <a:pPr lvl="0"/>
            <a:r>
              <a:rPr lang="en-US" sz="1200" b="1" i="0" u="none" strike="noStrike" baseline="0" dirty="0" smtClean="0">
                <a:ln>
                  <a:noFill/>
                </a:ln>
                <a:solidFill>
                  <a:srgbClr val="000000"/>
                </a:solidFill>
                <a:effectLst/>
                <a:latin typeface="Arial" pitchFamily="18"/>
                <a:cs typeface="Arial" pitchFamily="2"/>
              </a:rPr>
              <a:t>Archival Quality.</a:t>
            </a:r>
            <a:r>
              <a:rPr lang="en-US" sz="1200" b="0" i="0" u="none" strike="noStrike" baseline="0" dirty="0" smtClean="0">
                <a:ln>
                  <a:noFill/>
                </a:ln>
                <a:solidFill>
                  <a:srgbClr val="000000"/>
                </a:solidFill>
                <a:effectLst/>
                <a:latin typeface="Arial" pitchFamily="18"/>
                <a:cs typeface="Arial" pitchFamily="2"/>
              </a:rPr>
              <a:t> The </a:t>
            </a:r>
            <a:r>
              <a:rPr lang="en-US" sz="1200" b="0" i="0" u="none" strike="noStrike" baseline="0" dirty="0" err="1" smtClean="0">
                <a:ln>
                  <a:noFill/>
                </a:ln>
                <a:solidFill>
                  <a:srgbClr val="000000"/>
                </a:solidFill>
                <a:effectLst/>
                <a:latin typeface="Arial" pitchFamily="18"/>
                <a:cs typeface="Arial" pitchFamily="2"/>
              </a:rPr>
              <a:t>docuware</a:t>
            </a:r>
            <a:r>
              <a:rPr lang="en-US" sz="1200" b="0" i="0" u="none" strike="noStrike" baseline="0" dirty="0" smtClean="0">
                <a:ln>
                  <a:noFill/>
                </a:ln>
                <a:solidFill>
                  <a:srgbClr val="000000"/>
                </a:solidFill>
                <a:effectLst/>
                <a:latin typeface="Arial" pitchFamily="18"/>
                <a:cs typeface="Arial" pitchFamily="2"/>
              </a:rPr>
              <a:t> must be comprehensible and complete on its own without requiring explanation by a human presenter. Archival quality is required because the document will be available on the eclipse.org website in perpetuity; future Eclipse users, adopters, and even new project committers will consult it long after the review conference call has been completed.</a:t>
            </a:r>
            <a:endParaRPr lang="de-DE" sz="1200" b="0" i="0" u="none" strike="noStrike" baseline="0" dirty="0" smtClean="0">
              <a:ln>
                <a:noFill/>
              </a:ln>
              <a:solidFill>
                <a:srgbClr val="000000"/>
              </a:solidFill>
              <a:effectLst/>
              <a:latin typeface="Arial" pitchFamily="18"/>
              <a:cs typeface="Arial" pitchFamily="2"/>
            </a:endParaRPr>
          </a:p>
          <a:p>
            <a:pPr lvl="0"/>
            <a:r>
              <a:rPr lang="en-US" sz="1200" b="1" i="0" u="none" strike="noStrike" baseline="0" dirty="0" smtClean="0">
                <a:ln>
                  <a:noFill/>
                </a:ln>
                <a:solidFill>
                  <a:srgbClr val="000000"/>
                </a:solidFill>
                <a:effectLst/>
                <a:latin typeface="Arial" pitchFamily="18"/>
                <a:cs typeface="Arial" pitchFamily="2"/>
              </a:rPr>
              <a:t>Correct Copyright and License.</a:t>
            </a:r>
            <a:r>
              <a:rPr lang="en-US" sz="1200" b="0" i="0" u="none" strike="noStrike" baseline="0" dirty="0" smtClean="0">
                <a:ln>
                  <a:noFill/>
                </a:ln>
                <a:solidFill>
                  <a:srgbClr val="000000"/>
                </a:solidFill>
                <a:effectLst/>
                <a:latin typeface="Arial" pitchFamily="18"/>
                <a:cs typeface="Arial" pitchFamily="2"/>
              </a:rPr>
              <a:t> The document is being written (and thus copyrighted) by you, not by the Eclipse Foundation, and thus the copyright statement needs to be by you (or your employer). </a:t>
            </a:r>
            <a:r>
              <a:rPr lang="de-DE" sz="1200" b="0" i="0" u="none" strike="noStrike" baseline="0" dirty="0" err="1" smtClean="0">
                <a:ln>
                  <a:noFill/>
                </a:ln>
                <a:solidFill>
                  <a:srgbClr val="000000"/>
                </a:solidFill>
                <a:effectLst/>
                <a:latin typeface="Arial" pitchFamily="18"/>
                <a:cs typeface="Arial" pitchFamily="2"/>
              </a:rPr>
              <a:t>Similarly</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the</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content</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should</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be</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licenses</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under</a:t>
            </a:r>
            <a:r>
              <a:rPr lang="de-DE" sz="1200" b="0" i="0" u="none" strike="noStrike" baseline="0" dirty="0" smtClean="0">
                <a:ln>
                  <a:noFill/>
                </a:ln>
                <a:solidFill>
                  <a:srgbClr val="000000"/>
                </a:solidFill>
                <a:effectLst/>
                <a:latin typeface="Arial" pitchFamily="18"/>
                <a:cs typeface="Arial" pitchFamily="2"/>
              </a:rPr>
              <a:t> </a:t>
            </a:r>
            <a:r>
              <a:rPr lang="de-DE" sz="1200" b="0" i="0" u="none" strike="noStrike" baseline="0" dirty="0" err="1" smtClean="0">
                <a:ln>
                  <a:noFill/>
                </a:ln>
                <a:solidFill>
                  <a:srgbClr val="000000"/>
                </a:solidFill>
                <a:effectLst/>
                <a:latin typeface="Arial" pitchFamily="18"/>
                <a:cs typeface="Arial" pitchFamily="2"/>
              </a:rPr>
              <a:t>the</a:t>
            </a:r>
            <a:r>
              <a:rPr lang="de-DE" sz="1200" b="0" i="0" u="none" strike="noStrike" baseline="0" smtClean="0">
                <a:ln>
                  <a:noFill/>
                </a:ln>
                <a:solidFill>
                  <a:srgbClr val="000000"/>
                </a:solidFill>
                <a:effectLst/>
                <a:latin typeface="Arial" pitchFamily="18"/>
                <a:cs typeface="Arial" pitchFamily="2"/>
              </a:rPr>
              <a:t> EPL.</a:t>
            </a:r>
          </a:p>
          <a:p>
            <a:endParaRPr lang="en-US" kern="1200" dirty="0">
              <a:solidFill>
                <a:srgbClr val="FFFFFF"/>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2300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2300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0725"/>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880" y="4560480"/>
            <a:ext cx="5851440" cy="4320360"/>
          </a:xfrm>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Slide Number Placeholder 3"/>
          <p:cNvSpPr>
            <a:spLocks noGrp="1"/>
          </p:cNvSpPr>
          <p:nvPr>
            <p:ph type="sldNum" sz="quarter" idx="10"/>
          </p:nvPr>
        </p:nvSpPr>
        <p:spPr/>
        <p:txBody>
          <a:bodyPr/>
          <a:lstStyle/>
          <a:p>
            <a:pPr lvl="0"/>
            <a:fld id="{970E875D-9EBE-4083-BF9E-B86515243E1D}" type="slidenum">
              <a:t>‹#›</a:t>
            </a:fld>
            <a:endParaRPr lang="en-US"/>
          </a:p>
        </p:txBody>
      </p:sp>
    </p:spTree>
    <p:extLst>
      <p:ext uri="{BB962C8B-B14F-4D97-AF65-F5344CB8AC3E}">
        <p14:creationId xmlns:p14="http://schemas.microsoft.com/office/powerpoint/2010/main" val="356374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p>
            <a:pPr lvl="0"/>
            <a:fld id="{C0F87165-59B4-4A07-BC82-19B631441A39}" type="slidenum">
              <a:t>‹#›</a:t>
            </a:fld>
            <a:endParaRPr lang="en-US"/>
          </a:p>
        </p:txBody>
      </p:sp>
    </p:spTree>
    <p:extLst>
      <p:ext uri="{BB962C8B-B14F-4D97-AF65-F5344CB8AC3E}">
        <p14:creationId xmlns:p14="http://schemas.microsoft.com/office/powerpoint/2010/main" val="152537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515938"/>
            <a:ext cx="2205037" cy="570388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161925" y="515938"/>
            <a:ext cx="6462713" cy="5703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p>
            <a:pPr lvl="0"/>
            <a:fld id="{743E1E5F-04ED-4527-B6C7-7B73DD0AB718}" type="slidenum">
              <a:t>‹#›</a:t>
            </a:fld>
            <a:endParaRPr lang="en-US"/>
          </a:p>
        </p:txBody>
      </p:sp>
    </p:spTree>
    <p:extLst>
      <p:ext uri="{BB962C8B-B14F-4D97-AF65-F5344CB8AC3E}">
        <p14:creationId xmlns:p14="http://schemas.microsoft.com/office/powerpoint/2010/main" val="122639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Tree>
    <p:extLst>
      <p:ext uri="{BB962C8B-B14F-4D97-AF65-F5344CB8AC3E}">
        <p14:creationId xmlns:p14="http://schemas.microsoft.com/office/powerpoint/2010/main" val="99310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64355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2159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4572000"/>
            <a:ext cx="4038600" cy="155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4572000"/>
            <a:ext cx="4038600" cy="155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21555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7521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68450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0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74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p>
            <a:pPr lvl="0"/>
            <a:fld id="{82571133-443D-4910-84C0-37287C5D92E0}" type="slidenum">
              <a:t>‹#›</a:t>
            </a:fld>
            <a:endParaRPr lang="en-US"/>
          </a:p>
        </p:txBody>
      </p:sp>
    </p:spTree>
    <p:extLst>
      <p:ext uri="{BB962C8B-B14F-4D97-AF65-F5344CB8AC3E}">
        <p14:creationId xmlns:p14="http://schemas.microsoft.com/office/powerpoint/2010/main" val="299763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579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6291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58775"/>
            <a:ext cx="2114550" cy="577215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28600" y="358775"/>
            <a:ext cx="6191250"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83479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lvl="0"/>
            <a:fld id="{548A75EC-7232-42AA-AFAF-6EE3EFC032DE}" type="slidenum">
              <a:t>‹#›</a:t>
            </a:fld>
            <a:endParaRPr lang="en-US"/>
          </a:p>
        </p:txBody>
      </p:sp>
    </p:spTree>
    <p:extLst>
      <p:ext uri="{BB962C8B-B14F-4D97-AF65-F5344CB8AC3E}">
        <p14:creationId xmlns:p14="http://schemas.microsoft.com/office/powerpoint/2010/main" val="418467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28600" y="1143000"/>
            <a:ext cx="4267200" cy="507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143000"/>
            <a:ext cx="4267200" cy="507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4"/>
          <p:cNvSpPr>
            <a:spLocks noGrp="1"/>
          </p:cNvSpPr>
          <p:nvPr>
            <p:ph type="sldNum" sz="quarter" idx="10"/>
          </p:nvPr>
        </p:nvSpPr>
        <p:spPr/>
        <p:txBody>
          <a:bodyPr/>
          <a:lstStyle/>
          <a:p>
            <a:pPr lvl="0"/>
            <a:fld id="{BBDFA372-5DC5-4DB3-B72C-A62DEE1EF33A}" type="slidenum">
              <a:t>‹#›</a:t>
            </a:fld>
            <a:endParaRPr lang="en-US"/>
          </a:p>
        </p:txBody>
      </p:sp>
    </p:spTree>
    <p:extLst>
      <p:ext uri="{BB962C8B-B14F-4D97-AF65-F5344CB8AC3E}">
        <p14:creationId xmlns:p14="http://schemas.microsoft.com/office/powerpoint/2010/main" val="396614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p>
            <a:pPr lvl="0"/>
            <a:fld id="{023E112B-38E6-4B81-9066-097063CBD928}" type="slidenum">
              <a:t>‹#›</a:t>
            </a:fld>
            <a:endParaRPr lang="en-US"/>
          </a:p>
        </p:txBody>
      </p:sp>
    </p:spTree>
    <p:extLst>
      <p:ext uri="{BB962C8B-B14F-4D97-AF65-F5344CB8AC3E}">
        <p14:creationId xmlns:p14="http://schemas.microsoft.com/office/powerpoint/2010/main" val="394492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lide Number Placeholder 2"/>
          <p:cNvSpPr>
            <a:spLocks noGrp="1"/>
          </p:cNvSpPr>
          <p:nvPr>
            <p:ph type="sldNum" sz="quarter" idx="10"/>
          </p:nvPr>
        </p:nvSpPr>
        <p:spPr/>
        <p:txBody>
          <a:bodyPr/>
          <a:lstStyle/>
          <a:p>
            <a:pPr lvl="0"/>
            <a:fld id="{6B8BF773-6E25-48C7-9FEB-7CEBC414ABCD}" type="slidenum">
              <a:t>‹#›</a:t>
            </a:fld>
            <a:endParaRPr lang="en-US"/>
          </a:p>
        </p:txBody>
      </p:sp>
    </p:spTree>
    <p:extLst>
      <p:ext uri="{BB962C8B-B14F-4D97-AF65-F5344CB8AC3E}">
        <p14:creationId xmlns:p14="http://schemas.microsoft.com/office/powerpoint/2010/main" val="25655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633A2797-AFBA-4793-997A-10ED58E24553}" type="slidenum">
              <a:t>‹#›</a:t>
            </a:fld>
            <a:endParaRPr lang="en-US"/>
          </a:p>
        </p:txBody>
      </p:sp>
    </p:spTree>
    <p:extLst>
      <p:ext uri="{BB962C8B-B14F-4D97-AF65-F5344CB8AC3E}">
        <p14:creationId xmlns:p14="http://schemas.microsoft.com/office/powerpoint/2010/main" val="228501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04D53EC8-CB44-4BE9-BB79-ED7AD3CED568}" type="slidenum">
              <a:t>‹#›</a:t>
            </a:fld>
            <a:endParaRPr lang="en-US"/>
          </a:p>
        </p:txBody>
      </p:sp>
    </p:spTree>
    <p:extLst>
      <p:ext uri="{BB962C8B-B14F-4D97-AF65-F5344CB8AC3E}">
        <p14:creationId xmlns:p14="http://schemas.microsoft.com/office/powerpoint/2010/main" val="259206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09A25891-2BC8-4119-A548-BF8DACDF96AA}" type="slidenum">
              <a:t>‹#›</a:t>
            </a:fld>
            <a:endParaRPr lang="en-US"/>
          </a:p>
        </p:txBody>
      </p:sp>
    </p:spTree>
    <p:extLst>
      <p:ext uri="{BB962C8B-B14F-4D97-AF65-F5344CB8AC3E}">
        <p14:creationId xmlns:p14="http://schemas.microsoft.com/office/powerpoint/2010/main" val="128068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6251399"/>
            <a:ext cx="9143640" cy="606600"/>
          </a:xfrm>
          <a:prstGeom prst="rect">
            <a:avLst/>
          </a:prstGeom>
          <a:noFill/>
          <a:ln>
            <a:noFill/>
          </a:ln>
        </p:spPr>
      </p:pic>
      <p:sp>
        <p:nvSpPr>
          <p:cNvPr id="3" name="Title Placeholder 2"/>
          <p:cNvSpPr txBox="1">
            <a:spLocks noGrp="1"/>
          </p:cNvSpPr>
          <p:nvPr>
            <p:ph type="title"/>
          </p:nvPr>
        </p:nvSpPr>
        <p:spPr>
          <a:xfrm>
            <a:off x="162000" y="515159"/>
            <a:ext cx="8820000" cy="532440"/>
          </a:xfrm>
          <a:prstGeom prst="rect">
            <a:avLst/>
          </a:prstGeom>
          <a:noFill/>
          <a:ln>
            <a:noFill/>
          </a:ln>
        </p:spPr>
        <p:txBody>
          <a:bodyPr lIns="0" tIns="0" rIns="0" bIns="0" anchor="ctr"/>
          <a:lstStyle/>
          <a:p>
            <a:endParaRPr lang="en-US"/>
          </a:p>
        </p:txBody>
      </p:sp>
      <p:sp>
        <p:nvSpPr>
          <p:cNvPr id="4" name="Text Placeholder 3"/>
          <p:cNvSpPr txBox="1">
            <a:spLocks noGrp="1"/>
          </p:cNvSpPr>
          <p:nvPr>
            <p:ph type="body" idx="1"/>
          </p:nvPr>
        </p:nvSpPr>
        <p:spPr>
          <a:xfrm>
            <a:off x="228600" y="1143000"/>
            <a:ext cx="8686800" cy="5076720"/>
          </a:xfrm>
          <a:prstGeom prst="rect">
            <a:avLst/>
          </a:prstGeom>
          <a:noFill/>
          <a:ln>
            <a:noFill/>
          </a:ln>
        </p:spPr>
        <p:txBody>
          <a:bodyPr lIns="0" tIns="0" rIns="0" bIns="0"/>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8"/>
            <a:r>
              <a:rPr lang="en-US"/>
              <a:t>Ninth Outline Level</a:t>
            </a:r>
          </a:p>
        </p:txBody>
      </p:sp>
      <p:sp>
        <p:nvSpPr>
          <p:cNvPr id="5" name="Freeform 4"/>
          <p:cNvSpPr/>
          <p:nvPr/>
        </p:nvSpPr>
        <p:spPr>
          <a:xfrm>
            <a:off x="0" y="6611040"/>
            <a:ext cx="9144000" cy="282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000" b="0" i="0" u="none" strike="noStrike" baseline="0">
                <a:ln>
                  <a:noFill/>
                </a:ln>
                <a:solidFill>
                  <a:srgbClr val="FFFFFF"/>
                </a:solidFill>
                <a:latin typeface="Arial" pitchFamily="18"/>
                <a:ea typeface="Arial" pitchFamily="2"/>
                <a:cs typeface="Arial" pitchFamily="2"/>
              </a:rPr>
              <a:t>Copyright © 2008 Eclipse Foundation, Inc., Made available under the Eclipse Public License v 1.0</a:t>
            </a:r>
          </a:p>
        </p:txBody>
      </p:sp>
      <p:sp>
        <p:nvSpPr>
          <p:cNvPr id="6" name="Slide Number Placeholder 5"/>
          <p:cNvSpPr txBox="1">
            <a:spLocks noGrp="1"/>
          </p:cNvSpPr>
          <p:nvPr>
            <p:ph type="sldNum" sz="quarter" idx="4"/>
          </p:nvPr>
        </p:nvSpPr>
        <p:spPr>
          <a:xfrm>
            <a:off x="7193879" y="6629400"/>
            <a:ext cx="1901520" cy="228600"/>
          </a:xfrm>
          <a:prstGeom prst="rect">
            <a:avLst/>
          </a:prstGeom>
          <a:noFill/>
          <a:ln>
            <a:noFill/>
          </a:ln>
        </p:spPr>
        <p:txBody>
          <a:bodyPr lIns="0" tIns="0" rIns="0" bIns="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000" b="0" i="0" u="none" strike="noStrike" baseline="0">
                <a:solidFill>
                  <a:srgbClr val="FFFFFF"/>
                </a:solidFill>
                <a:latin typeface="Arial" pitchFamily="18"/>
                <a:ea typeface="Arial" pitchFamily="2"/>
                <a:cs typeface="Arial" pitchFamily="2"/>
              </a:defRPr>
            </a:lvl1pPr>
          </a:lstStyle>
          <a:p>
            <a:pPr lvl="0"/>
            <a:fld id="{7ACAF147-1787-41F2-B3B1-0590F981DAB1}" type="slidenum">
              <a:t>‹#›</a:t>
            </a:fld>
            <a:endParaRPr lang="en-US"/>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 y="6236952"/>
            <a:ext cx="9144000" cy="62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 y="6236953"/>
            <a:ext cx="6044281" cy="62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indent="0" algn="l" rtl="0" hangingPunct="1">
        <a:lnSpc>
          <a:spcPct val="9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3200" b="1" i="1" u="none" strike="noStrike" baseline="0">
          <a:ln>
            <a:noFill/>
          </a:ln>
          <a:solidFill>
            <a:srgbClr val="000000"/>
          </a:solidFill>
          <a:latin typeface="Arial" pitchFamily="18"/>
          <a:cs typeface="Arial" pitchFamily="2"/>
        </a:defRPr>
      </a:lvl1pPr>
    </p:titleStyle>
    <p:bodyStyle>
      <a:lvl1pPr marL="228600" marR="0" lvl="0" indent="-228600" rtl="0">
        <a:buClr>
          <a:srgbClr val="000000"/>
        </a:buClr>
        <a:buSzPct val="120000"/>
        <a:buFont typeface="Wingdings" pitchFamily="2"/>
        <a:buChar char=""/>
        <a:defRPr lang="en-US">
          <a:latin typeface="" pitchFamily="16"/>
          <a:ea typeface=""/>
          <a:cs typeface=""/>
        </a:defRPr>
      </a:lvl1pPr>
      <a:lvl2pPr marL="714240" marR="0" lvl="1" indent="-249120" rtl="0">
        <a:buClr>
          <a:srgbClr val="000000"/>
        </a:buClr>
        <a:buSzPct val="120000"/>
        <a:buFont typeface="Wingdings" pitchFamily="2"/>
        <a:buChar char=""/>
        <a:defRPr lang="en-US">
          <a:latin typeface="" pitchFamily="16"/>
          <a:ea typeface=""/>
          <a:cs typeface=""/>
        </a:defRPr>
      </a:lvl2pPr>
      <a:lvl3pPr marL="1143000" marR="0" lvl="2" indent="-228600" rtl="0">
        <a:buClr>
          <a:srgbClr val="000000"/>
        </a:buClr>
        <a:buSzPct val="120000"/>
        <a:buFont typeface="Wingdings" pitchFamily="2"/>
        <a:buChar char=""/>
        <a:defRPr lang="en-US">
          <a:latin typeface="" pitchFamily="16"/>
          <a:ea typeface=""/>
          <a:cs typeface=""/>
        </a:defRPr>
      </a:lvl3pPr>
      <a:lvl4pPr marL="1600200" marR="0" lvl="3" indent="-228600" rtl="0">
        <a:buClr>
          <a:srgbClr val="000000"/>
        </a:buClr>
        <a:buSzPct val="120000"/>
        <a:buFont typeface="Wingdings" pitchFamily="2"/>
        <a:buChar char=""/>
        <a:defRPr lang="en-US">
          <a:latin typeface="" pitchFamily="16"/>
          <a:ea typeface=""/>
          <a:cs typeface=""/>
        </a:defRPr>
      </a:lvl4pPr>
      <a:lvl5pPr marL="2057400" marR="0" lvl="4" indent="-228600" rtl="0">
        <a:buClr>
          <a:srgbClr val="000000"/>
        </a:buClr>
        <a:buSzPct val="120000"/>
        <a:buFont typeface="Wingdings" pitchFamily="2"/>
        <a:buChar char=""/>
        <a:defRPr lang="en-US">
          <a:latin typeface="" pitchFamily="16"/>
          <a:ea typeface=""/>
          <a:cs typeface=""/>
        </a:defRPr>
      </a:lvl5pPr>
      <a:lvl6pPr marL="2057400" marR="0" lvl="5" indent="-228600" rtl="0">
        <a:buClr>
          <a:srgbClr val="000000"/>
        </a:buClr>
        <a:buSzPct val="120000"/>
        <a:buFont typeface="Wingdings" pitchFamily="2"/>
        <a:buChar char=""/>
        <a:defRPr lang="en-US">
          <a:latin typeface="" pitchFamily="16"/>
          <a:ea typeface=""/>
          <a:cs typeface=""/>
        </a:defRPr>
      </a:lvl6pPr>
      <a:lvl7pPr marL="2057400" marR="0" lvl="6" indent="-228600" rtl="0">
        <a:buClr>
          <a:srgbClr val="000000"/>
        </a:buClr>
        <a:buSzPct val="120000"/>
        <a:buFont typeface="Wingdings" pitchFamily="2"/>
        <a:buChar char=""/>
        <a:defRPr lang="en-US">
          <a:latin typeface="" pitchFamily="16"/>
          <a:ea typeface=""/>
          <a:cs typeface=""/>
        </a:defRPr>
      </a:lvl7pPr>
      <a:lvl8pPr marL="2057400" marR="0" lvl="7" indent="-228600" rtl="0">
        <a:buClr>
          <a:srgbClr val="000000"/>
        </a:buClr>
        <a:buSzPct val="120000"/>
        <a:buFont typeface="Wingdings" pitchFamily="2"/>
        <a:buChar char=""/>
        <a:defRPr lang="en-US">
          <a:latin typeface="" pitchFamily="16"/>
          <a:ea typeface=""/>
          <a:cs typeface=""/>
        </a:defRPr>
      </a:lvl8pPr>
      <a:lvl9pPr marL="1944000" marR="0" lvl="8" indent="-216000" rtl="0">
        <a:buClr>
          <a:srgbClr val="000000"/>
        </a:buClr>
        <a:buSzPct val="120000"/>
        <a:buFont typeface="StarSymbol"/>
        <a:buChar char="●"/>
        <a:defRPr lang="en-US">
          <a:latin typeface="" pitchFamily="16"/>
          <a:ea typeface=""/>
          <a:cs typeface=""/>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Placeholder 2"/>
          <p:cNvSpPr txBox="1">
            <a:spLocks noGrp="1"/>
          </p:cNvSpPr>
          <p:nvPr>
            <p:ph type="title"/>
          </p:nvPr>
        </p:nvSpPr>
        <p:spPr>
          <a:xfrm>
            <a:off x="228600" y="358200"/>
            <a:ext cx="8407440" cy="1470600"/>
          </a:xfrm>
          <a:prstGeom prst="rect">
            <a:avLst/>
          </a:prstGeom>
          <a:noFill/>
          <a:ln>
            <a:noFill/>
          </a:ln>
        </p:spPr>
        <p:txBody>
          <a:bodyPr lIns="0" tIns="0" rIns="0" bIns="0" anchor="ctr"/>
          <a:lstStyle/>
          <a:p>
            <a:pPr lvl="0"/>
            <a:r>
              <a:rPr lang="en-US"/>
              <a:t>Click to edit the title text format</a:t>
            </a:r>
          </a:p>
        </p:txBody>
      </p:sp>
      <p:sp>
        <p:nvSpPr>
          <p:cNvPr id="4" name="Text Placeholder 3"/>
          <p:cNvSpPr txBox="1">
            <a:spLocks noGrp="1"/>
          </p:cNvSpPr>
          <p:nvPr>
            <p:ph type="body" idx="1"/>
          </p:nvPr>
        </p:nvSpPr>
        <p:spPr>
          <a:xfrm>
            <a:off x="457200" y="4572000"/>
            <a:ext cx="8229240" cy="1558440"/>
          </a:xfrm>
          <a:prstGeom prst="rect">
            <a:avLst/>
          </a:prstGeom>
          <a:noFill/>
          <a:ln>
            <a:noFill/>
          </a:ln>
        </p:spPr>
        <p:txBody>
          <a:bodyPr lIns="0" tIns="0" rIns="0" bIns="0"/>
          <a:lstStyle>
            <a:defPPr marL="228600" marR="0" lvl="0" indent="-228600" algn="l" hangingPunct="1">
              <a:lnSpc>
                <a:spcPct val="100000"/>
              </a:lnSpc>
              <a:spcBef>
                <a:spcPts val="499"/>
              </a:spcBef>
              <a:spcAft>
                <a:spcPts val="499"/>
              </a:spcAft>
              <a:buClr>
                <a:srgbClr val="FFFFFF"/>
              </a:buClr>
              <a:buSzPct val="100000"/>
              <a:buFont typeface="Wingdings" pitchFamily="2"/>
              <a:buNone/>
              <a:tabLst>
                <a:tab pos="914399" algn="l"/>
                <a:tab pos="1828800" algn="l"/>
                <a:tab pos="2743200" algn="l"/>
                <a:tab pos="3657600" algn="l"/>
                <a:tab pos="4572000" algn="l"/>
                <a:tab pos="5486400" algn="l"/>
                <a:tab pos="6400800" algn="l"/>
                <a:tab pos="7315200" algn="l"/>
                <a:tab pos="8229599" algn="l"/>
                <a:tab pos="9143999" algn="l"/>
                <a:tab pos="10058400" algn="l"/>
              </a:tabLst>
              <a:defRPr lang="en-US" sz="2800" b="0" i="0" u="none" strike="noStrike" kern="1200" baseline="0">
                <a:ln>
                  <a:noFill/>
                </a:ln>
                <a:solidFill>
                  <a:srgbClr val="FFFFFF"/>
                </a:solidFill>
                <a:latin typeface="Arial" pitchFamily="2"/>
                <a:ea typeface="Arial" pitchFamily="2"/>
                <a:cs typeface="Arial" pitchFamily="2"/>
              </a:defRPr>
            </a:defPPr>
            <a:lvl1pPr marL="228600" marR="0" lvl="0" indent="-228600" algn="l" hangingPunct="1">
              <a:lnSpc>
                <a:spcPct val="100000"/>
              </a:lnSpc>
              <a:spcBef>
                <a:spcPts val="499"/>
              </a:spcBef>
              <a:spcAft>
                <a:spcPts val="499"/>
              </a:spcAft>
              <a:buClr>
                <a:srgbClr val="FFFFFF"/>
              </a:buClr>
              <a:buSzPct val="100000"/>
              <a:buFont typeface="Wingdings" pitchFamily="2"/>
              <a:buChar char=""/>
              <a:tabLst>
                <a:tab pos="914399" algn="l"/>
                <a:tab pos="1828800" algn="l"/>
                <a:tab pos="2743200" algn="l"/>
                <a:tab pos="3657600" algn="l"/>
                <a:tab pos="4572000" algn="l"/>
                <a:tab pos="5486400" algn="l"/>
                <a:tab pos="6400800" algn="l"/>
                <a:tab pos="7315200" algn="l"/>
                <a:tab pos="8229599" algn="l"/>
                <a:tab pos="9143999" algn="l"/>
                <a:tab pos="10058400" algn="l"/>
              </a:tabLst>
              <a:defRPr lang="en-US" sz="2800" b="0" i="0" u="none" strike="noStrike" kern="1200" baseline="0">
                <a:ln>
                  <a:noFill/>
                </a:ln>
                <a:solidFill>
                  <a:srgbClr val="FFFFFF"/>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FFFFFF"/>
              </a:buClr>
              <a:buSzPct val="10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kern="1200" baseline="0">
                <a:ln>
                  <a:noFill/>
                </a:ln>
                <a:solidFill>
                  <a:srgbClr val="FFFFFF"/>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FFFFFF"/>
              </a:buClr>
              <a:buSzPct val="10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kern="1200" baseline="0">
                <a:ln>
                  <a:noFill/>
                </a:ln>
                <a:solidFill>
                  <a:srgbClr val="FFFFFF"/>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FFFFFF"/>
              </a:buClr>
              <a:buSzPct val="10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kern="1200" baseline="0">
                <a:ln>
                  <a:noFill/>
                </a:ln>
                <a:solidFill>
                  <a:srgbClr val="FFFFFF"/>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SzPct val="45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8"/>
            <a:r>
              <a:rPr lang="en-US"/>
              <a:t>Ninth Outline Level</a:t>
            </a:r>
          </a:p>
        </p:txBody>
      </p:sp>
      <p:pic>
        <p:nvPicPr>
          <p:cNvPr id="2052"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74086" y="5288086"/>
            <a:ext cx="1569914" cy="156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l" rtl="0" hangingPunct="1">
        <a:lnSpc>
          <a:spcPct val="9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3200" b="1" i="1" u="none" strike="noStrike" kern="1200" baseline="0">
          <a:ln>
            <a:noFill/>
          </a:ln>
          <a:solidFill>
            <a:srgbClr val="FFFFFF"/>
          </a:solidFill>
          <a:latin typeface="Arial" pitchFamily="18"/>
          <a:ea typeface="Arial" pitchFamily="2"/>
          <a:cs typeface="Arial" pitchFamily="2"/>
        </a:defRPr>
      </a:lvl1pPr>
    </p:titleStyle>
    <p:bodyStyle>
      <a:lvl1pPr marL="228600" marR="0" lvl="0" indent="-228600" rtl="0">
        <a:buClr>
          <a:srgbClr val="FFFFFF"/>
        </a:buClr>
        <a:buSzPct val="100000"/>
        <a:buFont typeface="Wingdings" pitchFamily="2"/>
        <a:buChar char=""/>
        <a:defRPr lang="en-US">
          <a:latin typeface="" pitchFamily="16"/>
          <a:ea typeface=""/>
          <a:cs typeface=""/>
        </a:defRPr>
      </a:lvl1pPr>
      <a:lvl2pPr marL="714240" marR="0" lvl="1" indent="-249120" rtl="0">
        <a:buClr>
          <a:srgbClr val="FFFFFF"/>
        </a:buClr>
        <a:buSzPct val="100000"/>
        <a:buFont typeface="Wingdings" pitchFamily="2"/>
        <a:buChar char=""/>
        <a:defRPr lang="en-US">
          <a:latin typeface="" pitchFamily="16"/>
          <a:ea typeface=""/>
          <a:cs typeface=""/>
        </a:defRPr>
      </a:lvl2pPr>
      <a:lvl3pPr marL="1143000" marR="0" lvl="2" indent="-228600" rtl="0">
        <a:buClr>
          <a:srgbClr val="FFFFFF"/>
        </a:buClr>
        <a:buSzPct val="100000"/>
        <a:buFont typeface="Wingdings" pitchFamily="2"/>
        <a:buChar char=""/>
        <a:defRPr lang="en-US">
          <a:latin typeface="" pitchFamily="16"/>
          <a:ea typeface=""/>
          <a:cs typeface=""/>
        </a:defRPr>
      </a:lvl3pPr>
      <a:lvl4pPr marL="1600200" marR="0" lvl="3" indent="-228600" rtl="0">
        <a:buClr>
          <a:srgbClr val="FFFFFF"/>
        </a:buClr>
        <a:buSzPct val="100000"/>
        <a:buFont typeface="Wingdings" pitchFamily="2"/>
        <a:buChar char=""/>
        <a:defRPr lang="en-US">
          <a:latin typeface="" pitchFamily="16"/>
          <a:ea typeface=""/>
          <a:cs typeface=""/>
        </a:defRPr>
      </a:lvl4pPr>
      <a:lvl5pPr marL="2057400" marR="0" lvl="4" indent="-228600" rtl="0">
        <a:buClr>
          <a:srgbClr val="FFFFFF"/>
        </a:buClr>
        <a:buSzPct val="100000"/>
        <a:buFont typeface="Wingdings" pitchFamily="2"/>
        <a:buChar char=""/>
        <a:defRPr lang="en-US">
          <a:latin typeface="" pitchFamily="16"/>
          <a:ea typeface=""/>
          <a:cs typeface=""/>
        </a:defRPr>
      </a:lvl5pPr>
      <a:lvl6pPr marL="2057400" marR="0" lvl="5" indent="-228600" rtl="0">
        <a:buClr>
          <a:srgbClr val="FFFFFF"/>
        </a:buClr>
        <a:buSzPct val="100000"/>
        <a:buFont typeface="Wingdings" pitchFamily="2"/>
        <a:buChar char=""/>
        <a:defRPr lang="en-US">
          <a:latin typeface="" pitchFamily="16"/>
          <a:ea typeface=""/>
          <a:cs typeface=""/>
        </a:defRPr>
      </a:lvl6pPr>
      <a:lvl7pPr marL="2057400" marR="0" lvl="6" indent="-228600" rtl="0">
        <a:buClr>
          <a:srgbClr val="FFFFFF"/>
        </a:buClr>
        <a:buSzPct val="100000"/>
        <a:buFont typeface="Wingdings" pitchFamily="2"/>
        <a:buChar char=""/>
        <a:defRPr lang="en-US">
          <a:latin typeface="" pitchFamily="16"/>
          <a:ea typeface=""/>
          <a:cs typeface=""/>
        </a:defRPr>
      </a:lvl7pPr>
      <a:lvl8pPr marL="2057400" marR="0" lvl="7" indent="-228600" rtl="0">
        <a:buClr>
          <a:srgbClr val="FFFFFF"/>
        </a:buClr>
        <a:buSzPct val="100000"/>
        <a:buFont typeface="Wingdings" pitchFamily="2"/>
        <a:buChar char=""/>
        <a:defRPr lang="en-US">
          <a:latin typeface="" pitchFamily="16"/>
          <a:ea typeface=""/>
          <a:cs typeface=""/>
        </a:defRPr>
      </a:lvl8pPr>
      <a:lvl9pPr marL="1944000" marR="0" lvl="8" indent="-216000" rtl="0">
        <a:buSzPct val="45000"/>
        <a:buFont typeface="StarSymbol"/>
        <a:buChar char="●"/>
        <a:defRPr lang="en-US">
          <a:latin typeface="" pitchFamily="16"/>
          <a:ea typeface=""/>
          <a:cs typeface=""/>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c.Gille@sungard.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mailto:Herbert.Neureiter@sungar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hyperlink" Target="http://www.eclipse.org/stardus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rojects.eclipse.org/projects/soa.stardust/releases/1.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itpearls.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ellucian.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tevens.edu/" TargetMode="External"/><Relationship Id="rId7" Type="http://schemas.openxmlformats.org/officeDocument/2006/relationships/hyperlink" Target="http://www.eclipse.org/forums/index.php?t=thread&amp;frm_id=22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iki.eclipse.org/Stardust" TargetMode="External"/><Relationship Id="rId5" Type="http://schemas.openxmlformats.org/officeDocument/2006/relationships/hyperlink" Target="http://wiki.eclipse.org/Project_Download_Stats" TargetMode="External"/><Relationship Id="rId4" Type="http://schemas.openxmlformats.org/officeDocument/2006/relationships/hyperlink" Target="http://www.thm.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rojects.eclipse.org/projects/soa.stardus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facebook.com/eclipsestardust" TargetMode="External"/><Relationship Id="rId4" Type="http://schemas.openxmlformats.org/officeDocument/2006/relationships/hyperlink" Target="http://wiki.eclipse.org/Stardus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clipse.org/projects/dev_process/development_process.php" TargetMode="External"/><Relationship Id="rId7" Type="http://schemas.openxmlformats.org/officeDocument/2006/relationships/hyperlink" Target="http://wiki.eclipse.org/Stardust/Contributing_via_Gerri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dev.eclipse.org/mailman/listinfo/cross-project-issues-dev" TargetMode="External"/><Relationship Id="rId5" Type="http://schemas.openxmlformats.org/officeDocument/2006/relationships/hyperlink" Target="http://projects.eclipse.org/projects/soa.stardust" TargetMode="External"/><Relationship Id="rId4" Type="http://schemas.openxmlformats.org/officeDocument/2006/relationships/hyperlink" Target="http://wiki.eclipse.org/SimRel/Simultaneous_Release_Requireme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iki.eclipse.org/Stardust/EclipseCon/2013"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slideshare.net/marcgille7/stardust-orion-integration-orion-soa-symposium-eclipse-con-2013" TargetMode="External"/><Relationship Id="rId5" Type="http://schemas.openxmlformats.org/officeDocument/2006/relationships/hyperlink" Target="http://www.slideshare.net/marcgille7/soa-symposium-eclipse-con-2013" TargetMode="External"/><Relationship Id="rId4" Type="http://schemas.openxmlformats.org/officeDocument/2006/relationships/hyperlink" Target="http://www.eclipse.org/stardust/presentations/Stardust%20Overview.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358200"/>
            <a:ext cx="5715324" cy="537712"/>
          </a:xfrm>
        </p:spPr>
        <p:txBody>
          <a:bodyPr wrap="none" lIns="90000" tIns="46800" rIns="90000" bIns="46800" anchor="t" anchorCtr="0">
            <a:spAutoFit/>
          </a:bodyPr>
          <a:lstStyle/>
          <a:p>
            <a:pPr lvl="0"/>
            <a:r>
              <a:rPr lang="en-US" dirty="0" smtClean="0"/>
              <a:t>Stardust 1.0 </a:t>
            </a:r>
            <a:r>
              <a:rPr lang="en-US" dirty="0"/>
              <a:t>Release Review</a:t>
            </a:r>
          </a:p>
        </p:txBody>
      </p:sp>
      <p:sp>
        <p:nvSpPr>
          <p:cNvPr id="3" name="Subtitle 2"/>
          <p:cNvSpPr txBox="1">
            <a:spLocks noGrp="1"/>
          </p:cNvSpPr>
          <p:nvPr>
            <p:ph type="subTitle" idx="4294967295"/>
          </p:nvPr>
        </p:nvSpPr>
        <p:spPr>
          <a:xfrm>
            <a:off x="395536" y="4042327"/>
            <a:ext cx="8229240" cy="2113399"/>
          </a:xfrm>
        </p:spPr>
        <p:txBody>
          <a:bodyPr anchor="ctr">
            <a:spAutoFit/>
          </a:bodyPr>
          <a:lstStyle/>
          <a:p>
            <a:pPr marL="0" lvl="1" indent="0">
              <a:spcBef>
                <a:spcPts val="499"/>
              </a:spcBef>
              <a:spcAft>
                <a:spcPts val="499"/>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b="1" dirty="0" smtClean="0">
                <a:latin typeface="Arial" pitchFamily="18"/>
              </a:rPr>
              <a:t>Stardust Graduation Review</a:t>
            </a:r>
          </a:p>
          <a:p>
            <a:pPr marL="0" lvl="1" indent="0">
              <a:spcBef>
                <a:spcPts val="499"/>
              </a:spcBef>
              <a:spcAft>
                <a:spcPts val="499"/>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smtClean="0">
                <a:latin typeface="Arial" pitchFamily="18"/>
              </a:rPr>
              <a:t>Planned </a:t>
            </a:r>
            <a:r>
              <a:rPr lang="en-US" sz="2000" dirty="0">
                <a:latin typeface="Arial" pitchFamily="18"/>
              </a:rPr>
              <a:t>Review Date: [Date]</a:t>
            </a:r>
          </a:p>
          <a:p>
            <a:pPr marL="0" lvl="1" indent="0">
              <a:spcBef>
                <a:spcPts val="499"/>
              </a:spcBef>
              <a:spcAft>
                <a:spcPts val="499"/>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err="1">
                <a:latin typeface="Arial" pitchFamily="18"/>
              </a:rPr>
              <a:t>Communcation</a:t>
            </a:r>
            <a:r>
              <a:rPr lang="en-US" sz="2000" dirty="0">
                <a:latin typeface="Arial" pitchFamily="18"/>
              </a:rPr>
              <a:t> Channel: </a:t>
            </a:r>
            <a:r>
              <a:rPr lang="en-US" sz="2000" dirty="0" smtClean="0">
                <a:latin typeface="Arial" pitchFamily="18"/>
              </a:rPr>
              <a:t>stardust-dev@eclipse.org</a:t>
            </a:r>
            <a:endParaRPr lang="en-US" sz="2000" dirty="0">
              <a:latin typeface="Arial" pitchFamily="18"/>
            </a:endParaRPr>
          </a:p>
          <a:p>
            <a:pPr marL="0" lvl="1" indent="0">
              <a:spcBef>
                <a:spcPts val="499"/>
              </a:spcBef>
              <a:spcAft>
                <a:spcPts val="499"/>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smtClean="0">
                <a:latin typeface="Arial" pitchFamily="18"/>
              </a:rPr>
              <a:t>Marc Gille (</a:t>
            </a:r>
            <a:r>
              <a:rPr lang="en-US" sz="2000" dirty="0" smtClean="0">
                <a:latin typeface="Arial" pitchFamily="18"/>
                <a:hlinkClick r:id="rId3"/>
              </a:rPr>
              <a:t>Marc.Gille@sungard.com</a:t>
            </a:r>
            <a:r>
              <a:rPr lang="en-US" sz="2000" dirty="0" smtClean="0">
                <a:latin typeface="Arial" pitchFamily="18"/>
              </a:rPr>
              <a:t>)</a:t>
            </a:r>
          </a:p>
          <a:p>
            <a:pPr marL="0" lvl="1" indent="0">
              <a:spcBef>
                <a:spcPts val="499"/>
              </a:spcBef>
              <a:spcAft>
                <a:spcPts val="499"/>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dirty="0" smtClean="0">
                <a:latin typeface="Arial" pitchFamily="18"/>
              </a:rPr>
              <a:t>Herbert Neureiter (</a:t>
            </a:r>
            <a:r>
              <a:rPr lang="en-US" sz="2000" dirty="0" smtClean="0">
                <a:latin typeface="Arial" pitchFamily="18"/>
                <a:hlinkClick r:id="rId4"/>
              </a:rPr>
              <a:t>Herbert.Neureiter@sungard.com</a:t>
            </a:r>
            <a:r>
              <a:rPr lang="en-US" sz="2000" dirty="0" smtClean="0">
                <a:latin typeface="Arial" pitchFamily="18"/>
              </a:rPr>
              <a:t>)</a:t>
            </a:r>
            <a:endParaRPr lang="en-US" sz="2000" dirty="0">
              <a:latin typeface="Arial" pitchFamily="18"/>
            </a:endParaRPr>
          </a:p>
        </p:txBody>
      </p:sp>
      <p:sp>
        <p:nvSpPr>
          <p:cNvPr id="4" name="Subtitle 2"/>
          <p:cNvSpPr txBox="1">
            <a:spLocks/>
          </p:cNvSpPr>
          <p:nvPr/>
        </p:nvSpPr>
        <p:spPr>
          <a:xfrm>
            <a:off x="395536" y="6255653"/>
            <a:ext cx="8229240" cy="559127"/>
          </a:xfrm>
          <a:prstGeom prst="rect">
            <a:avLst/>
          </a:prstGeom>
          <a:noFill/>
          <a:ln>
            <a:noFill/>
          </a:ln>
        </p:spPr>
        <p:txBody>
          <a:bodyPr lIns="0" tIns="0" rIns="0" bIns="0" anchor="ctr">
            <a:spAutoFit/>
          </a:bodyPr>
          <a:lstStyle>
            <a:defPPr marL="228600" marR="0" lvl="0" indent="-228600" algn="l" hangingPunct="1">
              <a:lnSpc>
                <a:spcPct val="100000"/>
              </a:lnSpc>
              <a:spcBef>
                <a:spcPts val="499"/>
              </a:spcBef>
              <a:spcAft>
                <a:spcPts val="499"/>
              </a:spcAft>
              <a:buClr>
                <a:srgbClr val="FFFFFF"/>
              </a:buClr>
              <a:buSzPct val="100000"/>
              <a:buFont typeface="Wingdings" pitchFamily="2"/>
              <a:buNone/>
              <a:tabLst>
                <a:tab pos="914399" algn="l"/>
                <a:tab pos="1828800" algn="l"/>
                <a:tab pos="2743200" algn="l"/>
                <a:tab pos="3657600" algn="l"/>
                <a:tab pos="4572000" algn="l"/>
                <a:tab pos="5486400" algn="l"/>
                <a:tab pos="6400800" algn="l"/>
                <a:tab pos="7315200" algn="l"/>
                <a:tab pos="8229599" algn="l"/>
                <a:tab pos="9143999" algn="l"/>
                <a:tab pos="10058400" algn="l"/>
              </a:tabLst>
              <a:defRPr lang="en-US" sz="2800" b="0" i="0" u="none" strike="noStrike" kern="1200" baseline="0">
                <a:ln>
                  <a:noFill/>
                </a:ln>
                <a:solidFill>
                  <a:srgbClr val="FFFFFF"/>
                </a:solidFill>
                <a:latin typeface="Arial" pitchFamily="2"/>
                <a:ea typeface="Arial" pitchFamily="2"/>
                <a:cs typeface="Arial" pitchFamily="2"/>
              </a:defRPr>
            </a:defPPr>
            <a:lvl1pPr marL="228600" marR="0" lvl="0" indent="-228600" algn="l" rtl="0" hangingPunct="1">
              <a:lnSpc>
                <a:spcPct val="100000"/>
              </a:lnSpc>
              <a:spcBef>
                <a:spcPts val="499"/>
              </a:spcBef>
              <a:spcAft>
                <a:spcPts val="499"/>
              </a:spcAft>
              <a:buClr>
                <a:srgbClr val="FFFFFF"/>
              </a:buClr>
              <a:buSzPct val="100000"/>
              <a:buFont typeface="Wingdings" pitchFamily="2"/>
              <a:buChar char=""/>
              <a:tabLst>
                <a:tab pos="914399" algn="l"/>
                <a:tab pos="1828800" algn="l"/>
                <a:tab pos="2743200" algn="l"/>
                <a:tab pos="3657600" algn="l"/>
                <a:tab pos="4572000" algn="l"/>
                <a:tab pos="5486400" algn="l"/>
                <a:tab pos="6400800" algn="l"/>
                <a:tab pos="7315200" algn="l"/>
                <a:tab pos="8229599" algn="l"/>
                <a:tab pos="9143999" algn="l"/>
                <a:tab pos="10058400" algn="l"/>
              </a:tabLst>
              <a:defRPr lang="en-US" sz="2800" b="0" i="0" u="none" strike="noStrike" kern="1200" baseline="0">
                <a:ln>
                  <a:noFill/>
                </a:ln>
                <a:solidFill>
                  <a:srgbClr val="FFFFFF"/>
                </a:solidFill>
                <a:latin typeface="Arial" pitchFamily="2"/>
                <a:ea typeface="Arial" pitchFamily="2"/>
                <a:cs typeface="Arial" pitchFamily="2"/>
              </a:defRPr>
            </a:lvl1pPr>
            <a:lvl2pPr marL="714240" marR="0" lvl="1" indent="-249120" algn="l" rtl="0" hangingPunct="1">
              <a:lnSpc>
                <a:spcPct val="100000"/>
              </a:lnSpc>
              <a:spcBef>
                <a:spcPts val="748"/>
              </a:spcBef>
              <a:spcAft>
                <a:spcPts val="448"/>
              </a:spcAft>
              <a:buClr>
                <a:srgbClr val="FFFFFF"/>
              </a:buClr>
              <a:buSzPct val="10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kern="1200" baseline="0">
                <a:ln>
                  <a:noFill/>
                </a:ln>
                <a:solidFill>
                  <a:srgbClr val="FFFFFF"/>
                </a:solidFill>
                <a:latin typeface="Arial" pitchFamily="2"/>
                <a:ea typeface="Arial" pitchFamily="2"/>
                <a:cs typeface="Arial" pitchFamily="2"/>
              </a:defRPr>
            </a:lvl2pPr>
            <a:lvl3pPr marL="1143000" marR="0" lvl="2" indent="-228600" algn="l" rtl="0" hangingPunct="1">
              <a:lnSpc>
                <a:spcPct val="100000"/>
              </a:lnSpc>
              <a:spcBef>
                <a:spcPts val="598"/>
              </a:spcBef>
              <a:spcAft>
                <a:spcPts val="0"/>
              </a:spcAft>
              <a:buClr>
                <a:srgbClr val="FFFFFF"/>
              </a:buClr>
              <a:buSzPct val="10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kern="1200" baseline="0">
                <a:ln>
                  <a:noFill/>
                </a:ln>
                <a:solidFill>
                  <a:srgbClr val="FFFFFF"/>
                </a:solidFill>
                <a:latin typeface="Arial" pitchFamily="2"/>
                <a:ea typeface="Arial" pitchFamily="2"/>
                <a:cs typeface="Arial" pitchFamily="2"/>
              </a:defRPr>
            </a:lvl3pPr>
            <a:lvl4pPr marL="1600199" marR="0" lvl="3" indent="-228600" algn="l" rtl="0" hangingPunct="1">
              <a:lnSpc>
                <a:spcPct val="100000"/>
              </a:lnSpc>
              <a:spcBef>
                <a:spcPts val="598"/>
              </a:spcBef>
              <a:spcAft>
                <a:spcPts val="0"/>
              </a:spcAft>
              <a:buClr>
                <a:srgbClr val="FFFFFF"/>
              </a:buClr>
              <a:buSzPct val="10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kern="1200" baseline="0">
                <a:ln>
                  <a:noFill/>
                </a:ln>
                <a:solidFill>
                  <a:srgbClr val="FFFFFF"/>
                </a:solidFill>
                <a:latin typeface="Arial" pitchFamily="2"/>
                <a:ea typeface="Arial" pitchFamily="2"/>
                <a:cs typeface="Arial" pitchFamily="2"/>
              </a:defRPr>
            </a:lvl4pPr>
            <a:lvl5pPr marL="2057400" marR="0" lvl="4" indent="-228600" algn="l" rtl="0"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5pPr>
            <a:lvl6pPr marL="2057400" marR="0" lvl="5" indent="-228600" algn="l" rtl="0"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6pPr>
            <a:lvl7pPr marL="2057400" marR="0" lvl="6" indent="-228600" algn="l" rtl="0"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7pPr>
            <a:lvl8pPr marL="2057400" marR="0" lvl="7" indent="-228600" algn="l" rtl="0" hangingPunct="1">
              <a:lnSpc>
                <a:spcPct val="100000"/>
              </a:lnSpc>
              <a:spcBef>
                <a:spcPts val="598"/>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8pPr>
            <a:lvl9pPr marL="1944000" marR="0" lvl="8" indent="-216000" algn="l" rtl="0" hangingPunct="1">
              <a:lnSpc>
                <a:spcPct val="100000"/>
              </a:lnSpc>
              <a:spcBef>
                <a:spcPts val="598"/>
              </a:spcBef>
              <a:spcAft>
                <a:spcPts val="0"/>
              </a:spcAft>
              <a:buSzPct val="45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kern="1200" baseline="0">
                <a:ln>
                  <a:noFill/>
                </a:ln>
                <a:solidFill>
                  <a:srgbClr val="FFFFFF"/>
                </a:solidFill>
                <a:latin typeface="Arial" pitchFamily="2"/>
                <a:ea typeface="Arial" pitchFamily="2"/>
                <a:cs typeface="Arial" pitchFamily="2"/>
              </a:defRPr>
            </a:lvl9pPr>
          </a:lstStyle>
          <a:p>
            <a:pPr marL="0" lvl="1" indent="0">
              <a:spcBef>
                <a:spcPts val="499"/>
              </a:spcBef>
              <a:spcAft>
                <a:spcPts val="499"/>
              </a:spcAft>
              <a:buFont typeface="Wingdings" pitchFamily="2"/>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dirty="0" smtClean="0">
                <a:latin typeface="Arial" pitchFamily="18"/>
              </a:rPr>
              <a:t>Stardust Graduation Review © by SunGard CSA LLC and others</a:t>
            </a:r>
          </a:p>
          <a:p>
            <a:pPr marL="0" lvl="1" indent="0">
              <a:spcBef>
                <a:spcPts val="499"/>
              </a:spcBef>
              <a:spcAft>
                <a:spcPts val="499"/>
              </a:spcAft>
              <a:buFont typeface="Wingdings" pitchFamily="2"/>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dirty="0">
                <a:latin typeface="Arial" pitchFamily="18"/>
              </a:rPr>
              <a:t>M</a:t>
            </a:r>
            <a:r>
              <a:rPr lang="en-US" sz="1400" dirty="0" smtClean="0">
                <a:latin typeface="Arial" pitchFamily="18"/>
              </a:rPr>
              <a:t>ade available under the EPL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(Overview)</a:t>
            </a:r>
            <a:endParaRPr lang="en-US" dirty="0"/>
          </a:p>
        </p:txBody>
      </p:sp>
      <p:grpSp>
        <p:nvGrpSpPr>
          <p:cNvPr id="4" name="Group 3"/>
          <p:cNvGrpSpPr/>
          <p:nvPr/>
        </p:nvGrpSpPr>
        <p:grpSpPr>
          <a:xfrm>
            <a:off x="3540125" y="3124200"/>
            <a:ext cx="5373470" cy="1657350"/>
            <a:chOff x="3540125" y="3124200"/>
            <a:chExt cx="5373470" cy="1657350"/>
          </a:xfrm>
        </p:grpSpPr>
        <p:sp>
          <p:nvSpPr>
            <p:cNvPr id="5" name="Rectangle 12"/>
            <p:cNvSpPr>
              <a:spLocks noChangeArrowheads="1"/>
            </p:cNvSpPr>
            <p:nvPr/>
          </p:nvSpPr>
          <p:spPr bwMode="auto">
            <a:xfrm>
              <a:off x="3540125" y="3124200"/>
              <a:ext cx="5322888" cy="1657350"/>
            </a:xfrm>
            <a:prstGeom prst="rect">
              <a:avLst/>
            </a:prstGeom>
            <a:solidFill>
              <a:schemeClr val="bg1"/>
            </a:solidFill>
            <a:ln w="9525">
              <a:solidFill>
                <a:schemeClr val="tx1">
                  <a:lumMod val="50000"/>
                  <a:lumOff val="50000"/>
                </a:schemeClr>
              </a:solidFill>
              <a:prstDash val="solid"/>
              <a:miter lim="800000"/>
              <a:headEnd/>
              <a:tailEnd/>
            </a:ln>
            <a:effectLst>
              <a:outerShdw blurRad="50800" dist="38100" dir="2700000" algn="tl" rotWithShape="0">
                <a:prstClr val="black">
                  <a:alpha val="40000"/>
                </a:prstClr>
              </a:outerShdw>
            </a:effectLst>
          </p:spPr>
          <p:txBody>
            <a:bodyPr wrap="none" anchor="ctr"/>
            <a:lstStyle/>
            <a:p>
              <a:pPr>
                <a:defRPr/>
              </a:pPr>
              <a:endParaRPr lang="de-DE" sz="1000" b="1">
                <a:latin typeface="Arial Narrow" pitchFamily="34" charset="0"/>
              </a:endParaRPr>
            </a:p>
          </p:txBody>
        </p:sp>
        <p:sp>
          <p:nvSpPr>
            <p:cNvPr id="6" name="Text Box 13"/>
            <p:cNvSpPr txBox="1">
              <a:spLocks noChangeArrowheads="1"/>
            </p:cNvSpPr>
            <p:nvPr/>
          </p:nvSpPr>
          <p:spPr bwMode="auto">
            <a:xfrm>
              <a:off x="7168933" y="4362450"/>
              <a:ext cx="1744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a:r>
                <a:rPr lang="de-DE" sz="1000" b="1">
                  <a:solidFill>
                    <a:schemeClr val="tx1">
                      <a:lumMod val="50000"/>
                      <a:lumOff val="50000"/>
                    </a:schemeClr>
                  </a:solidFill>
                  <a:latin typeface="Arial Narrow" pitchFamily="34" charset="0"/>
                </a:rPr>
                <a:t>J2EE (Web) Application Server </a:t>
              </a:r>
              <a:br>
                <a:rPr lang="de-DE" sz="1000" b="1">
                  <a:solidFill>
                    <a:schemeClr val="tx1">
                      <a:lumMod val="50000"/>
                      <a:lumOff val="50000"/>
                    </a:schemeClr>
                  </a:solidFill>
                  <a:latin typeface="Arial Narrow" pitchFamily="34" charset="0"/>
                </a:rPr>
              </a:br>
              <a:r>
                <a:rPr lang="de-DE" sz="1000" b="1">
                  <a:solidFill>
                    <a:schemeClr val="tx1">
                      <a:lumMod val="50000"/>
                      <a:lumOff val="50000"/>
                    </a:schemeClr>
                  </a:solidFill>
                  <a:latin typeface="Arial Narrow" pitchFamily="34" charset="0"/>
                </a:rPr>
                <a:t>(e.g.Tomcat)</a:t>
              </a:r>
            </a:p>
          </p:txBody>
        </p:sp>
      </p:grpSp>
      <p:sp>
        <p:nvSpPr>
          <p:cNvPr id="7" name="Rectangle 14"/>
          <p:cNvSpPr>
            <a:spLocks noChangeArrowheads="1"/>
          </p:cNvSpPr>
          <p:nvPr/>
        </p:nvSpPr>
        <p:spPr bwMode="auto">
          <a:xfrm>
            <a:off x="5680075" y="4948237"/>
            <a:ext cx="990600" cy="609600"/>
          </a:xfrm>
          <a:prstGeom prst="rect">
            <a:avLst/>
          </a:prstGeom>
          <a:solidFill>
            <a:schemeClr val="tx1">
              <a:lumMod val="50000"/>
              <a:lumOff val="50000"/>
            </a:schemeClr>
          </a:solidFill>
          <a:ln w="9525">
            <a:noFill/>
            <a:prstDash val="dash"/>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smtClean="0">
                <a:solidFill>
                  <a:schemeClr val="bg1"/>
                </a:solidFill>
                <a:latin typeface="Arial Narrow" pitchFamily="34" charset="0"/>
              </a:rPr>
              <a:t>Apache Camel</a:t>
            </a:r>
            <a:endParaRPr lang="de-DE" sz="1000" b="1" dirty="0">
              <a:solidFill>
                <a:schemeClr val="bg1"/>
              </a:solidFill>
              <a:latin typeface="Arial Narrow" pitchFamily="34" charset="0"/>
            </a:endParaRPr>
          </a:p>
        </p:txBody>
      </p:sp>
      <p:sp>
        <p:nvSpPr>
          <p:cNvPr id="8" name="Rectangle 16"/>
          <p:cNvSpPr>
            <a:spLocks noChangeArrowheads="1"/>
          </p:cNvSpPr>
          <p:nvPr/>
        </p:nvSpPr>
        <p:spPr bwMode="auto">
          <a:xfrm>
            <a:off x="6861175" y="4948237"/>
            <a:ext cx="1216025" cy="609600"/>
          </a:xfrm>
          <a:prstGeom prst="rect">
            <a:avLst/>
          </a:prstGeom>
          <a:solidFill>
            <a:schemeClr val="tx1">
              <a:lumMod val="50000"/>
              <a:lumOff val="50000"/>
            </a:schemeClr>
          </a:solidFill>
          <a:ln w="9525">
            <a:noFill/>
            <a:prstDash val="dash"/>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bg1"/>
                </a:solidFill>
                <a:latin typeface="Arial Narrow" pitchFamily="34" charset="0"/>
              </a:rPr>
              <a:t>Web Service</a:t>
            </a:r>
          </a:p>
        </p:txBody>
      </p:sp>
      <p:sp>
        <p:nvSpPr>
          <p:cNvPr id="9" name="Rectangle 17"/>
          <p:cNvSpPr>
            <a:spLocks noChangeArrowheads="1"/>
          </p:cNvSpPr>
          <p:nvPr/>
        </p:nvSpPr>
        <p:spPr bwMode="auto">
          <a:xfrm>
            <a:off x="520700" y="3670300"/>
            <a:ext cx="1152525" cy="136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grpSp>
        <p:nvGrpSpPr>
          <p:cNvPr id="10" name="Group 18"/>
          <p:cNvGrpSpPr>
            <a:grpSpLocks/>
          </p:cNvGrpSpPr>
          <p:nvPr/>
        </p:nvGrpSpPr>
        <p:grpSpPr bwMode="auto">
          <a:xfrm>
            <a:off x="395287" y="1431925"/>
            <a:ext cx="2746375" cy="3121025"/>
            <a:chOff x="249" y="902"/>
            <a:chExt cx="1730" cy="1966"/>
          </a:xfrm>
        </p:grpSpPr>
        <p:pic>
          <p:nvPicPr>
            <p:cNvPr id="11" name="Picture 19" descr="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2357"/>
              <a:ext cx="436"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p:cNvSpPr txBox="1">
              <a:spLocks noChangeArrowheads="1"/>
            </p:cNvSpPr>
            <p:nvPr/>
          </p:nvSpPr>
          <p:spPr bwMode="auto">
            <a:xfrm>
              <a:off x="336" y="2714"/>
              <a:ext cx="6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de-DE" sz="1000" b="1">
                  <a:latin typeface="Arial Narrow" pitchFamily="34" charset="0"/>
                </a:rPr>
                <a:t>Model Repository</a:t>
              </a:r>
            </a:p>
          </p:txBody>
        </p:sp>
        <p:sp>
          <p:nvSpPr>
            <p:cNvPr id="13" name="Line 21"/>
            <p:cNvSpPr>
              <a:spLocks noChangeShapeType="1"/>
            </p:cNvSpPr>
            <p:nvPr/>
          </p:nvSpPr>
          <p:spPr bwMode="auto">
            <a:xfrm>
              <a:off x="697" y="2105"/>
              <a:ext cx="0" cy="272"/>
            </a:xfrm>
            <a:prstGeom prst="line">
              <a:avLst/>
            </a:prstGeom>
            <a:noFill/>
            <a:ln w="9525">
              <a:solidFill>
                <a:srgbClr val="7036BE"/>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Text Box 22"/>
            <p:cNvSpPr txBox="1">
              <a:spLocks noChangeArrowheads="1"/>
            </p:cNvSpPr>
            <p:nvPr/>
          </p:nvSpPr>
          <p:spPr bwMode="auto">
            <a:xfrm>
              <a:off x="576" y="902"/>
              <a:ext cx="9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de-DE" sz="1000" b="1">
                  <a:latin typeface="Arial Narrow" pitchFamily="34" charset="0"/>
                </a:rPr>
                <a:t>Process Modeling (Eclipse)</a:t>
              </a:r>
            </a:p>
          </p:txBody>
        </p:sp>
        <p:pic>
          <p:nvPicPr>
            <p:cNvPr id="15"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1061"/>
              <a:ext cx="1730"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25"/>
          <p:cNvSpPr>
            <a:spLocks noChangeArrowheads="1"/>
          </p:cNvSpPr>
          <p:nvPr/>
        </p:nvSpPr>
        <p:spPr bwMode="auto">
          <a:xfrm>
            <a:off x="6846888" y="3557588"/>
            <a:ext cx="1296987" cy="720725"/>
          </a:xfrm>
          <a:prstGeom prst="rect">
            <a:avLst/>
          </a:prstGeom>
          <a:solidFill>
            <a:srgbClr val="006FBA"/>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bg1"/>
                </a:solidFill>
                <a:latin typeface="Arial Narrow" pitchFamily="34" charset="0"/>
              </a:rPr>
              <a:t>Business Logic 2</a:t>
            </a:r>
            <a:br>
              <a:rPr lang="de-DE" sz="1000" b="1" dirty="0">
                <a:solidFill>
                  <a:schemeClr val="bg1"/>
                </a:solidFill>
                <a:latin typeface="Arial Narrow" pitchFamily="34" charset="0"/>
              </a:rPr>
            </a:br>
            <a:r>
              <a:rPr lang="de-DE" sz="1000" dirty="0">
                <a:solidFill>
                  <a:schemeClr val="bg1"/>
                </a:solidFill>
                <a:latin typeface="Arial Narrow" pitchFamily="34" charset="0"/>
              </a:rPr>
              <a:t>(Spring)</a:t>
            </a:r>
          </a:p>
        </p:txBody>
      </p:sp>
      <p:sp>
        <p:nvSpPr>
          <p:cNvPr id="17" name="Rectangle 26"/>
          <p:cNvSpPr>
            <a:spLocks noChangeArrowheads="1"/>
          </p:cNvSpPr>
          <p:nvPr/>
        </p:nvSpPr>
        <p:spPr bwMode="auto">
          <a:xfrm>
            <a:off x="5370513" y="3557588"/>
            <a:ext cx="1296987" cy="720725"/>
          </a:xfrm>
          <a:prstGeom prst="rect">
            <a:avLst/>
          </a:prstGeom>
          <a:solidFill>
            <a:srgbClr val="006FBA"/>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bg1"/>
                </a:solidFill>
                <a:latin typeface="Arial Narrow" pitchFamily="34" charset="0"/>
              </a:rPr>
              <a:t>Business Logic 1</a:t>
            </a:r>
            <a:br>
              <a:rPr lang="de-DE" sz="1000" b="1" dirty="0">
                <a:solidFill>
                  <a:schemeClr val="bg1"/>
                </a:solidFill>
                <a:latin typeface="Arial Narrow" pitchFamily="34" charset="0"/>
              </a:rPr>
            </a:br>
            <a:r>
              <a:rPr lang="de-DE" sz="1000" b="1" dirty="0">
                <a:solidFill>
                  <a:schemeClr val="bg1"/>
                </a:solidFill>
                <a:latin typeface="Arial Narrow" pitchFamily="34" charset="0"/>
              </a:rPr>
              <a:t>(</a:t>
            </a:r>
            <a:r>
              <a:rPr lang="de-DE" sz="1000" dirty="0">
                <a:solidFill>
                  <a:schemeClr val="bg1"/>
                </a:solidFill>
                <a:latin typeface="Arial Narrow" pitchFamily="34" charset="0"/>
              </a:rPr>
              <a:t>EJB)</a:t>
            </a:r>
          </a:p>
        </p:txBody>
      </p:sp>
      <p:grpSp>
        <p:nvGrpSpPr>
          <p:cNvPr id="18" name="Group 17"/>
          <p:cNvGrpSpPr/>
          <p:nvPr/>
        </p:nvGrpSpPr>
        <p:grpSpPr>
          <a:xfrm>
            <a:off x="4398963" y="1612900"/>
            <a:ext cx="1296987" cy="1511300"/>
            <a:chOff x="4398963" y="1612900"/>
            <a:chExt cx="1296987" cy="1511300"/>
          </a:xfrm>
        </p:grpSpPr>
        <p:sp>
          <p:nvSpPr>
            <p:cNvPr id="19" name="Rectangle 28"/>
            <p:cNvSpPr>
              <a:spLocks noChangeArrowheads="1"/>
            </p:cNvSpPr>
            <p:nvPr/>
          </p:nvSpPr>
          <p:spPr bwMode="auto">
            <a:xfrm>
              <a:off x="4398963" y="1612900"/>
              <a:ext cx="1296987" cy="720725"/>
            </a:xfrm>
            <a:prstGeom prst="rect">
              <a:avLst/>
            </a:prstGeom>
            <a:solidFill>
              <a:schemeClr val="bg1">
                <a:lumMod val="95000"/>
              </a:schemeClr>
            </a:solidFill>
            <a:ln w="9525">
              <a:noFill/>
              <a:miter lim="800000"/>
              <a:headEnd/>
              <a:tailEnd/>
            </a:ln>
            <a:effectLst>
              <a:outerShdw dist="71842" dir="2700000" algn="ctr" rotWithShape="0">
                <a:srgbClr val="C0C0C0">
                  <a:alpha val="50000"/>
                </a:srgbClr>
              </a:outerShdw>
            </a:effectLst>
          </p:spPr>
          <p:txBody>
            <a:bodyPr wrap="none" anchor="ctr"/>
            <a:lstStyle/>
            <a:p>
              <a:pPr algn="ctr">
                <a:defRPr/>
              </a:pPr>
              <a:r>
                <a:rPr lang="de-DE" sz="1000" b="1" smtClean="0">
                  <a:latin typeface="Arial Narrow" pitchFamily="34" charset="0"/>
                </a:rPr>
                <a:t>Stardust</a:t>
              </a:r>
              <a:br>
                <a:rPr lang="de-DE" sz="1000" b="1" smtClean="0">
                  <a:latin typeface="Arial Narrow" pitchFamily="34" charset="0"/>
                </a:rPr>
              </a:br>
              <a:r>
                <a:rPr lang="de-DE" sz="1000" b="1" smtClean="0">
                  <a:latin typeface="Arial Narrow" pitchFamily="34" charset="0"/>
                </a:rPr>
                <a:t>Portal</a:t>
              </a:r>
              <a:endParaRPr lang="de-DE" sz="1000" b="1" dirty="0">
                <a:latin typeface="Arial Narrow" pitchFamily="34" charset="0"/>
              </a:endParaRPr>
            </a:p>
          </p:txBody>
        </p:sp>
        <p:sp>
          <p:nvSpPr>
            <p:cNvPr id="20" name="Line 31"/>
            <p:cNvSpPr>
              <a:spLocks noChangeShapeType="1"/>
            </p:cNvSpPr>
            <p:nvPr/>
          </p:nvSpPr>
          <p:spPr bwMode="auto">
            <a:xfrm>
              <a:off x="5046663" y="2333625"/>
              <a:ext cx="0" cy="790575"/>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21" name="Group 20"/>
          <p:cNvGrpSpPr/>
          <p:nvPr/>
        </p:nvGrpSpPr>
        <p:grpSpPr>
          <a:xfrm>
            <a:off x="5873750" y="1612900"/>
            <a:ext cx="1296988" cy="1511300"/>
            <a:chOff x="5873750" y="1612900"/>
            <a:chExt cx="1296988" cy="1511300"/>
          </a:xfrm>
        </p:grpSpPr>
        <p:sp>
          <p:nvSpPr>
            <p:cNvPr id="22" name="Rectangle 29"/>
            <p:cNvSpPr>
              <a:spLocks noChangeArrowheads="1"/>
            </p:cNvSpPr>
            <p:nvPr/>
          </p:nvSpPr>
          <p:spPr bwMode="auto">
            <a:xfrm>
              <a:off x="5873750" y="1612900"/>
              <a:ext cx="1296988" cy="720725"/>
            </a:xfrm>
            <a:prstGeom prst="rect">
              <a:avLst/>
            </a:prstGeom>
            <a:solidFill>
              <a:schemeClr val="bg1"/>
            </a:solidFill>
            <a:ln w="9525">
              <a:solidFill>
                <a:schemeClr val="tx1"/>
              </a:solidFill>
              <a:prstDash val="dash"/>
              <a:miter lim="800000"/>
              <a:headEnd/>
              <a:tailEnd/>
            </a:ln>
            <a:effectLst>
              <a:outerShdw dist="71842" dir="2700000" algn="ctr" rotWithShape="0">
                <a:srgbClr val="C0C0C0">
                  <a:alpha val="50000"/>
                </a:srgbClr>
              </a:outerShdw>
            </a:effectLst>
          </p:spPr>
          <p:txBody>
            <a:bodyPr wrap="none" anchor="ctr"/>
            <a:lstStyle/>
            <a:p>
              <a:pPr algn="ctr">
                <a:defRPr/>
              </a:pPr>
              <a:r>
                <a:rPr lang="de-DE" sz="1000" b="1" dirty="0">
                  <a:latin typeface="Arial Narrow" pitchFamily="34" charset="0"/>
                </a:rPr>
                <a:t>Desktop</a:t>
              </a:r>
            </a:p>
            <a:p>
              <a:pPr algn="ctr">
                <a:defRPr/>
              </a:pPr>
              <a:r>
                <a:rPr lang="de-DE" sz="1000" b="1" dirty="0">
                  <a:latin typeface="Arial Narrow" pitchFamily="34" charset="0"/>
                </a:rPr>
                <a:t>Client</a:t>
              </a:r>
            </a:p>
          </p:txBody>
        </p:sp>
        <p:sp>
          <p:nvSpPr>
            <p:cNvPr id="23" name="Line 32"/>
            <p:cNvSpPr>
              <a:spLocks noChangeShapeType="1"/>
            </p:cNvSpPr>
            <p:nvPr/>
          </p:nvSpPr>
          <p:spPr bwMode="auto">
            <a:xfrm>
              <a:off x="6523038" y="2333625"/>
              <a:ext cx="0" cy="790575"/>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24" name="Group 23"/>
          <p:cNvGrpSpPr/>
          <p:nvPr/>
        </p:nvGrpSpPr>
        <p:grpSpPr>
          <a:xfrm>
            <a:off x="7358063" y="1612900"/>
            <a:ext cx="1296987" cy="1511300"/>
            <a:chOff x="7358063" y="1612900"/>
            <a:chExt cx="1296987" cy="1511300"/>
          </a:xfrm>
        </p:grpSpPr>
        <p:sp>
          <p:nvSpPr>
            <p:cNvPr id="25" name="Rectangle 30"/>
            <p:cNvSpPr>
              <a:spLocks noChangeArrowheads="1"/>
            </p:cNvSpPr>
            <p:nvPr/>
          </p:nvSpPr>
          <p:spPr bwMode="auto">
            <a:xfrm>
              <a:off x="7358063" y="1612900"/>
              <a:ext cx="1296987" cy="720725"/>
            </a:xfrm>
            <a:prstGeom prst="rect">
              <a:avLst/>
            </a:prstGeom>
            <a:solidFill>
              <a:schemeClr val="bg1"/>
            </a:solidFill>
            <a:ln w="9525">
              <a:solidFill>
                <a:schemeClr val="tx1"/>
              </a:solidFill>
              <a:prstDash val="dash"/>
              <a:miter lim="800000"/>
              <a:headEnd/>
              <a:tailEnd/>
            </a:ln>
            <a:effectLst>
              <a:outerShdw dist="71842" dir="2700000" algn="ctr" rotWithShape="0">
                <a:srgbClr val="C0C0C0">
                  <a:alpha val="50000"/>
                </a:srgbClr>
              </a:outerShdw>
            </a:effectLst>
          </p:spPr>
          <p:txBody>
            <a:bodyPr wrap="none" anchor="ctr"/>
            <a:lstStyle/>
            <a:p>
              <a:pPr algn="ctr">
                <a:defRPr/>
              </a:pPr>
              <a:r>
                <a:rPr lang="de-DE" sz="1000" b="1" dirty="0">
                  <a:latin typeface="Arial Narrow" pitchFamily="34" charset="0"/>
                </a:rPr>
                <a:t>Mobile</a:t>
              </a:r>
            </a:p>
            <a:p>
              <a:pPr algn="ctr">
                <a:defRPr/>
              </a:pPr>
              <a:r>
                <a:rPr lang="de-DE" sz="1000" b="1" dirty="0">
                  <a:latin typeface="Arial Narrow" pitchFamily="34" charset="0"/>
                </a:rPr>
                <a:t>Client</a:t>
              </a:r>
            </a:p>
          </p:txBody>
        </p:sp>
        <p:sp>
          <p:nvSpPr>
            <p:cNvPr id="26" name="Line 33"/>
            <p:cNvSpPr>
              <a:spLocks noChangeShapeType="1"/>
            </p:cNvSpPr>
            <p:nvPr/>
          </p:nvSpPr>
          <p:spPr bwMode="auto">
            <a:xfrm>
              <a:off x="8007350" y="2333625"/>
              <a:ext cx="0" cy="790575"/>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27" name="Group 42"/>
          <p:cNvGrpSpPr>
            <a:grpSpLocks/>
          </p:cNvGrpSpPr>
          <p:nvPr/>
        </p:nvGrpSpPr>
        <p:grpSpPr bwMode="auto">
          <a:xfrm>
            <a:off x="3716338" y="2476500"/>
            <a:ext cx="1044575" cy="1084263"/>
            <a:chOff x="2215" y="1573"/>
            <a:chExt cx="658" cy="683"/>
          </a:xfrm>
        </p:grpSpPr>
        <p:sp>
          <p:nvSpPr>
            <p:cNvPr id="28" name="Line 43"/>
            <p:cNvSpPr>
              <a:spLocks noChangeShapeType="1"/>
            </p:cNvSpPr>
            <p:nvPr/>
          </p:nvSpPr>
          <p:spPr bwMode="auto">
            <a:xfrm>
              <a:off x="2544" y="1728"/>
              <a:ext cx="0" cy="528"/>
            </a:xfrm>
            <a:prstGeom prst="line">
              <a:avLst/>
            </a:prstGeom>
            <a:noFill/>
            <a:ln w="9525">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9" name="Text Box 44"/>
            <p:cNvSpPr txBox="1">
              <a:spLocks noChangeArrowheads="1"/>
            </p:cNvSpPr>
            <p:nvPr/>
          </p:nvSpPr>
          <p:spPr bwMode="auto">
            <a:xfrm>
              <a:off x="2215" y="1573"/>
              <a:ext cx="6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900" b="1"/>
                <a:t>Business Event</a:t>
              </a:r>
            </a:p>
          </p:txBody>
        </p:sp>
      </p:grpSp>
      <p:grpSp>
        <p:nvGrpSpPr>
          <p:cNvPr id="30" name="Group 29"/>
          <p:cNvGrpSpPr/>
          <p:nvPr/>
        </p:nvGrpSpPr>
        <p:grpSpPr>
          <a:xfrm>
            <a:off x="3467100" y="4276725"/>
            <a:ext cx="1143000" cy="1516062"/>
            <a:chOff x="3467100" y="4276725"/>
            <a:chExt cx="1143000" cy="1516062"/>
          </a:xfrm>
        </p:grpSpPr>
        <p:grpSp>
          <p:nvGrpSpPr>
            <p:cNvPr id="31" name="Group 30"/>
            <p:cNvGrpSpPr/>
            <p:nvPr/>
          </p:nvGrpSpPr>
          <p:grpSpPr>
            <a:xfrm>
              <a:off x="3590925" y="4276725"/>
              <a:ext cx="873125" cy="1206500"/>
              <a:chOff x="3590925" y="4276725"/>
              <a:chExt cx="873125" cy="1206500"/>
            </a:xfrm>
          </p:grpSpPr>
          <p:pic>
            <p:nvPicPr>
              <p:cNvPr id="33" name="Picture 46" descr="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4876800"/>
                <a:ext cx="692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48"/>
              <p:cNvSpPr>
                <a:spLocks noChangeShapeType="1"/>
              </p:cNvSpPr>
              <p:nvPr/>
            </p:nvSpPr>
            <p:spPr bwMode="auto">
              <a:xfrm>
                <a:off x="4038600" y="4276725"/>
                <a:ext cx="0" cy="647700"/>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5" name="Text Box 49"/>
              <p:cNvSpPr txBox="1">
                <a:spLocks noChangeArrowheads="1"/>
              </p:cNvSpPr>
              <p:nvPr/>
            </p:nvSpPr>
            <p:spPr bwMode="auto">
              <a:xfrm>
                <a:off x="3590925" y="4556125"/>
                <a:ext cx="465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latin typeface="Arial Narrow" pitchFamily="34" charset="0"/>
                  </a:rPr>
                  <a:t>JDBC</a:t>
                </a:r>
              </a:p>
            </p:txBody>
          </p:sp>
        </p:grpSp>
        <p:sp>
          <p:nvSpPr>
            <p:cNvPr id="32" name="Text Box 47"/>
            <p:cNvSpPr txBox="1">
              <a:spLocks noChangeArrowheads="1"/>
            </p:cNvSpPr>
            <p:nvPr/>
          </p:nvSpPr>
          <p:spPr bwMode="auto">
            <a:xfrm>
              <a:off x="3467100" y="5395912"/>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spcBef>
                  <a:spcPct val="50000"/>
                </a:spcBef>
              </a:pPr>
              <a:r>
                <a:rPr lang="de-DE" sz="1000" b="1">
                  <a:latin typeface="Arial Narrow" pitchFamily="34" charset="0"/>
                </a:rPr>
                <a:t>Audit Trail Database</a:t>
              </a:r>
            </a:p>
          </p:txBody>
        </p:sp>
      </p:grpSp>
      <p:sp>
        <p:nvSpPr>
          <p:cNvPr id="36" name="Rectangle 50"/>
          <p:cNvSpPr>
            <a:spLocks noChangeArrowheads="1"/>
          </p:cNvSpPr>
          <p:nvPr/>
        </p:nvSpPr>
        <p:spPr bwMode="auto">
          <a:xfrm>
            <a:off x="3895725" y="3557588"/>
            <a:ext cx="1296988" cy="720725"/>
          </a:xfrm>
          <a:prstGeom prst="rect">
            <a:avLst/>
          </a:prstGeom>
          <a:solidFill>
            <a:srgbClr val="006FBA"/>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smtClean="0">
                <a:solidFill>
                  <a:schemeClr val="bg1"/>
                </a:solidFill>
                <a:latin typeface="Arial Narrow" pitchFamily="34" charset="0"/>
              </a:rPr>
              <a:t>Stardust</a:t>
            </a:r>
            <a:r>
              <a:rPr lang="de-DE" sz="1000" b="1" dirty="0">
                <a:solidFill>
                  <a:schemeClr val="bg1"/>
                </a:solidFill>
                <a:latin typeface="Arial Narrow" pitchFamily="34" charset="0"/>
              </a:rPr>
              <a:t/>
            </a:r>
            <a:br>
              <a:rPr lang="de-DE" sz="1000" b="1" dirty="0">
                <a:solidFill>
                  <a:schemeClr val="bg1"/>
                </a:solidFill>
                <a:latin typeface="Arial Narrow" pitchFamily="34" charset="0"/>
              </a:rPr>
            </a:br>
            <a:r>
              <a:rPr lang="de-DE" sz="1000" b="1" dirty="0">
                <a:solidFill>
                  <a:schemeClr val="bg1"/>
                </a:solidFill>
                <a:latin typeface="Arial Narrow" pitchFamily="34" charset="0"/>
              </a:rPr>
              <a:t>Process Engine</a:t>
            </a:r>
          </a:p>
        </p:txBody>
      </p:sp>
      <p:grpSp>
        <p:nvGrpSpPr>
          <p:cNvPr id="37" name="Group 51"/>
          <p:cNvGrpSpPr>
            <a:grpSpLocks/>
          </p:cNvGrpSpPr>
          <p:nvPr/>
        </p:nvGrpSpPr>
        <p:grpSpPr bwMode="auto">
          <a:xfrm>
            <a:off x="4357688" y="4276725"/>
            <a:ext cx="401637" cy="685800"/>
            <a:chOff x="2745" y="2694"/>
            <a:chExt cx="253" cy="432"/>
          </a:xfrm>
        </p:grpSpPr>
        <p:sp>
          <p:nvSpPr>
            <p:cNvPr id="38" name="Text Box 52"/>
            <p:cNvSpPr txBox="1">
              <a:spLocks noChangeArrowheads="1"/>
            </p:cNvSpPr>
            <p:nvPr/>
          </p:nvSpPr>
          <p:spPr bwMode="auto">
            <a:xfrm>
              <a:off x="2745" y="2877"/>
              <a:ext cx="2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latin typeface="Arial Narrow" pitchFamily="34" charset="0"/>
                </a:rPr>
                <a:t>JMS</a:t>
              </a:r>
            </a:p>
          </p:txBody>
        </p:sp>
        <p:sp>
          <p:nvSpPr>
            <p:cNvPr id="39" name="Line 53"/>
            <p:cNvSpPr>
              <a:spLocks noChangeShapeType="1"/>
            </p:cNvSpPr>
            <p:nvPr/>
          </p:nvSpPr>
          <p:spPr bwMode="auto">
            <a:xfrm>
              <a:off x="2998" y="2694"/>
              <a:ext cx="0" cy="432"/>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sp>
        <p:nvSpPr>
          <p:cNvPr id="40" name="Rectangle 54"/>
          <p:cNvSpPr>
            <a:spLocks noChangeArrowheads="1"/>
          </p:cNvSpPr>
          <p:nvPr/>
        </p:nvSpPr>
        <p:spPr bwMode="auto">
          <a:xfrm>
            <a:off x="4498975" y="4948237"/>
            <a:ext cx="990600" cy="609600"/>
          </a:xfrm>
          <a:prstGeom prst="rect">
            <a:avLst/>
          </a:prstGeom>
          <a:solidFill>
            <a:schemeClr val="tx1">
              <a:lumMod val="50000"/>
              <a:lumOff val="50000"/>
            </a:schemeClr>
          </a:solidFill>
          <a:ln w="9525">
            <a:noFill/>
            <a:prstDash val="dash"/>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bg1"/>
                </a:solidFill>
                <a:latin typeface="Arial Narrow" pitchFamily="34" charset="0"/>
              </a:rPr>
              <a:t>Messaging</a:t>
            </a:r>
          </a:p>
        </p:txBody>
      </p:sp>
      <p:sp>
        <p:nvSpPr>
          <p:cNvPr id="41" name="Line 55"/>
          <p:cNvSpPr>
            <a:spLocks noChangeShapeType="1"/>
          </p:cNvSpPr>
          <p:nvPr/>
        </p:nvSpPr>
        <p:spPr bwMode="auto">
          <a:xfrm>
            <a:off x="6054725" y="4276725"/>
            <a:ext cx="0" cy="685800"/>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2" name="Group 56"/>
          <p:cNvGrpSpPr>
            <a:grpSpLocks/>
          </p:cNvGrpSpPr>
          <p:nvPr/>
        </p:nvGrpSpPr>
        <p:grpSpPr bwMode="auto">
          <a:xfrm>
            <a:off x="4911725" y="4276725"/>
            <a:ext cx="914400" cy="685800"/>
            <a:chOff x="3094" y="2694"/>
            <a:chExt cx="576" cy="432"/>
          </a:xfrm>
        </p:grpSpPr>
        <p:sp>
          <p:nvSpPr>
            <p:cNvPr id="43" name="Text Box 57"/>
            <p:cNvSpPr txBox="1">
              <a:spLocks noChangeArrowheads="1"/>
            </p:cNvSpPr>
            <p:nvPr/>
          </p:nvSpPr>
          <p:spPr bwMode="auto">
            <a:xfrm>
              <a:off x="3265" y="2877"/>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endParaRPr lang="de-DE" sz="1000" b="1">
                <a:latin typeface="Arial Narrow" pitchFamily="34" charset="0"/>
              </a:endParaRPr>
            </a:p>
          </p:txBody>
        </p:sp>
        <p:sp>
          <p:nvSpPr>
            <p:cNvPr id="44" name="Line 58"/>
            <p:cNvSpPr>
              <a:spLocks noChangeShapeType="1"/>
            </p:cNvSpPr>
            <p:nvPr/>
          </p:nvSpPr>
          <p:spPr bwMode="auto">
            <a:xfrm>
              <a:off x="3094" y="2694"/>
              <a:ext cx="0" cy="192"/>
            </a:xfrm>
            <a:prstGeom prst="line">
              <a:avLst/>
            </a:prstGeom>
            <a:noFill/>
            <a:ln w="9525">
              <a:solidFill>
                <a:srgbClr val="F01C24"/>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45" name="Line 59"/>
            <p:cNvSpPr>
              <a:spLocks noChangeShapeType="1"/>
            </p:cNvSpPr>
            <p:nvPr/>
          </p:nvSpPr>
          <p:spPr bwMode="auto">
            <a:xfrm>
              <a:off x="3094" y="2886"/>
              <a:ext cx="576" cy="0"/>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6" name="Line 60"/>
            <p:cNvSpPr>
              <a:spLocks noChangeShapeType="1"/>
            </p:cNvSpPr>
            <p:nvPr/>
          </p:nvSpPr>
          <p:spPr bwMode="auto">
            <a:xfrm>
              <a:off x="3670" y="2886"/>
              <a:ext cx="0" cy="24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47" name="Group 61"/>
          <p:cNvGrpSpPr>
            <a:grpSpLocks/>
          </p:cNvGrpSpPr>
          <p:nvPr/>
        </p:nvGrpSpPr>
        <p:grpSpPr bwMode="auto">
          <a:xfrm>
            <a:off x="5064125" y="4276725"/>
            <a:ext cx="2151063" cy="685800"/>
            <a:chOff x="3190" y="2694"/>
            <a:chExt cx="1355" cy="432"/>
          </a:xfrm>
        </p:grpSpPr>
        <p:sp>
          <p:nvSpPr>
            <p:cNvPr id="48" name="Text Box 62"/>
            <p:cNvSpPr txBox="1">
              <a:spLocks noChangeArrowheads="1"/>
            </p:cNvSpPr>
            <p:nvPr/>
          </p:nvSpPr>
          <p:spPr bwMode="auto">
            <a:xfrm>
              <a:off x="4243" y="2877"/>
              <a:ext cx="302" cy="1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latin typeface="Arial Narrow" pitchFamily="34" charset="0"/>
                </a:rPr>
                <a:t>SOAP</a:t>
              </a:r>
            </a:p>
          </p:txBody>
        </p:sp>
        <p:sp>
          <p:nvSpPr>
            <p:cNvPr id="49" name="Line 63"/>
            <p:cNvSpPr>
              <a:spLocks noChangeShapeType="1"/>
            </p:cNvSpPr>
            <p:nvPr/>
          </p:nvSpPr>
          <p:spPr bwMode="auto">
            <a:xfrm>
              <a:off x="4534" y="2790"/>
              <a:ext cx="0" cy="336"/>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0" name="Line 64"/>
            <p:cNvSpPr>
              <a:spLocks noChangeShapeType="1"/>
            </p:cNvSpPr>
            <p:nvPr/>
          </p:nvSpPr>
          <p:spPr bwMode="auto">
            <a:xfrm>
              <a:off x="3190" y="2694"/>
              <a:ext cx="0" cy="96"/>
            </a:xfrm>
            <a:prstGeom prst="line">
              <a:avLst/>
            </a:prstGeom>
            <a:noFill/>
            <a:ln w="9525">
              <a:solidFill>
                <a:srgbClr val="F01C24"/>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51" name="Line 65"/>
            <p:cNvSpPr>
              <a:spLocks noChangeShapeType="1"/>
            </p:cNvSpPr>
            <p:nvPr/>
          </p:nvSpPr>
          <p:spPr bwMode="auto">
            <a:xfrm>
              <a:off x="3190" y="2790"/>
              <a:ext cx="1344" cy="0"/>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52" name="Group 51"/>
          <p:cNvGrpSpPr/>
          <p:nvPr/>
        </p:nvGrpSpPr>
        <p:grpSpPr>
          <a:xfrm>
            <a:off x="2598738" y="3341688"/>
            <a:ext cx="1296987" cy="854075"/>
            <a:chOff x="2598738" y="3341688"/>
            <a:chExt cx="1296987" cy="854075"/>
          </a:xfrm>
        </p:grpSpPr>
        <p:sp>
          <p:nvSpPr>
            <p:cNvPr id="53" name="Line 5"/>
            <p:cNvSpPr>
              <a:spLocks noChangeShapeType="1"/>
            </p:cNvSpPr>
            <p:nvPr/>
          </p:nvSpPr>
          <p:spPr bwMode="auto">
            <a:xfrm flipV="1">
              <a:off x="2598738" y="3341688"/>
              <a:ext cx="0" cy="574675"/>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4" name="Text Box 6"/>
            <p:cNvSpPr txBox="1">
              <a:spLocks noChangeArrowheads="1"/>
            </p:cNvSpPr>
            <p:nvPr/>
          </p:nvSpPr>
          <p:spPr bwMode="auto">
            <a:xfrm>
              <a:off x="2679700" y="3951288"/>
              <a:ext cx="776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latin typeface="Arial Narrow" pitchFamily="34" charset="0"/>
                </a:rPr>
                <a:t>Deployment</a:t>
              </a:r>
            </a:p>
          </p:txBody>
        </p:sp>
        <p:sp>
          <p:nvSpPr>
            <p:cNvPr id="55" name="Line 4"/>
            <p:cNvSpPr>
              <a:spLocks noChangeShapeType="1"/>
            </p:cNvSpPr>
            <p:nvPr/>
          </p:nvSpPr>
          <p:spPr bwMode="auto">
            <a:xfrm>
              <a:off x="2598738" y="3916363"/>
              <a:ext cx="1296987" cy="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56" name="Group 7"/>
          <p:cNvGrpSpPr>
            <a:grpSpLocks/>
          </p:cNvGrpSpPr>
          <p:nvPr/>
        </p:nvGrpSpPr>
        <p:grpSpPr bwMode="auto">
          <a:xfrm>
            <a:off x="4543425" y="3341688"/>
            <a:ext cx="2952750" cy="215900"/>
            <a:chOff x="2862" y="2105"/>
            <a:chExt cx="1860" cy="136"/>
          </a:xfrm>
        </p:grpSpPr>
        <p:sp>
          <p:nvSpPr>
            <p:cNvPr id="57" name="Line 8"/>
            <p:cNvSpPr>
              <a:spLocks noChangeShapeType="1"/>
            </p:cNvSpPr>
            <p:nvPr/>
          </p:nvSpPr>
          <p:spPr bwMode="auto">
            <a:xfrm>
              <a:off x="2862" y="2105"/>
              <a:ext cx="1860" cy="0"/>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8" name="Line 9"/>
            <p:cNvSpPr>
              <a:spLocks noChangeShapeType="1"/>
            </p:cNvSpPr>
            <p:nvPr/>
          </p:nvSpPr>
          <p:spPr bwMode="auto">
            <a:xfrm>
              <a:off x="3804" y="2105"/>
              <a:ext cx="0" cy="136"/>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9" name="Line 10"/>
            <p:cNvSpPr>
              <a:spLocks noChangeShapeType="1"/>
            </p:cNvSpPr>
            <p:nvPr/>
          </p:nvSpPr>
          <p:spPr bwMode="auto">
            <a:xfrm>
              <a:off x="4722" y="2105"/>
              <a:ext cx="0" cy="136"/>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0" name="Line 11"/>
            <p:cNvSpPr>
              <a:spLocks noChangeShapeType="1"/>
            </p:cNvSpPr>
            <p:nvPr/>
          </p:nvSpPr>
          <p:spPr bwMode="auto">
            <a:xfrm>
              <a:off x="2862" y="2105"/>
              <a:ext cx="0" cy="136"/>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36"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(Simulation I)</a:t>
            </a:r>
            <a:endParaRPr lang="en-US" dirty="0"/>
          </a:p>
        </p:txBody>
      </p:sp>
      <p:pic>
        <p:nvPicPr>
          <p:cNvPr id="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01552"/>
            <a:ext cx="306546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 name="AutoShape 158"/>
          <p:cNvSpPr>
            <a:spLocks/>
          </p:cNvSpPr>
          <p:nvPr/>
        </p:nvSpPr>
        <p:spPr bwMode="auto">
          <a:xfrm>
            <a:off x="428625" y="1196752"/>
            <a:ext cx="1066800" cy="647700"/>
          </a:xfrm>
          <a:prstGeom prst="accentCallout1">
            <a:avLst>
              <a:gd name="adj1" fmla="val 17648"/>
              <a:gd name="adj2" fmla="val 107144"/>
              <a:gd name="adj3" fmla="val 99264"/>
              <a:gd name="adj4" fmla="val 167264"/>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Specify arrival rates for processes (e.g. trades over time)</a:t>
            </a:r>
          </a:p>
          <a:p>
            <a:pPr algn="l"/>
            <a:endParaRPr lang="de-DE" sz="900" b="1">
              <a:solidFill>
                <a:srgbClr val="7036BE"/>
              </a:solidFill>
              <a:latin typeface="Arial Narrow" pitchFamily="34" charset="0"/>
            </a:endParaRPr>
          </a:p>
        </p:txBody>
      </p:sp>
      <p:sp>
        <p:nvSpPr>
          <p:cNvPr id="63" name="AutoShape 158"/>
          <p:cNvSpPr>
            <a:spLocks/>
          </p:cNvSpPr>
          <p:nvPr/>
        </p:nvSpPr>
        <p:spPr bwMode="auto">
          <a:xfrm>
            <a:off x="152400" y="2949352"/>
            <a:ext cx="838200" cy="381000"/>
          </a:xfrm>
          <a:prstGeom prst="accentCallout1">
            <a:avLst>
              <a:gd name="adj1" fmla="val 30000"/>
              <a:gd name="adj2" fmla="val 109093"/>
              <a:gd name="adj3" fmla="val -53750"/>
              <a:gd name="adj4" fmla="val 154926"/>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Specify availabilities</a:t>
            </a:r>
          </a:p>
          <a:p>
            <a:pPr algn="l"/>
            <a:endParaRPr lang="de-DE" sz="900" b="1">
              <a:solidFill>
                <a:srgbClr val="7036BE"/>
              </a:solidFill>
              <a:latin typeface="Arial Narrow" pitchFamily="34" charset="0"/>
            </a:endParaRPr>
          </a:p>
        </p:txBody>
      </p:sp>
      <p:sp>
        <p:nvSpPr>
          <p:cNvPr id="64" name="AutoShape 158"/>
          <p:cNvSpPr>
            <a:spLocks/>
          </p:cNvSpPr>
          <p:nvPr/>
        </p:nvSpPr>
        <p:spPr bwMode="auto">
          <a:xfrm>
            <a:off x="3559455" y="2604927"/>
            <a:ext cx="838200" cy="504825"/>
          </a:xfrm>
          <a:prstGeom prst="accentCallout1">
            <a:avLst>
              <a:gd name="adj1" fmla="val 22644"/>
              <a:gd name="adj2" fmla="val -9093"/>
              <a:gd name="adj3" fmla="val 114153"/>
              <a:gd name="adj4" fmla="val -66667"/>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Specify traversal probabilities</a:t>
            </a:r>
          </a:p>
          <a:p>
            <a:pPr algn="l"/>
            <a:endParaRPr lang="de-DE" sz="900" b="1">
              <a:solidFill>
                <a:srgbClr val="7036BE"/>
              </a:solidFill>
              <a:latin typeface="Arial Narrow" pitchFamily="34" charset="0"/>
            </a:endParaRPr>
          </a:p>
        </p:txBody>
      </p:sp>
      <p:sp>
        <p:nvSpPr>
          <p:cNvPr id="65" name="AutoShape 158"/>
          <p:cNvSpPr>
            <a:spLocks/>
          </p:cNvSpPr>
          <p:nvPr/>
        </p:nvSpPr>
        <p:spPr bwMode="auto">
          <a:xfrm>
            <a:off x="3429000" y="1730152"/>
            <a:ext cx="838200" cy="504825"/>
          </a:xfrm>
          <a:prstGeom prst="accentCallout1">
            <a:avLst>
              <a:gd name="adj1" fmla="val 22644"/>
              <a:gd name="adj2" fmla="val -9093"/>
              <a:gd name="adj3" fmla="val 114153"/>
              <a:gd name="adj4" fmla="val -66667"/>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Specify duration probabilities</a:t>
            </a:r>
          </a:p>
          <a:p>
            <a:pPr algn="l"/>
            <a:endParaRPr lang="de-DE" sz="900" b="1">
              <a:solidFill>
                <a:srgbClr val="006FBA"/>
              </a:solidFill>
              <a:latin typeface="Arial Narrow" pitchFamily="34" charset="0"/>
            </a:endParaRPr>
          </a:p>
        </p:txBody>
      </p:sp>
      <p:sp>
        <p:nvSpPr>
          <p:cNvPr id="66" name="AutoShape 8"/>
          <p:cNvSpPr>
            <a:spLocks noChangeArrowheads="1"/>
          </p:cNvSpPr>
          <p:nvPr/>
        </p:nvSpPr>
        <p:spPr bwMode="auto">
          <a:xfrm>
            <a:off x="4800600" y="2234977"/>
            <a:ext cx="3581400" cy="1003300"/>
          </a:xfrm>
          <a:prstGeom prst="wedgeRectCallout">
            <a:avLst>
              <a:gd name="adj1" fmla="val -4277"/>
              <a:gd name="adj2" fmla="val 78603"/>
            </a:avLst>
          </a:prstGeom>
          <a:solidFill>
            <a:schemeClr val="bg1"/>
          </a:solidFill>
          <a:ln w="9525">
            <a:solidFill>
              <a:srgbClr val="006FBA"/>
            </a:solidFill>
            <a:miter lim="800000"/>
            <a:headEnd/>
            <a:tailEnd/>
          </a:ln>
          <a:effectLst>
            <a:outerShdw blurRad="50800" dist="38100" dir="2700000" algn="tl" rotWithShape="0">
              <a:prstClr val="black">
                <a:alpha val="40000"/>
              </a:prstClr>
            </a:outerShdw>
          </a:effectLst>
        </p:spPr>
        <p:txBody>
          <a:bodyPr anchor="t"/>
          <a:lstStyle/>
          <a:p>
            <a:pPr algn="l">
              <a:buFontTx/>
              <a:buChar char="•"/>
              <a:defRPr/>
            </a:pPr>
            <a:r>
              <a:rPr lang="de-DE" sz="1200" b="1">
                <a:solidFill>
                  <a:srgbClr val="7036BE"/>
                </a:solidFill>
                <a:latin typeface="Arial Narrow" pitchFamily="34" charset="0"/>
              </a:rPr>
              <a:t> </a:t>
            </a:r>
            <a:r>
              <a:rPr lang="de-DE" sz="1200" b="1">
                <a:solidFill>
                  <a:srgbClr val="006FBA"/>
                </a:solidFill>
                <a:latin typeface="Arial Narrow" pitchFamily="34" charset="0"/>
              </a:rPr>
              <a:t>Resource workload</a:t>
            </a:r>
          </a:p>
          <a:p>
            <a:pPr algn="l">
              <a:buFontTx/>
              <a:buChar char="•"/>
              <a:defRPr/>
            </a:pPr>
            <a:r>
              <a:rPr lang="de-DE" sz="1200" b="1">
                <a:solidFill>
                  <a:srgbClr val="006FBA"/>
                </a:solidFill>
                <a:latin typeface="Arial Narrow" pitchFamily="34" charset="0"/>
              </a:rPr>
              <a:t> Critical pathes</a:t>
            </a:r>
          </a:p>
          <a:p>
            <a:pPr algn="l">
              <a:buFontTx/>
              <a:buChar char="•"/>
              <a:defRPr/>
            </a:pPr>
            <a:r>
              <a:rPr lang="de-DE" sz="1200" b="1">
                <a:solidFill>
                  <a:srgbClr val="006FBA"/>
                </a:solidFill>
                <a:latin typeface="Arial Narrow" pitchFamily="34" charset="0"/>
              </a:rPr>
              <a:t> Simulation results can be copied e.g. into MS Excel or  </a:t>
            </a:r>
            <a:br>
              <a:rPr lang="de-DE" sz="1200" b="1">
                <a:solidFill>
                  <a:srgbClr val="006FBA"/>
                </a:solidFill>
                <a:latin typeface="Arial Narrow" pitchFamily="34" charset="0"/>
              </a:rPr>
            </a:br>
            <a:r>
              <a:rPr lang="de-DE" sz="1200" b="1">
                <a:solidFill>
                  <a:srgbClr val="006FBA"/>
                </a:solidFill>
                <a:latin typeface="Arial Narrow" pitchFamily="34" charset="0"/>
              </a:rPr>
              <a:t>  written to process database</a:t>
            </a:r>
          </a:p>
        </p:txBody>
      </p:sp>
      <p:grpSp>
        <p:nvGrpSpPr>
          <p:cNvPr id="67" name="Group 9"/>
          <p:cNvGrpSpPr>
            <a:grpSpLocks/>
          </p:cNvGrpSpPr>
          <p:nvPr/>
        </p:nvGrpSpPr>
        <p:grpSpPr bwMode="auto">
          <a:xfrm>
            <a:off x="979488" y="3543077"/>
            <a:ext cx="7858125" cy="2590800"/>
            <a:chOff x="617" y="2352"/>
            <a:chExt cx="4950" cy="1632"/>
          </a:xfrm>
        </p:grpSpPr>
        <p:pic>
          <p:nvPicPr>
            <p:cNvPr id="6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 y="2352"/>
              <a:ext cx="2591"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9" name="Group 11"/>
            <p:cNvGrpSpPr>
              <a:grpSpLocks/>
            </p:cNvGrpSpPr>
            <p:nvPr/>
          </p:nvGrpSpPr>
          <p:grpSpPr bwMode="auto">
            <a:xfrm>
              <a:off x="617" y="2736"/>
              <a:ext cx="2350" cy="1248"/>
              <a:chOff x="617" y="2736"/>
              <a:chExt cx="2350" cy="1248"/>
            </a:xfrm>
          </p:grpSpPr>
          <p:sp>
            <p:nvSpPr>
              <p:cNvPr id="70" name="AutoShape 12"/>
              <p:cNvSpPr>
                <a:spLocks noChangeArrowheads="1"/>
              </p:cNvSpPr>
              <p:nvPr/>
            </p:nvSpPr>
            <p:spPr bwMode="auto">
              <a:xfrm>
                <a:off x="864" y="2736"/>
                <a:ext cx="2103" cy="1248"/>
              </a:xfrm>
              <a:prstGeom prst="rightArrow">
                <a:avLst>
                  <a:gd name="adj1" fmla="val 63463"/>
                  <a:gd name="adj2" fmla="val 40224"/>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de-DE"/>
              </a:p>
            </p:txBody>
          </p:sp>
          <p:sp>
            <p:nvSpPr>
              <p:cNvPr id="71" name="Text Box 13"/>
              <p:cNvSpPr txBox="1">
                <a:spLocks noChangeArrowheads="1"/>
              </p:cNvSpPr>
              <p:nvPr/>
            </p:nvSpPr>
            <p:spPr bwMode="auto">
              <a:xfrm>
                <a:off x="617" y="3186"/>
                <a:ext cx="1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buClr>
                    <a:schemeClr val="bg2"/>
                  </a:buClr>
                </a:pPr>
                <a:r>
                  <a:rPr lang="de-DE" sz="1200"/>
                  <a:t> </a:t>
                </a:r>
                <a:r>
                  <a:rPr lang="de-DE" sz="1200" b="1">
                    <a:solidFill>
                      <a:schemeClr val="tx1">
                        <a:lumMod val="50000"/>
                        <a:lumOff val="50000"/>
                      </a:schemeClr>
                    </a:solidFill>
                    <a:latin typeface="Arial Narrow" pitchFamily="34" charset="0"/>
                  </a:rPr>
                  <a:t>Fast, in-memory algorithm </a:t>
                </a:r>
              </a:p>
              <a:p>
                <a:pPr>
                  <a:buClr>
                    <a:schemeClr val="bg2"/>
                  </a:buClr>
                </a:pPr>
                <a:r>
                  <a:rPr lang="de-DE" sz="1200" b="1">
                    <a:solidFill>
                      <a:schemeClr val="tx1">
                        <a:lumMod val="50000"/>
                        <a:lumOff val="50000"/>
                      </a:schemeClr>
                    </a:solidFill>
                    <a:latin typeface="Arial Narrow" pitchFamily="34" charset="0"/>
                  </a:rPr>
                  <a:t>runs thousands of processes in seconds</a:t>
                </a:r>
              </a:p>
            </p:txBody>
          </p:sp>
        </p:grpSp>
      </p:grpSp>
    </p:spTree>
    <p:extLst>
      <p:ext uri="{BB962C8B-B14F-4D97-AF65-F5344CB8AC3E}">
        <p14:creationId xmlns:p14="http://schemas.microsoft.com/office/powerpoint/2010/main" val="93332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linds(horizont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blinds(horizontal)">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(Simulation II)</a:t>
            </a:r>
            <a:endParaRPr lang="en-US" dirty="0"/>
          </a:p>
        </p:txBody>
      </p:sp>
      <p:sp>
        <p:nvSpPr>
          <p:cNvPr id="14" name="Rectangle 2"/>
          <p:cNvSpPr>
            <a:spLocks noChangeArrowheads="1"/>
          </p:cNvSpPr>
          <p:nvPr/>
        </p:nvSpPr>
        <p:spPr bwMode="auto">
          <a:xfrm>
            <a:off x="4191198" y="1772121"/>
            <a:ext cx="1296987" cy="720725"/>
          </a:xfrm>
          <a:prstGeom prst="rect">
            <a:avLst/>
          </a:prstGeom>
          <a:solidFill>
            <a:srgbClr val="CED5E4"/>
          </a:solidFill>
          <a:ln w="9525">
            <a:noFill/>
            <a:miter lim="800000"/>
            <a:headEnd/>
            <a:tailEnd/>
          </a:ln>
          <a:effectLst>
            <a:outerShdw dist="71842" dir="2700000" algn="ctr" rotWithShape="0">
              <a:srgbClr val="C0C0C0">
                <a:alpha val="50000"/>
              </a:srgbClr>
            </a:outerShdw>
          </a:effectLst>
        </p:spPr>
        <p:txBody>
          <a:bodyPr wrap="none" anchor="ctr"/>
          <a:lstStyle/>
          <a:p>
            <a:pPr>
              <a:defRPr/>
            </a:pPr>
            <a:r>
              <a:rPr lang="de-DE" sz="1000" b="1" dirty="0">
                <a:latin typeface="Arial Narrow" pitchFamily="34" charset="0"/>
              </a:rPr>
              <a:t>Infinity </a:t>
            </a:r>
            <a:r>
              <a:rPr lang="de-DE" sz="1000" b="1" dirty="0" err="1">
                <a:latin typeface="Arial Narrow" pitchFamily="34" charset="0"/>
              </a:rPr>
              <a:t>Process</a:t>
            </a:r>
            <a:r>
              <a:rPr lang="de-DE" sz="1000" b="1" dirty="0">
                <a:latin typeface="Arial Narrow" pitchFamily="34" charset="0"/>
              </a:rPr>
              <a:t> </a:t>
            </a:r>
            <a:r>
              <a:rPr lang="de-DE" sz="1000" b="1" dirty="0" err="1">
                <a:latin typeface="Arial Narrow" pitchFamily="34" charset="0"/>
              </a:rPr>
              <a:t>Platform</a:t>
            </a:r>
            <a:r>
              <a:rPr lang="de-DE" sz="1000" b="1" dirty="0">
                <a:latin typeface="Arial Narrow" pitchFamily="34" charset="0"/>
              </a:rPr>
              <a:t/>
            </a:r>
            <a:br>
              <a:rPr lang="de-DE" sz="1000" b="1" dirty="0">
                <a:latin typeface="Arial Narrow" pitchFamily="34" charset="0"/>
              </a:rPr>
            </a:br>
            <a:r>
              <a:rPr lang="de-DE" sz="1000" b="1" dirty="0">
                <a:latin typeface="Arial Narrow" pitchFamily="34" charset="0"/>
              </a:rPr>
              <a:t>Reporting Component</a:t>
            </a:r>
          </a:p>
        </p:txBody>
      </p:sp>
      <p:sp>
        <p:nvSpPr>
          <p:cNvPr id="15" name="AutoShape 3"/>
          <p:cNvSpPr>
            <a:spLocks noChangeArrowheads="1"/>
          </p:cNvSpPr>
          <p:nvPr/>
        </p:nvSpPr>
        <p:spPr bwMode="auto">
          <a:xfrm>
            <a:off x="2679898" y="3932709"/>
            <a:ext cx="647700" cy="566737"/>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de-DE"/>
          </a:p>
        </p:txBody>
      </p:sp>
      <p:sp>
        <p:nvSpPr>
          <p:cNvPr id="16" name="AutoShape 4"/>
          <p:cNvSpPr>
            <a:spLocks noChangeArrowheads="1"/>
          </p:cNvSpPr>
          <p:nvPr/>
        </p:nvSpPr>
        <p:spPr bwMode="auto">
          <a:xfrm>
            <a:off x="3543498" y="3866034"/>
            <a:ext cx="647700" cy="566737"/>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de-DE"/>
          </a:p>
        </p:txBody>
      </p:sp>
      <p:sp>
        <p:nvSpPr>
          <p:cNvPr id="17" name="Rectangle 5"/>
          <p:cNvSpPr>
            <a:spLocks noChangeArrowheads="1"/>
          </p:cNvSpPr>
          <p:nvPr/>
        </p:nvSpPr>
        <p:spPr bwMode="auto">
          <a:xfrm>
            <a:off x="1836935" y="3613672"/>
            <a:ext cx="4248150" cy="19431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de-DE"/>
          </a:p>
        </p:txBody>
      </p:sp>
      <p:sp>
        <p:nvSpPr>
          <p:cNvPr id="18" name="Rectangle 6"/>
          <p:cNvSpPr>
            <a:spLocks noChangeArrowheads="1"/>
          </p:cNvSpPr>
          <p:nvPr/>
        </p:nvSpPr>
        <p:spPr bwMode="auto">
          <a:xfrm>
            <a:off x="2895798" y="1772121"/>
            <a:ext cx="1296987" cy="720725"/>
          </a:xfrm>
          <a:prstGeom prst="rect">
            <a:avLst/>
          </a:prstGeom>
          <a:solidFill>
            <a:srgbClr val="CED5E4"/>
          </a:solidFill>
          <a:ln w="9525">
            <a:noFill/>
            <a:miter lim="800000"/>
            <a:headEnd/>
            <a:tailEnd/>
          </a:ln>
          <a:effectLst>
            <a:outerShdw dist="71842" dir="2700000" algn="ctr" rotWithShape="0">
              <a:srgbClr val="C0C0C0">
                <a:alpha val="50000"/>
              </a:srgbClr>
            </a:outerShdw>
          </a:effectLst>
        </p:spPr>
        <p:txBody>
          <a:bodyPr wrap="none" anchor="ctr"/>
          <a:lstStyle/>
          <a:p>
            <a:pPr>
              <a:defRPr/>
            </a:pPr>
            <a:r>
              <a:rPr lang="de-DE" sz="1000" b="1">
                <a:latin typeface="Arial Narrow" pitchFamily="34" charset="0"/>
              </a:rPr>
              <a:t>Infinity Process Platform</a:t>
            </a:r>
            <a:br>
              <a:rPr lang="de-DE" sz="1000" b="1">
                <a:latin typeface="Arial Narrow" pitchFamily="34" charset="0"/>
              </a:rPr>
            </a:br>
            <a:r>
              <a:rPr lang="de-DE" sz="1000" b="1">
                <a:latin typeface="Arial Narrow" pitchFamily="34" charset="0"/>
              </a:rPr>
              <a:t>Simulation Engine</a:t>
            </a:r>
          </a:p>
        </p:txBody>
      </p:sp>
      <p:sp>
        <p:nvSpPr>
          <p:cNvPr id="19" name="Rectangle 7"/>
          <p:cNvSpPr>
            <a:spLocks noChangeArrowheads="1"/>
          </p:cNvSpPr>
          <p:nvPr/>
        </p:nvSpPr>
        <p:spPr bwMode="auto">
          <a:xfrm>
            <a:off x="1887735" y="1556221"/>
            <a:ext cx="4464050" cy="1439863"/>
          </a:xfrm>
          <a:prstGeom prst="rect">
            <a:avLst/>
          </a:prstGeom>
          <a:solidFill>
            <a:schemeClr val="bg1"/>
          </a:solidFill>
          <a:ln w="9525" algn="ctr">
            <a:solidFill>
              <a:schemeClr val="tx1">
                <a:lumMod val="50000"/>
                <a:lumOff val="50000"/>
              </a:schemeClr>
            </a:solidFill>
            <a:prstDash val="solid"/>
            <a:miter lim="800000"/>
            <a:headEnd/>
            <a:tailEnd/>
          </a:ln>
          <a:effectLst>
            <a:outerShdw blurRad="50800" dist="38100" dir="2700000" algn="tl" rotWithShape="0">
              <a:prstClr val="black">
                <a:alpha val="40000"/>
              </a:prstClr>
            </a:outerShdw>
          </a:effectLst>
        </p:spPr>
        <p:txBody>
          <a:bodyPr wrap="none" anchor="ctr"/>
          <a:lstStyle/>
          <a:p>
            <a:pPr>
              <a:defRPr/>
            </a:pPr>
            <a:endParaRPr lang="de-DE"/>
          </a:p>
        </p:txBody>
      </p:sp>
      <p:sp>
        <p:nvSpPr>
          <p:cNvPr id="20" name="Rectangle 9"/>
          <p:cNvSpPr>
            <a:spLocks noChangeArrowheads="1"/>
          </p:cNvSpPr>
          <p:nvPr/>
        </p:nvSpPr>
        <p:spPr bwMode="auto">
          <a:xfrm>
            <a:off x="2679898" y="1772121"/>
            <a:ext cx="1296987" cy="720725"/>
          </a:xfrm>
          <a:prstGeom prst="rect">
            <a:avLst/>
          </a:prstGeom>
          <a:solidFill>
            <a:srgbClr val="CED5E4"/>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rgbClr val="002060"/>
                </a:solidFill>
                <a:latin typeface="Arial Narrow" pitchFamily="34" charset="0"/>
              </a:rPr>
              <a:t>Stardust</a:t>
            </a:r>
            <a:br>
              <a:rPr lang="de-DE" sz="1000" b="1" dirty="0">
                <a:solidFill>
                  <a:srgbClr val="002060"/>
                </a:solidFill>
                <a:latin typeface="Arial Narrow" pitchFamily="34" charset="0"/>
              </a:rPr>
            </a:br>
            <a:r>
              <a:rPr lang="de-DE" sz="1000" b="1" dirty="0">
                <a:solidFill>
                  <a:srgbClr val="002060"/>
                </a:solidFill>
                <a:latin typeface="Arial Narrow" pitchFamily="34" charset="0"/>
              </a:rPr>
              <a:t>Simulation Engine</a:t>
            </a:r>
          </a:p>
        </p:txBody>
      </p:sp>
      <p:sp>
        <p:nvSpPr>
          <p:cNvPr id="21" name="Text Box 10"/>
          <p:cNvSpPr txBox="1">
            <a:spLocks noChangeArrowheads="1"/>
          </p:cNvSpPr>
          <p:nvPr/>
        </p:nvSpPr>
        <p:spPr bwMode="auto">
          <a:xfrm>
            <a:off x="1929010" y="1591146"/>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solidFill>
                  <a:srgbClr val="17375E"/>
                </a:solidFill>
                <a:latin typeface="Arial Narrow" pitchFamily="34" charset="0"/>
              </a:rPr>
              <a:t>Eclipse</a:t>
            </a:r>
          </a:p>
        </p:txBody>
      </p:sp>
      <p:grpSp>
        <p:nvGrpSpPr>
          <p:cNvPr id="22" name="Group 21"/>
          <p:cNvGrpSpPr/>
          <p:nvPr/>
        </p:nvGrpSpPr>
        <p:grpSpPr>
          <a:xfrm>
            <a:off x="3940373" y="1484784"/>
            <a:ext cx="4664075" cy="2379664"/>
            <a:chOff x="3795713" y="1773238"/>
            <a:chExt cx="4664075" cy="2379664"/>
          </a:xfrm>
        </p:grpSpPr>
        <p:sp>
          <p:nvSpPr>
            <p:cNvPr id="23" name="Text Box 12"/>
            <p:cNvSpPr txBox="1">
              <a:spLocks noChangeArrowheads="1"/>
            </p:cNvSpPr>
            <p:nvPr/>
          </p:nvSpPr>
          <p:spPr bwMode="auto">
            <a:xfrm>
              <a:off x="7288213" y="1773238"/>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de-DE" sz="1000" b="1">
                  <a:solidFill>
                    <a:srgbClr val="17375E"/>
                  </a:solidFill>
                  <a:latin typeface="Arial Narrow" pitchFamily="34" charset="0"/>
                </a:rPr>
                <a:t>Reports</a:t>
              </a:r>
            </a:p>
          </p:txBody>
        </p:sp>
        <p:grpSp>
          <p:nvGrpSpPr>
            <p:cNvPr id="24" name="Group 13"/>
            <p:cNvGrpSpPr>
              <a:grpSpLocks/>
            </p:cNvGrpSpPr>
            <p:nvPr/>
          </p:nvGrpSpPr>
          <p:grpSpPr bwMode="auto">
            <a:xfrm>
              <a:off x="3795713" y="2049464"/>
              <a:ext cx="4664075" cy="2103438"/>
              <a:chOff x="2391" y="1291"/>
              <a:chExt cx="2938" cy="1325"/>
            </a:xfrm>
          </p:grpSpPr>
          <p:sp>
            <p:nvSpPr>
              <p:cNvPr id="25" name="Rectangle 14"/>
              <p:cNvSpPr>
                <a:spLocks noChangeArrowheads="1"/>
              </p:cNvSpPr>
              <p:nvPr/>
            </p:nvSpPr>
            <p:spPr bwMode="auto">
              <a:xfrm>
                <a:off x="2640" y="1298"/>
                <a:ext cx="817" cy="454"/>
              </a:xfrm>
              <a:prstGeom prst="rect">
                <a:avLst/>
              </a:prstGeom>
              <a:solidFill>
                <a:srgbClr val="CED5E4"/>
              </a:solidFill>
              <a:ln w="9525">
                <a:noFill/>
                <a:miter lim="800000"/>
                <a:headEnd/>
                <a:tailEnd/>
              </a:ln>
              <a:effectLst>
                <a:outerShdw dist="71842" dir="2700000" algn="ctr" rotWithShape="0">
                  <a:srgbClr val="C0C0C0">
                    <a:alpha val="50000"/>
                  </a:srgbClr>
                </a:outerShdw>
              </a:effectLst>
            </p:spPr>
            <p:txBody>
              <a:bodyPr wrap="none" anchor="ctr"/>
              <a:lstStyle/>
              <a:p>
                <a:pPr algn="ctr">
                  <a:defRPr/>
                </a:pPr>
                <a:r>
                  <a:rPr lang="de-DE" sz="1000" b="1" dirty="0">
                    <a:solidFill>
                      <a:srgbClr val="002060"/>
                    </a:solidFill>
                    <a:latin typeface="Arial Narrow" pitchFamily="34" charset="0"/>
                  </a:rPr>
                  <a:t>Stardust</a:t>
                </a:r>
                <a:br>
                  <a:rPr lang="de-DE" sz="1000" b="1" dirty="0">
                    <a:solidFill>
                      <a:srgbClr val="002060"/>
                    </a:solidFill>
                    <a:latin typeface="Arial Narrow" pitchFamily="34" charset="0"/>
                  </a:rPr>
                </a:br>
                <a:r>
                  <a:rPr lang="de-DE" sz="1000" b="1" dirty="0">
                    <a:solidFill>
                      <a:srgbClr val="002060"/>
                    </a:solidFill>
                    <a:latin typeface="Arial Narrow" pitchFamily="34" charset="0"/>
                  </a:rPr>
                  <a:t>Reporting Component/</a:t>
                </a:r>
              </a:p>
              <a:p>
                <a:pPr algn="ctr">
                  <a:defRPr/>
                </a:pPr>
                <a:r>
                  <a:rPr lang="de-DE" sz="1000" b="1" dirty="0">
                    <a:solidFill>
                      <a:srgbClr val="002060"/>
                    </a:solidFill>
                    <a:latin typeface="Arial Narrow" pitchFamily="34" charset="0"/>
                  </a:rPr>
                  <a:t>BIRT</a:t>
                </a:r>
              </a:p>
            </p:txBody>
          </p:sp>
          <p:pic>
            <p:nvPicPr>
              <p:cNvPr id="26" name="Picture 15" descr="analysisProcessVolumes-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 y="1291"/>
                <a:ext cx="86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analysisProcessTimesByMonth-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 y="1531"/>
                <a:ext cx="864"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7" descr="analysisAllocationProcessTime-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 y="1675"/>
                <a:ext cx="864"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18"/>
              <p:cNvSpPr>
                <a:spLocks noChangeShapeType="1"/>
              </p:cNvSpPr>
              <p:nvPr/>
            </p:nvSpPr>
            <p:spPr bwMode="auto">
              <a:xfrm>
                <a:off x="3457" y="1525"/>
                <a:ext cx="907" cy="0"/>
              </a:xfrm>
              <a:prstGeom prst="line">
                <a:avLst/>
              </a:prstGeom>
              <a:noFill/>
              <a:ln w="9525">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30" name="AutoShape 19"/>
              <p:cNvCxnSpPr>
                <a:cxnSpLocks noChangeShapeType="1"/>
                <a:stCxn id="16" idx="1"/>
                <a:endCxn id="25" idx="2"/>
              </p:cNvCxnSpPr>
              <p:nvPr/>
            </p:nvCxnSpPr>
            <p:spPr bwMode="auto">
              <a:xfrm rot="5400000" flipH="1" flipV="1">
                <a:off x="2287" y="1855"/>
                <a:ext cx="865" cy="658"/>
              </a:xfrm>
              <a:prstGeom prst="bentConnector3">
                <a:avLst>
                  <a:gd name="adj1" fmla="val 50000"/>
                </a:avLst>
              </a:prstGeom>
              <a:noFill/>
              <a:ln w="9525">
                <a:solidFill>
                  <a:srgbClr val="F01C24"/>
                </a:solidFill>
                <a:prstDash val="sysDot"/>
                <a:miter lim="800000"/>
                <a:headEnd/>
                <a:tailEnd type="triangle" w="med" len="med"/>
              </a:ln>
              <a:extLst>
                <a:ext uri="{909E8E84-426E-40DD-AFC4-6F175D3DCCD1}">
                  <a14:hiddenFill xmlns:a14="http://schemas.microsoft.com/office/drawing/2010/main">
                    <a:noFill/>
                  </a14:hiddenFill>
                </a:ext>
              </a:extLst>
            </p:spPr>
          </p:cxnSp>
        </p:grpSp>
      </p:grpSp>
      <p:grpSp>
        <p:nvGrpSpPr>
          <p:cNvPr id="31" name="Group 38"/>
          <p:cNvGrpSpPr>
            <a:grpSpLocks/>
          </p:cNvGrpSpPr>
          <p:nvPr/>
        </p:nvGrpSpPr>
        <p:grpSpPr bwMode="auto">
          <a:xfrm>
            <a:off x="3203773" y="2492847"/>
            <a:ext cx="2967037" cy="2492376"/>
            <a:chOff x="1927" y="1752"/>
            <a:chExt cx="1869" cy="1570"/>
          </a:xfrm>
        </p:grpSpPr>
        <p:sp>
          <p:nvSpPr>
            <p:cNvPr id="32" name="Text Box 21"/>
            <p:cNvSpPr txBox="1">
              <a:spLocks noChangeArrowheads="1"/>
            </p:cNvSpPr>
            <p:nvPr/>
          </p:nvSpPr>
          <p:spPr bwMode="auto">
            <a:xfrm>
              <a:off x="1927" y="2976"/>
              <a:ext cx="7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spcBef>
                  <a:spcPct val="50000"/>
                </a:spcBef>
              </a:pPr>
              <a:r>
                <a:rPr lang="de-DE" sz="1000" b="1">
                  <a:solidFill>
                    <a:srgbClr val="17375E"/>
                  </a:solidFill>
                  <a:latin typeface="Arial Narrow" pitchFamily="34" charset="0"/>
                </a:rPr>
                <a:t>Productive</a:t>
              </a:r>
              <a:br>
                <a:rPr lang="de-DE" sz="1000" b="1">
                  <a:solidFill>
                    <a:srgbClr val="17375E"/>
                  </a:solidFill>
                  <a:latin typeface="Arial Narrow" pitchFamily="34" charset="0"/>
                </a:rPr>
              </a:br>
              <a:r>
                <a:rPr lang="de-DE" sz="1000" b="1">
                  <a:solidFill>
                    <a:srgbClr val="17375E"/>
                  </a:solidFill>
                  <a:latin typeface="Arial Narrow" pitchFamily="34" charset="0"/>
                </a:rPr>
                <a:t>Audit Trail Database</a:t>
              </a:r>
            </a:p>
          </p:txBody>
        </p:sp>
        <p:grpSp>
          <p:nvGrpSpPr>
            <p:cNvPr id="33" name="Group 37"/>
            <p:cNvGrpSpPr>
              <a:grpSpLocks/>
            </p:cNvGrpSpPr>
            <p:nvPr/>
          </p:nvGrpSpPr>
          <p:grpSpPr bwMode="auto">
            <a:xfrm>
              <a:off x="2064" y="1752"/>
              <a:ext cx="1732" cy="1219"/>
              <a:chOff x="2064" y="1752"/>
              <a:chExt cx="1732" cy="1219"/>
            </a:xfrm>
          </p:grpSpPr>
          <p:sp>
            <p:nvSpPr>
              <p:cNvPr id="34" name="AutoShape 23"/>
              <p:cNvSpPr>
                <a:spLocks noChangeArrowheads="1"/>
              </p:cNvSpPr>
              <p:nvPr/>
            </p:nvSpPr>
            <p:spPr bwMode="auto">
              <a:xfrm>
                <a:off x="2064" y="2614"/>
                <a:ext cx="408" cy="357"/>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de-DE"/>
              </a:p>
            </p:txBody>
          </p:sp>
          <p:cxnSp>
            <p:nvCxnSpPr>
              <p:cNvPr id="35" name="AutoShape 24"/>
              <p:cNvCxnSpPr>
                <a:cxnSpLocks noChangeShapeType="1"/>
                <a:stCxn id="34" idx="1"/>
                <a:endCxn id="18" idx="2"/>
              </p:cNvCxnSpPr>
              <p:nvPr/>
            </p:nvCxnSpPr>
            <p:spPr bwMode="auto">
              <a:xfrm rot="16200000" flipV="1">
                <a:off x="1796" y="2142"/>
                <a:ext cx="862" cy="81"/>
              </a:xfrm>
              <a:prstGeom prst="bentConnector3">
                <a:avLst>
                  <a:gd name="adj1" fmla="val 50000"/>
                </a:avLst>
              </a:prstGeom>
              <a:noFill/>
              <a:ln w="9525">
                <a:solidFill>
                  <a:srgbClr val="F01C24"/>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36" name="AutoShape 158"/>
              <p:cNvSpPr>
                <a:spLocks/>
              </p:cNvSpPr>
              <p:nvPr/>
            </p:nvSpPr>
            <p:spPr bwMode="auto">
              <a:xfrm>
                <a:off x="2616" y="2634"/>
                <a:ext cx="1180" cy="192"/>
              </a:xfrm>
              <a:prstGeom prst="accentCallout1">
                <a:avLst>
                  <a:gd name="adj1" fmla="val 37500"/>
                  <a:gd name="adj2" fmla="val -4069"/>
                  <a:gd name="adj3" fmla="val -54690"/>
                  <a:gd name="adj4" fmla="val -29745"/>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Simulation parameters can be retrieved from produtcive audit trail.</a:t>
                </a:r>
              </a:p>
              <a:p>
                <a:pPr algn="l"/>
                <a:endParaRPr lang="de-DE" sz="900" b="1">
                  <a:solidFill>
                    <a:srgbClr val="006FBA"/>
                  </a:solidFill>
                  <a:latin typeface="Arial Narrow" pitchFamily="34" charset="0"/>
                </a:endParaRPr>
              </a:p>
            </p:txBody>
          </p:sp>
        </p:grpSp>
      </p:grpSp>
      <p:grpSp>
        <p:nvGrpSpPr>
          <p:cNvPr id="37" name="Group 26"/>
          <p:cNvGrpSpPr>
            <a:grpSpLocks/>
          </p:cNvGrpSpPr>
          <p:nvPr/>
        </p:nvGrpSpPr>
        <p:grpSpPr bwMode="auto">
          <a:xfrm>
            <a:off x="468510" y="2494434"/>
            <a:ext cx="2930525" cy="2490788"/>
            <a:chOff x="204" y="1753"/>
            <a:chExt cx="1846" cy="1569"/>
          </a:xfrm>
        </p:grpSpPr>
        <p:sp>
          <p:nvSpPr>
            <p:cNvPr id="38" name="Text Box 27"/>
            <p:cNvSpPr txBox="1">
              <a:spLocks noChangeArrowheads="1"/>
            </p:cNvSpPr>
            <p:nvPr/>
          </p:nvSpPr>
          <p:spPr bwMode="auto">
            <a:xfrm>
              <a:off x="1330" y="2976"/>
              <a:ext cx="7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spcBef>
                  <a:spcPct val="50000"/>
                </a:spcBef>
              </a:pPr>
              <a:r>
                <a:rPr lang="de-DE" sz="1000" b="1">
                  <a:solidFill>
                    <a:srgbClr val="17375E"/>
                  </a:solidFill>
                  <a:latin typeface="Arial Narrow" pitchFamily="34" charset="0"/>
                </a:rPr>
                <a:t>Simulation</a:t>
              </a:r>
              <a:br>
                <a:rPr lang="de-DE" sz="1000" b="1">
                  <a:solidFill>
                    <a:srgbClr val="17375E"/>
                  </a:solidFill>
                  <a:latin typeface="Arial Narrow" pitchFamily="34" charset="0"/>
                </a:rPr>
              </a:br>
              <a:r>
                <a:rPr lang="de-DE" sz="1000" b="1">
                  <a:solidFill>
                    <a:srgbClr val="17375E"/>
                  </a:solidFill>
                  <a:latin typeface="Arial Narrow" pitchFamily="34" charset="0"/>
                </a:rPr>
                <a:t>Audit Trail Database</a:t>
              </a:r>
            </a:p>
          </p:txBody>
        </p:sp>
        <p:grpSp>
          <p:nvGrpSpPr>
            <p:cNvPr id="39" name="Group 28"/>
            <p:cNvGrpSpPr>
              <a:grpSpLocks/>
            </p:cNvGrpSpPr>
            <p:nvPr/>
          </p:nvGrpSpPr>
          <p:grpSpPr bwMode="auto">
            <a:xfrm>
              <a:off x="204" y="1753"/>
              <a:ext cx="1846" cy="1218"/>
              <a:chOff x="204" y="1753"/>
              <a:chExt cx="1846" cy="1218"/>
            </a:xfrm>
          </p:grpSpPr>
          <p:cxnSp>
            <p:nvCxnSpPr>
              <p:cNvPr id="40" name="AutoShape 29"/>
              <p:cNvCxnSpPr>
                <a:cxnSpLocks noChangeShapeType="1"/>
                <a:stCxn id="41" idx="1"/>
                <a:endCxn id="20" idx="2"/>
              </p:cNvCxnSpPr>
              <p:nvPr/>
            </p:nvCxnSpPr>
            <p:spPr bwMode="auto">
              <a:xfrm rot="5400000" flipH="1" flipV="1">
                <a:off x="1449" y="2013"/>
                <a:ext cx="862" cy="341"/>
              </a:xfrm>
              <a:prstGeom prst="bentConnector3">
                <a:avLst>
                  <a:gd name="adj1" fmla="val 50000"/>
                </a:avLst>
              </a:prstGeom>
              <a:noFill/>
              <a:ln w="9525">
                <a:solidFill>
                  <a:srgbClr val="F01C24"/>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41" name="AutoShape 30"/>
              <p:cNvSpPr>
                <a:spLocks noChangeArrowheads="1"/>
              </p:cNvSpPr>
              <p:nvPr/>
            </p:nvSpPr>
            <p:spPr bwMode="auto">
              <a:xfrm>
                <a:off x="1506" y="2614"/>
                <a:ext cx="408" cy="357"/>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de-DE"/>
              </a:p>
            </p:txBody>
          </p:sp>
          <p:sp>
            <p:nvSpPr>
              <p:cNvPr id="42" name="AutoShape 158"/>
              <p:cNvSpPr>
                <a:spLocks/>
              </p:cNvSpPr>
              <p:nvPr/>
            </p:nvSpPr>
            <p:spPr bwMode="auto">
              <a:xfrm>
                <a:off x="204" y="2341"/>
                <a:ext cx="1043" cy="192"/>
              </a:xfrm>
              <a:prstGeom prst="accentCallout1">
                <a:avLst>
                  <a:gd name="adj1" fmla="val 37500"/>
                  <a:gd name="adj2" fmla="val 104602"/>
                  <a:gd name="adj3" fmla="val -64065"/>
                  <a:gd name="adj4" fmla="val 143815"/>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Simulation results can be written to simulation audit trail database</a:t>
                </a:r>
                <a:r>
                  <a:rPr lang="de-DE" sz="900" b="1">
                    <a:solidFill>
                      <a:srgbClr val="7036BE"/>
                    </a:solidFill>
                    <a:latin typeface="Arial Narrow" pitchFamily="34" charset="0"/>
                  </a:rPr>
                  <a:t>.</a:t>
                </a:r>
              </a:p>
              <a:p>
                <a:pPr algn="l"/>
                <a:endParaRPr lang="de-DE" sz="900" b="1">
                  <a:solidFill>
                    <a:srgbClr val="7036BE"/>
                  </a:solidFill>
                  <a:latin typeface="Arial Narrow" pitchFamily="34" charset="0"/>
                </a:endParaRPr>
              </a:p>
            </p:txBody>
          </p:sp>
        </p:grpSp>
      </p:grpSp>
      <p:sp>
        <p:nvSpPr>
          <p:cNvPr id="43" name="AutoShape 158"/>
          <p:cNvSpPr>
            <a:spLocks/>
          </p:cNvSpPr>
          <p:nvPr/>
        </p:nvSpPr>
        <p:spPr bwMode="auto">
          <a:xfrm>
            <a:off x="3645098" y="5372571"/>
            <a:ext cx="1655762" cy="649288"/>
          </a:xfrm>
          <a:prstGeom prst="accentCallout1">
            <a:avLst>
              <a:gd name="adj1" fmla="val 17602"/>
              <a:gd name="adj2" fmla="val -4602"/>
              <a:gd name="adj3" fmla="val -162838"/>
              <a:gd name="adj4" fmla="val -34708"/>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Simulation run´ID can be used to filter reports and build sequences of what if-reports.</a:t>
            </a:r>
          </a:p>
          <a:p>
            <a:pPr algn="l"/>
            <a:endParaRPr lang="de-DE" sz="900" b="1">
              <a:solidFill>
                <a:srgbClr val="006FBA"/>
              </a:solidFill>
              <a:latin typeface="Arial Narrow" pitchFamily="34" charset="0"/>
            </a:endParaRPr>
          </a:p>
        </p:txBody>
      </p:sp>
      <p:grpSp>
        <p:nvGrpSpPr>
          <p:cNvPr id="44" name="Group 33"/>
          <p:cNvGrpSpPr>
            <a:grpSpLocks/>
          </p:cNvGrpSpPr>
          <p:nvPr/>
        </p:nvGrpSpPr>
        <p:grpSpPr bwMode="auto">
          <a:xfrm>
            <a:off x="482798" y="2492847"/>
            <a:ext cx="7510463" cy="2644775"/>
            <a:chOff x="213" y="1752"/>
            <a:chExt cx="4731" cy="1666"/>
          </a:xfrm>
        </p:grpSpPr>
        <p:cxnSp>
          <p:nvCxnSpPr>
            <p:cNvPr id="45" name="AutoShape 34"/>
            <p:cNvCxnSpPr>
              <a:cxnSpLocks noChangeShapeType="1"/>
              <a:stCxn id="15" idx="1"/>
              <a:endCxn id="14" idx="2"/>
            </p:cNvCxnSpPr>
            <p:nvPr/>
          </p:nvCxnSpPr>
          <p:spPr bwMode="auto">
            <a:xfrm rot="5400000" flipH="1" flipV="1">
              <a:off x="1971" y="1627"/>
              <a:ext cx="907" cy="1157"/>
            </a:xfrm>
            <a:prstGeom prst="bentConnector3">
              <a:avLst>
                <a:gd name="adj1" fmla="val 50000"/>
              </a:avLst>
            </a:prstGeom>
            <a:noFill/>
            <a:ln w="9525">
              <a:solidFill>
                <a:srgbClr val="F01C24"/>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46" name="AutoShape 158"/>
            <p:cNvSpPr>
              <a:spLocks/>
            </p:cNvSpPr>
            <p:nvPr/>
          </p:nvSpPr>
          <p:spPr bwMode="auto">
            <a:xfrm>
              <a:off x="213" y="2659"/>
              <a:ext cx="1043" cy="272"/>
            </a:xfrm>
            <a:prstGeom prst="accentCallout1">
              <a:avLst>
                <a:gd name="adj1" fmla="val 26472"/>
                <a:gd name="adj2" fmla="val 104602"/>
                <a:gd name="adj3" fmla="val -58824"/>
                <a:gd name="adj4" fmla="val 151486"/>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Simulation results can be used in audit trail reports as regular audit trail content.</a:t>
              </a:r>
            </a:p>
          </p:txBody>
        </p:sp>
        <p:sp>
          <p:nvSpPr>
            <p:cNvPr id="47" name="AutoShape 158"/>
            <p:cNvSpPr>
              <a:spLocks/>
            </p:cNvSpPr>
            <p:nvPr/>
          </p:nvSpPr>
          <p:spPr bwMode="auto">
            <a:xfrm>
              <a:off x="3602" y="3226"/>
              <a:ext cx="1342" cy="192"/>
            </a:xfrm>
            <a:prstGeom prst="accentCallout1">
              <a:avLst>
                <a:gd name="adj1" fmla="val 37500"/>
                <a:gd name="adj2" fmla="val 103579"/>
                <a:gd name="adj3" fmla="val -438316"/>
                <a:gd name="adj4" fmla="val 79864"/>
              </a:avLst>
            </a:prstGeom>
            <a:solidFill>
              <a:schemeClr val="bg1"/>
            </a:solidFill>
            <a:ln w="9525">
              <a:solidFill>
                <a:srgbClr val="006FBA"/>
              </a:solidFill>
              <a:miter lim="800000"/>
              <a:headEnd/>
              <a:tailEnd/>
            </a:ln>
          </p:spPr>
          <p:txBody>
            <a:bodyPr/>
            <a:lstStyle/>
            <a:p>
              <a:pPr algn="l"/>
              <a:r>
                <a:rPr lang="de-DE" sz="900" b="1">
                  <a:solidFill>
                    <a:srgbClr val="006FBA"/>
                  </a:solidFill>
                  <a:latin typeface="Arial Narrow" pitchFamily="34" charset="0"/>
                </a:rPr>
                <a:t>Simulation can be used to create test data for reports</a:t>
              </a:r>
            </a:p>
            <a:p>
              <a:pPr algn="l"/>
              <a:endParaRPr lang="de-DE" sz="900" b="1">
                <a:solidFill>
                  <a:schemeClr val="accent2"/>
                </a:solidFill>
                <a:latin typeface="Arial Narrow" pitchFamily="34" charset="0"/>
              </a:endParaRPr>
            </a:p>
          </p:txBody>
        </p:sp>
      </p:grpSp>
    </p:spTree>
    <p:extLst>
      <p:ext uri="{BB962C8B-B14F-4D97-AF65-F5344CB8AC3E}">
        <p14:creationId xmlns:p14="http://schemas.microsoft.com/office/powerpoint/2010/main" val="115463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(Reporting)</a:t>
            </a:r>
            <a:endParaRPr lang="en-US" dirty="0"/>
          </a:p>
        </p:txBody>
      </p:sp>
      <p:grpSp>
        <p:nvGrpSpPr>
          <p:cNvPr id="48" name="Group 3"/>
          <p:cNvGrpSpPr>
            <a:grpSpLocks/>
          </p:cNvGrpSpPr>
          <p:nvPr/>
        </p:nvGrpSpPr>
        <p:grpSpPr bwMode="auto">
          <a:xfrm>
            <a:off x="298450" y="1196752"/>
            <a:ext cx="2978150" cy="1889126"/>
            <a:chOff x="188" y="912"/>
            <a:chExt cx="1876" cy="1190"/>
          </a:xfrm>
        </p:grpSpPr>
        <p:pic>
          <p:nvPicPr>
            <p:cNvPr id="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912"/>
              <a:ext cx="1542"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5"/>
            <p:cNvSpPr txBox="1">
              <a:spLocks noChangeArrowheads="1"/>
            </p:cNvSpPr>
            <p:nvPr/>
          </p:nvSpPr>
          <p:spPr bwMode="auto">
            <a:xfrm>
              <a:off x="188" y="1850"/>
              <a:ext cx="8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de-DE" sz="1000" b="1">
                  <a:solidFill>
                    <a:schemeClr val="tx1">
                      <a:lumMod val="50000"/>
                      <a:lumOff val="50000"/>
                    </a:schemeClr>
                  </a:solidFill>
                  <a:latin typeface="Arial Narrow" pitchFamily="34" charset="0"/>
                </a:rPr>
                <a:t>Eclipse/BIRT Designer </a:t>
              </a:r>
              <a:endParaRPr lang="de-DE" sz="1000" b="1" smtClean="0">
                <a:solidFill>
                  <a:schemeClr val="tx1">
                    <a:lumMod val="50000"/>
                    <a:lumOff val="50000"/>
                  </a:schemeClr>
                </a:solidFill>
                <a:latin typeface="Arial Narrow" pitchFamily="34" charset="0"/>
              </a:endParaRPr>
            </a:p>
            <a:p>
              <a:pPr algn="l"/>
              <a:r>
                <a:rPr lang="de-DE" sz="1000" b="1" smtClean="0">
                  <a:solidFill>
                    <a:schemeClr val="tx1">
                      <a:lumMod val="50000"/>
                      <a:lumOff val="50000"/>
                    </a:schemeClr>
                  </a:solidFill>
                  <a:latin typeface="Arial Narrow" pitchFamily="34" charset="0"/>
                </a:rPr>
                <a:t>and Stardust </a:t>
              </a:r>
              <a:r>
                <a:rPr lang="de-DE" sz="1000" b="1">
                  <a:solidFill>
                    <a:schemeClr val="tx1">
                      <a:lumMod val="50000"/>
                      <a:lumOff val="50000"/>
                    </a:schemeClr>
                  </a:solidFill>
                  <a:latin typeface="Arial Narrow" pitchFamily="34" charset="0"/>
                </a:rPr>
                <a:t>Wizards</a:t>
              </a:r>
            </a:p>
          </p:txBody>
        </p:sp>
        <p:sp>
          <p:nvSpPr>
            <p:cNvPr id="51" name="Line 6"/>
            <p:cNvSpPr>
              <a:spLocks noChangeShapeType="1"/>
            </p:cNvSpPr>
            <p:nvPr/>
          </p:nvSpPr>
          <p:spPr bwMode="auto">
            <a:xfrm>
              <a:off x="1791" y="1200"/>
              <a:ext cx="273" cy="0"/>
            </a:xfrm>
            <a:prstGeom prst="line">
              <a:avLst/>
            </a:prstGeom>
            <a:noFill/>
            <a:ln w="9525" cap="rnd">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sp>
        <p:nvSpPr>
          <p:cNvPr id="52" name="Rectangle 7"/>
          <p:cNvSpPr>
            <a:spLocks noChangeArrowheads="1"/>
          </p:cNvSpPr>
          <p:nvPr/>
        </p:nvSpPr>
        <p:spPr bwMode="auto">
          <a:xfrm>
            <a:off x="3275013" y="1196752"/>
            <a:ext cx="5335587" cy="842963"/>
          </a:xfrm>
          <a:prstGeom prst="rect">
            <a:avLst/>
          </a:prstGeom>
          <a:solidFill>
            <a:schemeClr val="bg1"/>
          </a:solidFill>
          <a:ln w="9525">
            <a:solidFill>
              <a:schemeClr val="tx1">
                <a:lumMod val="50000"/>
                <a:lumOff val="50000"/>
              </a:schemeClr>
            </a:solidFill>
            <a:prstDash val="solid"/>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tx1">
                    <a:lumMod val="50000"/>
                    <a:lumOff val="50000"/>
                  </a:schemeClr>
                </a:solidFill>
                <a:latin typeface="Arial Narrow" pitchFamily="34" charset="0"/>
              </a:rPr>
              <a:t>BIRT Runtime</a:t>
            </a:r>
          </a:p>
        </p:txBody>
      </p:sp>
      <p:grpSp>
        <p:nvGrpSpPr>
          <p:cNvPr id="53" name="Group 52"/>
          <p:cNvGrpSpPr/>
          <p:nvPr/>
        </p:nvGrpSpPr>
        <p:grpSpPr>
          <a:xfrm>
            <a:off x="5257800" y="1806352"/>
            <a:ext cx="2886075" cy="2092325"/>
            <a:chOff x="5257800" y="2057400"/>
            <a:chExt cx="2886075" cy="2092325"/>
          </a:xfrm>
        </p:grpSpPr>
        <p:sp>
          <p:nvSpPr>
            <p:cNvPr id="54" name="Text Box 9"/>
            <p:cNvSpPr txBox="1">
              <a:spLocks noChangeArrowheads="1"/>
            </p:cNvSpPr>
            <p:nvPr/>
          </p:nvSpPr>
          <p:spPr bwMode="auto">
            <a:xfrm>
              <a:off x="5257800" y="3905250"/>
              <a:ext cx="920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solidFill>
                    <a:schemeClr val="tx1">
                      <a:lumMod val="50000"/>
                      <a:lumOff val="50000"/>
                    </a:schemeClr>
                  </a:solidFill>
                  <a:latin typeface="Arial Narrow" pitchFamily="34" charset="0"/>
                </a:rPr>
                <a:t>Customer Data</a:t>
              </a:r>
            </a:p>
          </p:txBody>
        </p:sp>
        <p:sp>
          <p:nvSpPr>
            <p:cNvPr id="55" name="Text Box 10"/>
            <p:cNvSpPr txBox="1">
              <a:spLocks noChangeArrowheads="1"/>
            </p:cNvSpPr>
            <p:nvPr/>
          </p:nvSpPr>
          <p:spPr bwMode="auto">
            <a:xfrm>
              <a:off x="6405563" y="3905250"/>
              <a:ext cx="750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solidFill>
                    <a:schemeClr val="tx1">
                      <a:lumMod val="50000"/>
                      <a:lumOff val="50000"/>
                    </a:schemeClr>
                  </a:solidFill>
                  <a:latin typeface="Arial Narrow" pitchFamily="34" charset="0"/>
                </a:rPr>
                <a:t>Documents</a:t>
              </a:r>
            </a:p>
          </p:txBody>
        </p:sp>
        <p:sp>
          <p:nvSpPr>
            <p:cNvPr id="56" name="Text Box 11"/>
            <p:cNvSpPr txBox="1">
              <a:spLocks noChangeArrowheads="1"/>
            </p:cNvSpPr>
            <p:nvPr/>
          </p:nvSpPr>
          <p:spPr bwMode="auto">
            <a:xfrm>
              <a:off x="7431088" y="3905250"/>
              <a:ext cx="654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de-DE" sz="1000" b="1">
                  <a:solidFill>
                    <a:schemeClr val="tx1">
                      <a:lumMod val="50000"/>
                      <a:lumOff val="50000"/>
                    </a:schemeClr>
                  </a:solidFill>
                  <a:latin typeface="Arial Narrow" pitchFamily="34" charset="0"/>
                </a:rPr>
                <a:t>Risk Data</a:t>
              </a:r>
            </a:p>
          </p:txBody>
        </p:sp>
        <p:sp>
          <p:nvSpPr>
            <p:cNvPr id="57" name="Rectangle 12"/>
            <p:cNvSpPr>
              <a:spLocks noChangeArrowheads="1"/>
            </p:cNvSpPr>
            <p:nvPr/>
          </p:nvSpPr>
          <p:spPr bwMode="auto">
            <a:xfrm>
              <a:off x="5335588" y="2057400"/>
              <a:ext cx="2808287" cy="558800"/>
            </a:xfrm>
            <a:prstGeom prst="rect">
              <a:avLst/>
            </a:prstGeom>
            <a:solidFill>
              <a:srgbClr val="CED5E4"/>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tx1">
                      <a:lumMod val="50000"/>
                      <a:lumOff val="50000"/>
                    </a:schemeClr>
                  </a:solidFill>
                  <a:latin typeface="Arial Narrow" pitchFamily="34" charset="0"/>
                </a:rPr>
                <a:t>Other Sources (e.g. RDBMS, XML, DMS)</a:t>
              </a:r>
            </a:p>
          </p:txBody>
        </p:sp>
        <p:sp>
          <p:nvSpPr>
            <p:cNvPr id="58" name="Line 13"/>
            <p:cNvSpPr>
              <a:spLocks noChangeShapeType="1"/>
            </p:cNvSpPr>
            <p:nvPr/>
          </p:nvSpPr>
          <p:spPr bwMode="auto">
            <a:xfrm flipV="1">
              <a:off x="5932488" y="2633663"/>
              <a:ext cx="0" cy="43180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9" name="Line 14"/>
            <p:cNvSpPr>
              <a:spLocks noChangeShapeType="1"/>
            </p:cNvSpPr>
            <p:nvPr/>
          </p:nvSpPr>
          <p:spPr bwMode="auto">
            <a:xfrm flipV="1">
              <a:off x="7713663" y="2633663"/>
              <a:ext cx="0" cy="43180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0" name="Line 15"/>
            <p:cNvSpPr>
              <a:spLocks noChangeShapeType="1"/>
            </p:cNvSpPr>
            <p:nvPr/>
          </p:nvSpPr>
          <p:spPr bwMode="auto">
            <a:xfrm>
              <a:off x="5718175" y="3065463"/>
              <a:ext cx="2066925" cy="0"/>
            </a:xfrm>
            <a:prstGeom prst="line">
              <a:avLst/>
            </a:prstGeom>
            <a:noFill/>
            <a:ln w="9525">
              <a:solidFill>
                <a:srgbClr val="F01C24"/>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1" name="Line 16"/>
            <p:cNvSpPr>
              <a:spLocks noChangeShapeType="1"/>
            </p:cNvSpPr>
            <p:nvPr/>
          </p:nvSpPr>
          <p:spPr bwMode="auto">
            <a:xfrm>
              <a:off x="5718175" y="3065463"/>
              <a:ext cx="0" cy="21590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2" name="Line 17"/>
            <p:cNvSpPr>
              <a:spLocks noChangeShapeType="1"/>
            </p:cNvSpPr>
            <p:nvPr/>
          </p:nvSpPr>
          <p:spPr bwMode="auto">
            <a:xfrm>
              <a:off x="7785100" y="3065463"/>
              <a:ext cx="0" cy="21590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18"/>
            <p:cNvSpPr>
              <a:spLocks noChangeShapeType="1"/>
            </p:cNvSpPr>
            <p:nvPr/>
          </p:nvSpPr>
          <p:spPr bwMode="auto">
            <a:xfrm>
              <a:off x="6788150" y="3065463"/>
              <a:ext cx="0" cy="21590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AutoShape 19"/>
            <p:cNvSpPr>
              <a:spLocks noChangeArrowheads="1"/>
            </p:cNvSpPr>
            <p:nvPr/>
          </p:nvSpPr>
          <p:spPr bwMode="auto">
            <a:xfrm>
              <a:off x="5416550" y="3295650"/>
              <a:ext cx="595313" cy="565150"/>
            </a:xfrm>
            <a:prstGeom prst="can">
              <a:avLst>
                <a:gd name="adj" fmla="val 25000"/>
              </a:avLst>
            </a:prstGeom>
            <a:gradFill rotWithShape="1">
              <a:gsLst>
                <a:gs pos="0">
                  <a:srgbClr val="B2B2B2"/>
                </a:gs>
                <a:gs pos="50000">
                  <a:srgbClr val="F6F6F6"/>
                </a:gs>
                <a:gs pos="100000">
                  <a:srgbClr val="B2B2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65" name="AutoShape 20"/>
            <p:cNvSpPr>
              <a:spLocks noChangeArrowheads="1"/>
            </p:cNvSpPr>
            <p:nvPr/>
          </p:nvSpPr>
          <p:spPr bwMode="auto">
            <a:xfrm>
              <a:off x="6483350" y="3295650"/>
              <a:ext cx="595313" cy="565150"/>
            </a:xfrm>
            <a:prstGeom prst="can">
              <a:avLst>
                <a:gd name="adj" fmla="val 25000"/>
              </a:avLst>
            </a:prstGeom>
            <a:gradFill rotWithShape="1">
              <a:gsLst>
                <a:gs pos="0">
                  <a:srgbClr val="B2B2B2"/>
                </a:gs>
                <a:gs pos="50000">
                  <a:srgbClr val="F6F6F6"/>
                </a:gs>
                <a:gs pos="100000">
                  <a:srgbClr val="B2B2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66" name="AutoShape 21"/>
            <p:cNvSpPr>
              <a:spLocks noChangeArrowheads="1"/>
            </p:cNvSpPr>
            <p:nvPr/>
          </p:nvSpPr>
          <p:spPr bwMode="auto">
            <a:xfrm>
              <a:off x="7473950" y="3295650"/>
              <a:ext cx="595313" cy="565150"/>
            </a:xfrm>
            <a:prstGeom prst="can">
              <a:avLst>
                <a:gd name="adj" fmla="val 25000"/>
              </a:avLst>
            </a:prstGeom>
            <a:gradFill rotWithShape="1">
              <a:gsLst>
                <a:gs pos="0">
                  <a:srgbClr val="B2B2B2"/>
                </a:gs>
                <a:gs pos="50000">
                  <a:srgbClr val="F6F6F6"/>
                </a:gs>
                <a:gs pos="100000">
                  <a:srgbClr val="B2B2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grpSp>
      <p:sp>
        <p:nvSpPr>
          <p:cNvPr id="67" name="Line 26"/>
          <p:cNvSpPr>
            <a:spLocks noChangeShapeType="1"/>
          </p:cNvSpPr>
          <p:nvPr/>
        </p:nvSpPr>
        <p:spPr bwMode="auto">
          <a:xfrm>
            <a:off x="3962400" y="4298727"/>
            <a:ext cx="177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grpSp>
        <p:nvGrpSpPr>
          <p:cNvPr id="68" name="Group 67"/>
          <p:cNvGrpSpPr/>
          <p:nvPr/>
        </p:nvGrpSpPr>
        <p:grpSpPr>
          <a:xfrm>
            <a:off x="2743200" y="1806352"/>
            <a:ext cx="2590800" cy="3429000"/>
            <a:chOff x="2743200" y="2057400"/>
            <a:chExt cx="2590800" cy="3429000"/>
          </a:xfrm>
        </p:grpSpPr>
        <p:sp>
          <p:nvSpPr>
            <p:cNvPr id="69" name="Text Box 28"/>
            <p:cNvSpPr txBox="1">
              <a:spLocks noChangeArrowheads="1"/>
            </p:cNvSpPr>
            <p:nvPr/>
          </p:nvSpPr>
          <p:spPr bwMode="auto">
            <a:xfrm>
              <a:off x="3694113" y="3905250"/>
              <a:ext cx="1157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a:r>
                <a:rPr lang="de-DE" sz="1000" b="1">
                  <a:solidFill>
                    <a:schemeClr val="tx1">
                      <a:lumMod val="50000"/>
                      <a:lumOff val="50000"/>
                    </a:schemeClr>
                  </a:solidFill>
                  <a:latin typeface="Arial Narrow" pitchFamily="34" charset="0"/>
                </a:rPr>
                <a:t>Stardust Audit Trail</a:t>
              </a:r>
              <a:br>
                <a:rPr lang="de-DE" sz="1000" b="1">
                  <a:solidFill>
                    <a:schemeClr val="tx1">
                      <a:lumMod val="50000"/>
                      <a:lumOff val="50000"/>
                    </a:schemeClr>
                  </a:solidFill>
                  <a:latin typeface="Arial Narrow" pitchFamily="34" charset="0"/>
                </a:rPr>
              </a:br>
              <a:r>
                <a:rPr lang="de-DE" sz="1000" b="1">
                  <a:solidFill>
                    <a:schemeClr val="tx1">
                      <a:lumMod val="50000"/>
                      <a:lumOff val="50000"/>
                    </a:schemeClr>
                  </a:solidFill>
                  <a:latin typeface="Arial Narrow" pitchFamily="34" charset="0"/>
                </a:rPr>
                <a:t>Database</a:t>
              </a:r>
            </a:p>
          </p:txBody>
        </p:sp>
        <p:grpSp>
          <p:nvGrpSpPr>
            <p:cNvPr id="70" name="Group 69"/>
            <p:cNvGrpSpPr/>
            <p:nvPr/>
          </p:nvGrpSpPr>
          <p:grpSpPr>
            <a:xfrm>
              <a:off x="2743200" y="2057400"/>
              <a:ext cx="2590800" cy="3429000"/>
              <a:chOff x="2743200" y="2057400"/>
              <a:chExt cx="2590800" cy="3429000"/>
            </a:xfrm>
          </p:grpSpPr>
          <p:sp>
            <p:nvSpPr>
              <p:cNvPr id="71" name="Rectangle 23"/>
              <p:cNvSpPr>
                <a:spLocks noChangeArrowheads="1"/>
              </p:cNvSpPr>
              <p:nvPr/>
            </p:nvSpPr>
            <p:spPr bwMode="auto">
              <a:xfrm>
                <a:off x="3429000" y="2057400"/>
                <a:ext cx="1657350" cy="558800"/>
              </a:xfrm>
              <a:prstGeom prst="rect">
                <a:avLst/>
              </a:prstGeom>
              <a:solidFill>
                <a:srgbClr val="CED5E4"/>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smtClean="0">
                    <a:solidFill>
                      <a:schemeClr val="tx1">
                        <a:lumMod val="50000"/>
                        <a:lumOff val="50000"/>
                      </a:schemeClr>
                    </a:solidFill>
                    <a:latin typeface="Arial Narrow" pitchFamily="34" charset="0"/>
                  </a:rPr>
                  <a:t>Stardust</a:t>
                </a:r>
                <a:r>
                  <a:rPr lang="de-DE" sz="1000" b="1" dirty="0">
                    <a:solidFill>
                      <a:schemeClr val="tx1">
                        <a:lumMod val="50000"/>
                        <a:lumOff val="50000"/>
                      </a:schemeClr>
                    </a:solidFill>
                    <a:latin typeface="Arial Narrow" pitchFamily="34" charset="0"/>
                  </a:rPr>
                  <a:t/>
                </a:r>
                <a:br>
                  <a:rPr lang="de-DE" sz="1000" b="1" dirty="0">
                    <a:solidFill>
                      <a:schemeClr val="tx1">
                        <a:lumMod val="50000"/>
                        <a:lumOff val="50000"/>
                      </a:schemeClr>
                    </a:solidFill>
                    <a:latin typeface="Arial Narrow" pitchFamily="34" charset="0"/>
                  </a:rPr>
                </a:br>
                <a:r>
                  <a:rPr lang="de-DE" sz="1000" b="1" dirty="0">
                    <a:solidFill>
                      <a:schemeClr val="tx1">
                        <a:lumMod val="50000"/>
                        <a:lumOff val="50000"/>
                      </a:schemeClr>
                    </a:solidFill>
                    <a:latin typeface="Arial Narrow" pitchFamily="34" charset="0"/>
                  </a:rPr>
                  <a:t>Process Model and Runtime</a:t>
                </a:r>
                <a:br>
                  <a:rPr lang="de-DE" sz="1000" b="1" dirty="0">
                    <a:solidFill>
                      <a:schemeClr val="tx1">
                        <a:lumMod val="50000"/>
                        <a:lumOff val="50000"/>
                      </a:schemeClr>
                    </a:solidFill>
                    <a:latin typeface="Arial Narrow" pitchFamily="34" charset="0"/>
                  </a:rPr>
                </a:br>
                <a:r>
                  <a:rPr lang="de-DE" sz="1000" b="1" dirty="0">
                    <a:solidFill>
                      <a:schemeClr val="tx1">
                        <a:lumMod val="50000"/>
                        <a:lumOff val="50000"/>
                      </a:schemeClr>
                    </a:solidFill>
                    <a:latin typeface="Arial Narrow" pitchFamily="34" charset="0"/>
                  </a:rPr>
                  <a:t>ODA Data Sources</a:t>
                </a:r>
              </a:p>
            </p:txBody>
          </p:sp>
          <p:sp>
            <p:nvSpPr>
              <p:cNvPr id="72" name="Line 24"/>
              <p:cNvSpPr>
                <a:spLocks noChangeShapeType="1"/>
              </p:cNvSpPr>
              <p:nvPr/>
            </p:nvSpPr>
            <p:spPr bwMode="auto">
              <a:xfrm>
                <a:off x="4230688" y="2609850"/>
                <a:ext cx="0" cy="685800"/>
              </a:xfrm>
              <a:prstGeom prst="line">
                <a:avLst/>
              </a:prstGeom>
              <a:noFill/>
              <a:ln w="9525" cap="rnd">
                <a:solidFill>
                  <a:srgbClr val="F01C24"/>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73" name="AutoShape 27"/>
              <p:cNvSpPr>
                <a:spLocks noChangeArrowheads="1"/>
              </p:cNvSpPr>
              <p:nvPr/>
            </p:nvSpPr>
            <p:spPr bwMode="auto">
              <a:xfrm>
                <a:off x="3940175" y="3295650"/>
                <a:ext cx="595313" cy="565150"/>
              </a:xfrm>
              <a:prstGeom prst="can">
                <a:avLst>
                  <a:gd name="adj" fmla="val 25000"/>
                </a:avLst>
              </a:prstGeom>
              <a:gradFill rotWithShape="1">
                <a:gsLst>
                  <a:gs pos="0">
                    <a:srgbClr val="B2B2B2"/>
                  </a:gs>
                  <a:gs pos="50000">
                    <a:srgbClr val="F6F6F6"/>
                  </a:gs>
                  <a:gs pos="100000">
                    <a:srgbClr val="B2B2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74" name="Rectangle 29"/>
              <p:cNvSpPr>
                <a:spLocks noChangeArrowheads="1"/>
              </p:cNvSpPr>
              <p:nvPr/>
            </p:nvSpPr>
            <p:spPr bwMode="auto">
              <a:xfrm>
                <a:off x="2743200" y="4643438"/>
                <a:ext cx="2590800" cy="842962"/>
              </a:xfrm>
              <a:prstGeom prst="rect">
                <a:avLst/>
              </a:prstGeom>
              <a:solidFill>
                <a:srgbClr val="006FBA"/>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b="1" dirty="0">
                    <a:solidFill>
                      <a:schemeClr val="bg1"/>
                    </a:solidFill>
                    <a:latin typeface="Arial Narrow" pitchFamily="34" charset="0"/>
                  </a:rPr>
                  <a:t>Stardust </a:t>
                </a:r>
                <a:r>
                  <a:rPr lang="de-DE" sz="1000" b="1" dirty="0" err="1">
                    <a:solidFill>
                      <a:schemeClr val="bg1"/>
                    </a:solidFill>
                    <a:latin typeface="Arial Narrow" pitchFamily="34" charset="0"/>
                  </a:rPr>
                  <a:t>Process</a:t>
                </a:r>
                <a:r>
                  <a:rPr lang="de-DE" sz="1000" b="1" dirty="0">
                    <a:solidFill>
                      <a:schemeClr val="bg1"/>
                    </a:solidFill>
                    <a:latin typeface="Arial Narrow" pitchFamily="34" charset="0"/>
                  </a:rPr>
                  <a:t> Engine</a:t>
                </a:r>
              </a:p>
            </p:txBody>
          </p:sp>
          <p:cxnSp>
            <p:nvCxnSpPr>
              <p:cNvPr id="75" name="AutoShape 30"/>
              <p:cNvCxnSpPr>
                <a:cxnSpLocks noChangeShapeType="1"/>
              </p:cNvCxnSpPr>
              <p:nvPr/>
            </p:nvCxnSpPr>
            <p:spPr bwMode="auto">
              <a:xfrm rot="-5400000">
                <a:off x="3225800" y="3937000"/>
                <a:ext cx="993775" cy="434975"/>
              </a:xfrm>
              <a:prstGeom prst="bentConnector2">
                <a:avLst/>
              </a:prstGeom>
              <a:noFill/>
              <a:ln w="9525">
                <a:solidFill>
                  <a:srgbClr val="F01C24"/>
                </a:solidFill>
                <a:prstDash val="sysDot"/>
                <a:miter lim="800000"/>
                <a:headEnd/>
                <a:tailEnd type="triangle" w="med" len="med"/>
              </a:ln>
              <a:extLst>
                <a:ext uri="{909E8E84-426E-40DD-AFC4-6F175D3DCCD1}">
                  <a14:hiddenFill xmlns:a14="http://schemas.microsoft.com/office/drawing/2010/main">
                    <a:noFill/>
                  </a14:hiddenFill>
                </a:ext>
              </a:extLst>
            </p:spPr>
          </p:cxnSp>
        </p:grpSp>
      </p:grpSp>
      <p:grpSp>
        <p:nvGrpSpPr>
          <p:cNvPr id="76" name="Group 31"/>
          <p:cNvGrpSpPr>
            <a:grpSpLocks/>
          </p:cNvGrpSpPr>
          <p:nvPr/>
        </p:nvGrpSpPr>
        <p:grpSpPr bwMode="auto">
          <a:xfrm>
            <a:off x="6662738" y="2034952"/>
            <a:ext cx="2252662" cy="4097338"/>
            <a:chOff x="4197" y="1440"/>
            <a:chExt cx="1419" cy="2581"/>
          </a:xfrm>
        </p:grpSpPr>
        <p:sp>
          <p:nvSpPr>
            <p:cNvPr id="77" name="Text Box 32"/>
            <p:cNvSpPr txBox="1">
              <a:spLocks noChangeArrowheads="1"/>
            </p:cNvSpPr>
            <p:nvPr/>
          </p:nvSpPr>
          <p:spPr bwMode="auto">
            <a:xfrm>
              <a:off x="4197" y="3024"/>
              <a:ext cx="3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de-DE" sz="1000" b="1">
                  <a:solidFill>
                    <a:schemeClr val="tx1">
                      <a:lumMod val="50000"/>
                      <a:lumOff val="50000"/>
                    </a:schemeClr>
                  </a:solidFill>
                  <a:latin typeface="Arial Narrow" pitchFamily="34" charset="0"/>
                </a:rPr>
                <a:t>Reports</a:t>
              </a:r>
            </a:p>
          </p:txBody>
        </p:sp>
        <p:grpSp>
          <p:nvGrpSpPr>
            <p:cNvPr id="78" name="Group 33"/>
            <p:cNvGrpSpPr>
              <a:grpSpLocks/>
            </p:cNvGrpSpPr>
            <p:nvPr/>
          </p:nvGrpSpPr>
          <p:grpSpPr bwMode="auto">
            <a:xfrm>
              <a:off x="4560" y="1440"/>
              <a:ext cx="1056" cy="2581"/>
              <a:chOff x="4560" y="1440"/>
              <a:chExt cx="1056" cy="2581"/>
            </a:xfrm>
          </p:grpSpPr>
          <p:sp>
            <p:nvSpPr>
              <p:cNvPr id="79" name="Line 34"/>
              <p:cNvSpPr>
                <a:spLocks noChangeShapeType="1"/>
              </p:cNvSpPr>
              <p:nvPr/>
            </p:nvSpPr>
            <p:spPr bwMode="auto">
              <a:xfrm>
                <a:off x="5280" y="1440"/>
                <a:ext cx="0" cy="144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pic>
            <p:nvPicPr>
              <p:cNvPr id="80" name="Picture 35" descr="analysisProcessVolumes-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880"/>
                <a:ext cx="86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36" descr="analysisProcessTimesByMonth-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3120"/>
                <a:ext cx="864"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37" descr="analysisAllocationProcessTime-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3264"/>
                <a:ext cx="864"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3" name="Group 38"/>
          <p:cNvGrpSpPr>
            <a:grpSpLocks/>
          </p:cNvGrpSpPr>
          <p:nvPr/>
        </p:nvGrpSpPr>
        <p:grpSpPr bwMode="auto">
          <a:xfrm>
            <a:off x="4230688" y="3273202"/>
            <a:ext cx="3657600" cy="152400"/>
            <a:chOff x="2665" y="2220"/>
            <a:chExt cx="2304" cy="96"/>
          </a:xfrm>
        </p:grpSpPr>
        <p:sp>
          <p:nvSpPr>
            <p:cNvPr id="84" name="Line 39"/>
            <p:cNvSpPr>
              <a:spLocks noChangeShapeType="1"/>
            </p:cNvSpPr>
            <p:nvPr/>
          </p:nvSpPr>
          <p:spPr bwMode="auto">
            <a:xfrm flipV="1">
              <a:off x="2665" y="2220"/>
              <a:ext cx="1008" cy="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5" name="Line 40"/>
            <p:cNvSpPr>
              <a:spLocks noChangeShapeType="1"/>
            </p:cNvSpPr>
            <p:nvPr/>
          </p:nvSpPr>
          <p:spPr bwMode="auto">
            <a:xfrm>
              <a:off x="2665" y="2268"/>
              <a:ext cx="1680" cy="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6" name="Line 41"/>
            <p:cNvSpPr>
              <a:spLocks noChangeShapeType="1"/>
            </p:cNvSpPr>
            <p:nvPr/>
          </p:nvSpPr>
          <p:spPr bwMode="auto">
            <a:xfrm>
              <a:off x="2665" y="2316"/>
              <a:ext cx="2304" cy="0"/>
            </a:xfrm>
            <a:prstGeom prst="line">
              <a:avLst/>
            </a:prstGeom>
            <a:noFill/>
            <a:ln w="9525">
              <a:solidFill>
                <a:srgbClr val="F01C24"/>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spTree>
    <p:extLst>
      <p:ext uri="{BB962C8B-B14F-4D97-AF65-F5344CB8AC3E}">
        <p14:creationId xmlns:p14="http://schemas.microsoft.com/office/powerpoint/2010/main" val="332609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(Modeling, BPMN)</a:t>
            </a:r>
            <a:endParaRPr lang="en-US" dirty="0"/>
          </a:p>
        </p:txBody>
      </p:sp>
      <p:pic>
        <p:nvPicPr>
          <p:cNvPr id="116" name="Picture 4" descr="processmodel"/>
          <p:cNvPicPr>
            <a:picLocks noChangeAspect="1" noChangeArrowheads="1"/>
          </p:cNvPicPr>
          <p:nvPr/>
        </p:nvPicPr>
        <p:blipFill>
          <a:blip r:embed="rId3" cstate="print"/>
          <a:srcRect/>
          <a:stretch>
            <a:fillRect/>
          </a:stretch>
        </p:blipFill>
        <p:spPr bwMode="auto">
          <a:xfrm>
            <a:off x="3789362" y="3768946"/>
            <a:ext cx="906463" cy="1436688"/>
          </a:xfrm>
          <a:prstGeom prst="rect">
            <a:avLst/>
          </a:prstGeom>
          <a:gradFill rotWithShape="1">
            <a:gsLst>
              <a:gs pos="0">
                <a:schemeClr val="accent1">
                  <a:alpha val="38000"/>
                </a:schemeClr>
              </a:gs>
              <a:gs pos="50000">
                <a:schemeClr val="accent1">
                  <a:gamma/>
                  <a:tint val="0"/>
                  <a:invGamma/>
                  <a:alpha val="38000"/>
                </a:schemeClr>
              </a:gs>
              <a:gs pos="100000">
                <a:schemeClr val="accent1">
                  <a:alpha val="38000"/>
                </a:schemeClr>
              </a:gs>
            </a:gsLst>
            <a:lin ang="0" scaled="1"/>
          </a:gradFill>
        </p:spPr>
      </p:pic>
      <p:sp>
        <p:nvSpPr>
          <p:cNvPr id="117" name="AutoShape 5"/>
          <p:cNvSpPr>
            <a:spLocks noChangeArrowheads="1"/>
          </p:cNvSpPr>
          <p:nvPr/>
        </p:nvSpPr>
        <p:spPr bwMode="auto">
          <a:xfrm>
            <a:off x="3200400" y="3638300"/>
            <a:ext cx="2057400" cy="1733054"/>
          </a:xfrm>
          <a:prstGeom prst="can">
            <a:avLst>
              <a:gd name="adj" fmla="val 25000"/>
            </a:avLst>
          </a:prstGeom>
          <a:gradFill rotWithShape="1">
            <a:gsLst>
              <a:gs pos="0">
                <a:schemeClr val="bg1">
                  <a:lumMod val="85000"/>
                </a:schemeClr>
              </a:gs>
              <a:gs pos="50000">
                <a:schemeClr val="accent1">
                  <a:gamma/>
                  <a:tint val="48627"/>
                  <a:invGamma/>
                  <a:alpha val="0"/>
                </a:schemeClr>
              </a:gs>
              <a:gs pos="100000">
                <a:schemeClr val="bg1">
                  <a:lumMod val="85000"/>
                </a:schemeClr>
              </a:gs>
            </a:gsLst>
            <a:lin ang="0" scaled="1"/>
          </a:gradFill>
          <a:ln w="9525">
            <a:noFill/>
            <a:round/>
            <a:headEnd/>
            <a:tailEnd/>
          </a:ln>
          <a:effectLst/>
        </p:spPr>
        <p:txBody>
          <a:bodyPr wrap="none" anchor="ctr"/>
          <a:lstStyle/>
          <a:p>
            <a:endParaRPr lang="de-DE"/>
          </a:p>
        </p:txBody>
      </p:sp>
      <p:grpSp>
        <p:nvGrpSpPr>
          <p:cNvPr id="118" name="Group 6"/>
          <p:cNvGrpSpPr>
            <a:grpSpLocks/>
          </p:cNvGrpSpPr>
          <p:nvPr/>
        </p:nvGrpSpPr>
        <p:grpSpPr bwMode="auto">
          <a:xfrm>
            <a:off x="3327400" y="4686521"/>
            <a:ext cx="1844675" cy="1616075"/>
            <a:chOff x="1520" y="3092"/>
            <a:chExt cx="1162" cy="1018"/>
          </a:xfrm>
        </p:grpSpPr>
        <p:sp>
          <p:nvSpPr>
            <p:cNvPr id="119" name="Text Box 7"/>
            <p:cNvSpPr txBox="1">
              <a:spLocks noChangeArrowheads="1"/>
            </p:cNvSpPr>
            <p:nvPr/>
          </p:nvSpPr>
          <p:spPr bwMode="auto">
            <a:xfrm>
              <a:off x="1520" y="3572"/>
              <a:ext cx="1162" cy="538"/>
            </a:xfrm>
            <a:prstGeom prst="rect">
              <a:avLst/>
            </a:prstGeom>
            <a:noFill/>
            <a:ln w="9525">
              <a:noFill/>
              <a:miter lim="800000"/>
              <a:headEnd/>
              <a:tailEnd/>
            </a:ln>
            <a:effectLst/>
          </p:spPr>
          <p:txBody>
            <a:bodyPr>
              <a:spAutoFit/>
            </a:bodyPr>
            <a:lstStyle/>
            <a:p>
              <a:pPr eaLnBrk="0" hangingPunct="0"/>
              <a:r>
                <a:rPr lang="de-DE" sz="1000" b="1" dirty="0">
                  <a:solidFill>
                    <a:srgbClr val="006FBA"/>
                  </a:solidFill>
                  <a:latin typeface="Arial Narrow" pitchFamily="34" charset="0"/>
                </a:rPr>
                <a:t>Common Elements  </a:t>
              </a:r>
            </a:p>
            <a:p>
              <a:pPr eaLnBrk="0" hangingPunct="0">
                <a:buFontTx/>
                <a:buChar char="•"/>
              </a:pPr>
              <a:r>
                <a:rPr lang="de-DE" sz="1000" dirty="0">
                  <a:solidFill>
                    <a:srgbClr val="006FBA"/>
                  </a:solidFill>
                  <a:latin typeface="Arial Narrow" pitchFamily="34" charset="0"/>
                </a:rPr>
                <a:t> </a:t>
              </a:r>
              <a:r>
                <a:rPr lang="de-DE" sz="1000" dirty="0" err="1">
                  <a:solidFill>
                    <a:srgbClr val="006FBA"/>
                  </a:solidFill>
                  <a:latin typeface="Arial Narrow" pitchFamily="34" charset="0"/>
                </a:rPr>
                <a:t>Process</a:t>
              </a:r>
              <a:r>
                <a:rPr lang="de-DE" sz="1000" dirty="0">
                  <a:solidFill>
                    <a:srgbClr val="006FBA"/>
                  </a:solidFill>
                  <a:latin typeface="Arial Narrow" pitchFamily="34" charset="0"/>
                </a:rPr>
                <a:t> </a:t>
              </a:r>
              <a:r>
                <a:rPr lang="de-DE" sz="1000" dirty="0" err="1">
                  <a:solidFill>
                    <a:srgbClr val="006FBA"/>
                  </a:solidFill>
                  <a:latin typeface="Arial Narrow" pitchFamily="34" charset="0"/>
                </a:rPr>
                <a:t>Structure</a:t>
              </a:r>
              <a:endParaRPr lang="de-DE" sz="1000" dirty="0">
                <a:solidFill>
                  <a:srgbClr val="006FBA"/>
                </a:solidFill>
                <a:latin typeface="Arial Narrow" pitchFamily="34" charset="0"/>
              </a:endParaRPr>
            </a:p>
            <a:p>
              <a:pPr eaLnBrk="0" hangingPunct="0">
                <a:buFontTx/>
                <a:buChar char="•"/>
              </a:pPr>
              <a:r>
                <a:rPr lang="de-DE" sz="1000" dirty="0">
                  <a:solidFill>
                    <a:srgbClr val="006FBA"/>
                  </a:solidFill>
                  <a:latin typeface="Arial Narrow" pitchFamily="34" charset="0"/>
                </a:rPr>
                <a:t> Basic Elements (</a:t>
              </a:r>
              <a:r>
                <a:rPr lang="de-DE" sz="1000" dirty="0" err="1">
                  <a:solidFill>
                    <a:srgbClr val="006FBA"/>
                  </a:solidFill>
                  <a:latin typeface="Arial Narrow" pitchFamily="34" charset="0"/>
                </a:rPr>
                <a:t>Activities</a:t>
              </a:r>
              <a:r>
                <a:rPr lang="de-DE" sz="1000" dirty="0">
                  <a:solidFill>
                    <a:srgbClr val="006FBA"/>
                  </a:solidFill>
                  <a:latin typeface="Arial Narrow" pitchFamily="34" charset="0"/>
                </a:rPr>
                <a:t>, Data,</a:t>
              </a:r>
              <a:br>
                <a:rPr lang="de-DE" sz="1000" dirty="0">
                  <a:solidFill>
                    <a:srgbClr val="006FBA"/>
                  </a:solidFill>
                  <a:latin typeface="Arial Narrow" pitchFamily="34" charset="0"/>
                </a:rPr>
              </a:br>
              <a:r>
                <a:rPr lang="de-DE" sz="1000" dirty="0">
                  <a:solidFill>
                    <a:srgbClr val="006FBA"/>
                  </a:solidFill>
                  <a:latin typeface="Arial Narrow" pitchFamily="34" charset="0"/>
                </a:rPr>
                <a:t>  </a:t>
              </a:r>
              <a:r>
                <a:rPr lang="de-DE" sz="1000" dirty="0" err="1">
                  <a:solidFill>
                    <a:srgbClr val="006FBA"/>
                  </a:solidFill>
                  <a:latin typeface="Arial Narrow" pitchFamily="34" charset="0"/>
                </a:rPr>
                <a:t>Applications</a:t>
              </a:r>
              <a:r>
                <a:rPr lang="de-DE" sz="1000" dirty="0">
                  <a:solidFill>
                    <a:srgbClr val="006FBA"/>
                  </a:solidFill>
                  <a:latin typeface="Arial Narrow" pitchFamily="34" charset="0"/>
                </a:rPr>
                <a:t>)</a:t>
              </a:r>
            </a:p>
            <a:p>
              <a:pPr eaLnBrk="0" hangingPunct="0">
                <a:buFontTx/>
                <a:buChar char="•"/>
              </a:pPr>
              <a:r>
                <a:rPr lang="de-DE" sz="1000" dirty="0">
                  <a:solidFill>
                    <a:srgbClr val="006FBA"/>
                  </a:solidFill>
                  <a:latin typeface="Arial Narrow" pitchFamily="34" charset="0"/>
                </a:rPr>
                <a:t> …</a:t>
              </a:r>
            </a:p>
          </p:txBody>
        </p:sp>
        <p:sp>
          <p:nvSpPr>
            <p:cNvPr id="120" name="Line 8"/>
            <p:cNvSpPr>
              <a:spLocks noChangeShapeType="1"/>
            </p:cNvSpPr>
            <p:nvPr/>
          </p:nvSpPr>
          <p:spPr bwMode="auto">
            <a:xfrm>
              <a:off x="2102" y="3092"/>
              <a:ext cx="0" cy="492"/>
            </a:xfrm>
            <a:prstGeom prst="line">
              <a:avLst/>
            </a:prstGeom>
            <a:noFill/>
            <a:ln w="9525">
              <a:solidFill>
                <a:srgbClr val="006FBA"/>
              </a:solidFill>
              <a:prstDash val="solid"/>
              <a:round/>
              <a:headEnd/>
              <a:tailEnd/>
            </a:ln>
            <a:effectLst/>
          </p:spPr>
          <p:txBody>
            <a:bodyPr wrap="none" anchor="ctr"/>
            <a:lstStyle/>
            <a:p>
              <a:endParaRPr lang="de-DE"/>
            </a:p>
          </p:txBody>
        </p:sp>
      </p:grpSp>
      <p:grpSp>
        <p:nvGrpSpPr>
          <p:cNvPr id="121" name="Group 9"/>
          <p:cNvGrpSpPr>
            <a:grpSpLocks/>
          </p:cNvGrpSpPr>
          <p:nvPr/>
        </p:nvGrpSpPr>
        <p:grpSpPr bwMode="auto">
          <a:xfrm>
            <a:off x="1524000" y="4238846"/>
            <a:ext cx="3128962" cy="1879600"/>
            <a:chOff x="384" y="2810"/>
            <a:chExt cx="1971" cy="1184"/>
          </a:xfrm>
        </p:grpSpPr>
        <p:sp>
          <p:nvSpPr>
            <p:cNvPr id="122" name="Text Box 10"/>
            <p:cNvSpPr txBox="1">
              <a:spLocks noChangeArrowheads="1"/>
            </p:cNvSpPr>
            <p:nvPr/>
          </p:nvSpPr>
          <p:spPr bwMode="auto">
            <a:xfrm>
              <a:off x="384" y="3360"/>
              <a:ext cx="896" cy="634"/>
            </a:xfrm>
            <a:prstGeom prst="rect">
              <a:avLst/>
            </a:prstGeom>
            <a:noFill/>
            <a:ln w="9525">
              <a:noFill/>
              <a:miter lim="800000"/>
              <a:headEnd/>
              <a:tailEnd/>
            </a:ln>
            <a:effectLst/>
          </p:spPr>
          <p:txBody>
            <a:bodyPr wrap="none">
              <a:spAutoFit/>
            </a:bodyPr>
            <a:lstStyle/>
            <a:p>
              <a:pPr eaLnBrk="0" hangingPunct="0"/>
              <a:r>
                <a:rPr lang="de-DE" sz="1000" b="1" dirty="0">
                  <a:solidFill>
                    <a:srgbClr val="006FBA"/>
                  </a:solidFill>
                  <a:latin typeface="Arial Narrow" pitchFamily="34" charset="0"/>
                </a:rPr>
                <a:t>Technical/Integration</a:t>
              </a:r>
              <a:br>
                <a:rPr lang="de-DE" sz="1000" b="1" dirty="0">
                  <a:solidFill>
                    <a:srgbClr val="006FBA"/>
                  </a:solidFill>
                  <a:latin typeface="Arial Narrow" pitchFamily="34" charset="0"/>
                </a:rPr>
              </a:br>
              <a:r>
                <a:rPr lang="de-DE" sz="1000" b="1" dirty="0">
                  <a:solidFill>
                    <a:srgbClr val="006FBA"/>
                  </a:solidFill>
                  <a:latin typeface="Arial Narrow" pitchFamily="34" charset="0"/>
                </a:rPr>
                <a:t>View</a:t>
              </a:r>
            </a:p>
            <a:p>
              <a:pPr eaLnBrk="0" hangingPunct="0">
                <a:buFontTx/>
                <a:buChar char="•"/>
              </a:pPr>
              <a:r>
                <a:rPr lang="de-DE" sz="1000" b="1" dirty="0">
                  <a:solidFill>
                    <a:srgbClr val="006FBA"/>
                  </a:solidFill>
                  <a:latin typeface="Arial Narrow" pitchFamily="34" charset="0"/>
                </a:rPr>
                <a:t> </a:t>
              </a:r>
              <a:r>
                <a:rPr lang="de-DE" sz="1000" dirty="0" err="1">
                  <a:solidFill>
                    <a:srgbClr val="006FBA"/>
                  </a:solidFill>
                  <a:latin typeface="Arial Narrow" pitchFamily="34" charset="0"/>
                </a:rPr>
                <a:t>Application</a:t>
              </a:r>
              <a:r>
                <a:rPr lang="de-DE" sz="1000" dirty="0">
                  <a:solidFill>
                    <a:srgbClr val="006FBA"/>
                  </a:solidFill>
                  <a:latin typeface="Arial Narrow" pitchFamily="34" charset="0"/>
                </a:rPr>
                <a:t> Integration</a:t>
              </a:r>
            </a:p>
            <a:p>
              <a:pPr eaLnBrk="0" hangingPunct="0">
                <a:buFontTx/>
                <a:buChar char="•"/>
              </a:pPr>
              <a:r>
                <a:rPr lang="de-DE" sz="1000" dirty="0">
                  <a:solidFill>
                    <a:srgbClr val="006FBA"/>
                  </a:solidFill>
                  <a:latin typeface="Arial Narrow" pitchFamily="34" charset="0"/>
                </a:rPr>
                <a:t> Data Integration</a:t>
              </a:r>
            </a:p>
            <a:p>
              <a:pPr eaLnBrk="0" hangingPunct="0">
                <a:buFontTx/>
                <a:buChar char="•"/>
              </a:pPr>
              <a:r>
                <a:rPr lang="de-DE" sz="1000" dirty="0">
                  <a:solidFill>
                    <a:srgbClr val="006FBA"/>
                  </a:solidFill>
                  <a:latin typeface="Arial Narrow" pitchFamily="34" charset="0"/>
                </a:rPr>
                <a:t> Transaction Management</a:t>
              </a:r>
            </a:p>
            <a:p>
              <a:pPr eaLnBrk="0" hangingPunct="0">
                <a:buFontTx/>
                <a:buChar char="•"/>
              </a:pPr>
              <a:r>
                <a:rPr lang="de-DE" sz="1000" dirty="0">
                  <a:solidFill>
                    <a:srgbClr val="006FBA"/>
                  </a:solidFill>
                  <a:latin typeface="Arial Narrow" pitchFamily="34" charset="0"/>
                </a:rPr>
                <a:t> …</a:t>
              </a:r>
            </a:p>
          </p:txBody>
        </p:sp>
        <p:sp>
          <p:nvSpPr>
            <p:cNvPr id="123" name="Oval 11"/>
            <p:cNvSpPr>
              <a:spLocks noChangeArrowheads="1"/>
            </p:cNvSpPr>
            <p:nvPr/>
          </p:nvSpPr>
          <p:spPr bwMode="auto">
            <a:xfrm>
              <a:off x="1566" y="2810"/>
              <a:ext cx="789" cy="428"/>
            </a:xfrm>
            <a:prstGeom prst="ellipse">
              <a:avLst/>
            </a:prstGeom>
            <a:noFill/>
            <a:ln w="9525">
              <a:solidFill>
                <a:schemeClr val="bg2"/>
              </a:solidFill>
              <a:prstDash val="dash"/>
              <a:round/>
              <a:headEnd/>
              <a:tailEnd/>
            </a:ln>
            <a:effectLst/>
          </p:spPr>
          <p:txBody>
            <a:bodyPr wrap="none" anchor="ctr"/>
            <a:lstStyle/>
            <a:p>
              <a:endParaRPr lang="de-DE"/>
            </a:p>
          </p:txBody>
        </p:sp>
        <p:sp>
          <p:nvSpPr>
            <p:cNvPr id="124" name="Line 12"/>
            <p:cNvSpPr>
              <a:spLocks noChangeShapeType="1"/>
            </p:cNvSpPr>
            <p:nvPr/>
          </p:nvSpPr>
          <p:spPr bwMode="auto">
            <a:xfrm flipH="1">
              <a:off x="1273" y="3147"/>
              <a:ext cx="366" cy="239"/>
            </a:xfrm>
            <a:prstGeom prst="line">
              <a:avLst/>
            </a:prstGeom>
            <a:noFill/>
            <a:ln w="9525">
              <a:solidFill>
                <a:srgbClr val="006FBA"/>
              </a:solidFill>
              <a:round/>
              <a:headEnd/>
              <a:tailEnd/>
            </a:ln>
            <a:effectLst/>
          </p:spPr>
          <p:txBody>
            <a:bodyPr wrap="none" anchor="ctr"/>
            <a:lstStyle/>
            <a:p>
              <a:endParaRPr lang="de-DE"/>
            </a:p>
          </p:txBody>
        </p:sp>
      </p:grpSp>
      <p:grpSp>
        <p:nvGrpSpPr>
          <p:cNvPr id="125" name="Group 13"/>
          <p:cNvGrpSpPr>
            <a:grpSpLocks/>
          </p:cNvGrpSpPr>
          <p:nvPr/>
        </p:nvGrpSpPr>
        <p:grpSpPr bwMode="auto">
          <a:xfrm>
            <a:off x="3856038" y="4238848"/>
            <a:ext cx="2730501" cy="1430338"/>
            <a:chOff x="1853" y="2810"/>
            <a:chExt cx="1720" cy="901"/>
          </a:xfrm>
        </p:grpSpPr>
        <p:sp>
          <p:nvSpPr>
            <p:cNvPr id="126" name="Oval 14"/>
            <p:cNvSpPr>
              <a:spLocks noChangeArrowheads="1"/>
            </p:cNvSpPr>
            <p:nvPr/>
          </p:nvSpPr>
          <p:spPr bwMode="auto">
            <a:xfrm>
              <a:off x="1853" y="2810"/>
              <a:ext cx="763" cy="421"/>
            </a:xfrm>
            <a:prstGeom prst="ellipse">
              <a:avLst/>
            </a:prstGeom>
            <a:noFill/>
            <a:ln w="9525">
              <a:solidFill>
                <a:schemeClr val="bg2"/>
              </a:solidFill>
              <a:prstDash val="dash"/>
              <a:round/>
              <a:headEnd/>
              <a:tailEnd/>
            </a:ln>
            <a:effectLst/>
          </p:spPr>
          <p:txBody>
            <a:bodyPr wrap="none" anchor="ctr"/>
            <a:lstStyle/>
            <a:p>
              <a:endParaRPr lang="de-DE"/>
            </a:p>
          </p:txBody>
        </p:sp>
        <p:sp>
          <p:nvSpPr>
            <p:cNvPr id="127" name="Line 15"/>
            <p:cNvSpPr>
              <a:spLocks noChangeShapeType="1"/>
            </p:cNvSpPr>
            <p:nvPr/>
          </p:nvSpPr>
          <p:spPr bwMode="auto">
            <a:xfrm>
              <a:off x="2563" y="3123"/>
              <a:ext cx="213" cy="54"/>
            </a:xfrm>
            <a:prstGeom prst="line">
              <a:avLst/>
            </a:prstGeom>
            <a:noFill/>
            <a:ln w="9525">
              <a:solidFill>
                <a:srgbClr val="006FBA"/>
              </a:solidFill>
              <a:round/>
              <a:headEnd/>
              <a:tailEnd/>
            </a:ln>
            <a:effectLst/>
          </p:spPr>
          <p:txBody>
            <a:bodyPr wrap="none" anchor="ctr"/>
            <a:lstStyle/>
            <a:p>
              <a:endParaRPr lang="de-DE"/>
            </a:p>
          </p:txBody>
        </p:sp>
        <p:sp>
          <p:nvSpPr>
            <p:cNvPr id="128" name="Text Box 16"/>
            <p:cNvSpPr txBox="1">
              <a:spLocks noChangeArrowheads="1"/>
            </p:cNvSpPr>
            <p:nvPr/>
          </p:nvSpPr>
          <p:spPr bwMode="auto">
            <a:xfrm>
              <a:off x="2784" y="3168"/>
              <a:ext cx="789" cy="543"/>
            </a:xfrm>
            <a:prstGeom prst="rect">
              <a:avLst/>
            </a:prstGeom>
            <a:noFill/>
            <a:ln w="9525">
              <a:noFill/>
              <a:miter lim="800000"/>
              <a:headEnd/>
              <a:tailEnd/>
            </a:ln>
            <a:effectLst/>
          </p:spPr>
          <p:txBody>
            <a:bodyPr wrap="none">
              <a:spAutoFit/>
            </a:bodyPr>
            <a:lstStyle/>
            <a:p>
              <a:pPr eaLnBrk="0" hangingPunct="0"/>
              <a:r>
                <a:rPr lang="de-DE" sz="1000" b="1" dirty="0">
                  <a:solidFill>
                    <a:srgbClr val="006FBA"/>
                  </a:solidFill>
                  <a:latin typeface="Arial Narrow" pitchFamily="34" charset="0"/>
                </a:rPr>
                <a:t>Business View</a:t>
              </a:r>
            </a:p>
            <a:p>
              <a:pPr eaLnBrk="0" hangingPunct="0">
                <a:buFontTx/>
                <a:buChar char="•"/>
              </a:pPr>
              <a:r>
                <a:rPr lang="de-DE" sz="1000" b="1" dirty="0">
                  <a:solidFill>
                    <a:srgbClr val="006FBA"/>
                  </a:solidFill>
                  <a:latin typeface="Arial Narrow" pitchFamily="34" charset="0"/>
                </a:rPr>
                <a:t> </a:t>
              </a:r>
              <a:r>
                <a:rPr lang="de-DE" sz="1000" dirty="0">
                  <a:solidFill>
                    <a:srgbClr val="006FBA"/>
                  </a:solidFill>
                  <a:latin typeface="Arial Narrow" pitchFamily="34" charset="0"/>
                </a:rPr>
                <a:t>Controlling/</a:t>
              </a:r>
              <a:r>
                <a:rPr lang="de-DE" sz="1000" dirty="0" err="1">
                  <a:solidFill>
                    <a:srgbClr val="006FBA"/>
                  </a:solidFill>
                  <a:latin typeface="Arial Narrow" pitchFamily="34" charset="0"/>
                </a:rPr>
                <a:t>Costs</a:t>
              </a:r>
              <a:endParaRPr lang="de-DE" sz="1000" dirty="0">
                <a:solidFill>
                  <a:srgbClr val="006FBA"/>
                </a:solidFill>
                <a:latin typeface="Arial Narrow" pitchFamily="34" charset="0"/>
              </a:endParaRPr>
            </a:p>
            <a:p>
              <a:pPr eaLnBrk="0" hangingPunct="0">
                <a:buFontTx/>
                <a:buChar char="•"/>
              </a:pPr>
              <a:r>
                <a:rPr lang="de-DE" sz="1000" dirty="0">
                  <a:solidFill>
                    <a:srgbClr val="006FBA"/>
                  </a:solidFill>
                  <a:latin typeface="Arial Narrow" pitchFamily="34" charset="0"/>
                </a:rPr>
                <a:t> </a:t>
              </a:r>
              <a:r>
                <a:rPr lang="de-DE" sz="1000" dirty="0" err="1">
                  <a:solidFill>
                    <a:srgbClr val="006FBA"/>
                  </a:solidFill>
                  <a:latin typeface="Arial Narrow" pitchFamily="34" charset="0"/>
                </a:rPr>
                <a:t>Risk</a:t>
              </a:r>
              <a:endParaRPr lang="de-DE" sz="1000" dirty="0">
                <a:solidFill>
                  <a:srgbClr val="006FBA"/>
                </a:solidFill>
                <a:latin typeface="Arial Narrow" pitchFamily="34" charset="0"/>
              </a:endParaRPr>
            </a:p>
            <a:p>
              <a:pPr eaLnBrk="0" hangingPunct="0">
                <a:buFontTx/>
                <a:buChar char="•"/>
              </a:pPr>
              <a:r>
                <a:rPr lang="de-DE" sz="1000">
                  <a:solidFill>
                    <a:srgbClr val="006FBA"/>
                  </a:solidFill>
                  <a:latin typeface="Arial Narrow" pitchFamily="34" charset="0"/>
                </a:rPr>
                <a:t> </a:t>
              </a:r>
              <a:r>
                <a:rPr lang="de-DE" sz="1000" smtClean="0">
                  <a:solidFill>
                    <a:srgbClr val="006FBA"/>
                  </a:solidFill>
                  <a:latin typeface="Arial Narrow" pitchFamily="34" charset="0"/>
                </a:rPr>
                <a:t>Change Management</a:t>
              </a:r>
              <a:endParaRPr lang="de-DE" sz="1000" dirty="0">
                <a:solidFill>
                  <a:srgbClr val="006FBA"/>
                </a:solidFill>
                <a:latin typeface="Arial Narrow" pitchFamily="34" charset="0"/>
              </a:endParaRPr>
            </a:p>
            <a:p>
              <a:pPr eaLnBrk="0" hangingPunct="0">
                <a:buFontTx/>
                <a:buChar char="•"/>
              </a:pPr>
              <a:r>
                <a:rPr lang="de-DE" sz="1000" dirty="0">
                  <a:solidFill>
                    <a:srgbClr val="006FBA"/>
                  </a:solidFill>
                  <a:latin typeface="Arial Narrow" pitchFamily="34" charset="0"/>
                </a:rPr>
                <a:t> …</a:t>
              </a:r>
            </a:p>
          </p:txBody>
        </p:sp>
      </p:grpSp>
      <p:grpSp>
        <p:nvGrpSpPr>
          <p:cNvPr id="129" name="Group 17"/>
          <p:cNvGrpSpPr>
            <a:grpSpLocks/>
          </p:cNvGrpSpPr>
          <p:nvPr/>
        </p:nvGrpSpPr>
        <p:grpSpPr bwMode="auto">
          <a:xfrm>
            <a:off x="1981200" y="1952846"/>
            <a:ext cx="3733800" cy="1558925"/>
            <a:chOff x="672" y="1370"/>
            <a:chExt cx="2352" cy="982"/>
          </a:xfrm>
        </p:grpSpPr>
        <p:sp>
          <p:nvSpPr>
            <p:cNvPr id="130" name="Rectangle 18"/>
            <p:cNvSpPr>
              <a:spLocks noChangeArrowheads="1"/>
            </p:cNvSpPr>
            <p:nvPr/>
          </p:nvSpPr>
          <p:spPr bwMode="auto">
            <a:xfrm>
              <a:off x="672" y="1370"/>
              <a:ext cx="2352" cy="982"/>
            </a:xfrm>
            <a:prstGeom prst="rect">
              <a:avLst/>
            </a:prstGeom>
            <a:noFill/>
            <a:ln w="9525" algn="ctr">
              <a:solidFill>
                <a:schemeClr val="bg2"/>
              </a:solidFill>
              <a:prstDash val="dash"/>
              <a:miter lim="800000"/>
              <a:headEnd/>
              <a:tailEnd/>
            </a:ln>
            <a:effectLst/>
          </p:spPr>
          <p:txBody>
            <a:bodyPr wrap="none" anchor="ctr"/>
            <a:lstStyle/>
            <a:p>
              <a:endParaRPr lang="de-DE"/>
            </a:p>
          </p:txBody>
        </p:sp>
        <p:sp>
          <p:nvSpPr>
            <p:cNvPr id="131" name="Text Box 19"/>
            <p:cNvSpPr txBox="1">
              <a:spLocks noChangeArrowheads="1"/>
            </p:cNvSpPr>
            <p:nvPr/>
          </p:nvSpPr>
          <p:spPr bwMode="auto">
            <a:xfrm>
              <a:off x="1712" y="2198"/>
              <a:ext cx="328" cy="154"/>
            </a:xfrm>
            <a:prstGeom prst="rect">
              <a:avLst/>
            </a:prstGeom>
            <a:noFill/>
            <a:ln w="9525">
              <a:noFill/>
              <a:miter lim="800000"/>
              <a:headEnd/>
              <a:tailEnd/>
            </a:ln>
            <a:effectLst/>
          </p:spPr>
          <p:txBody>
            <a:bodyPr wrap="none">
              <a:spAutoFit/>
            </a:bodyPr>
            <a:lstStyle/>
            <a:p>
              <a:pPr algn="ctr" eaLnBrk="0" hangingPunct="0"/>
              <a:r>
                <a:rPr lang="de-DE" sz="1000">
                  <a:solidFill>
                    <a:srgbClr val="4D4D4D"/>
                  </a:solidFill>
                  <a:latin typeface="Arial Narrow" pitchFamily="34" charset="0"/>
                </a:rPr>
                <a:t>Eclipse</a:t>
              </a:r>
            </a:p>
          </p:txBody>
        </p:sp>
      </p:grpSp>
      <p:grpSp>
        <p:nvGrpSpPr>
          <p:cNvPr id="132" name="Group 21"/>
          <p:cNvGrpSpPr>
            <a:grpSpLocks/>
          </p:cNvGrpSpPr>
          <p:nvPr/>
        </p:nvGrpSpPr>
        <p:grpSpPr bwMode="auto">
          <a:xfrm>
            <a:off x="2128837" y="1073371"/>
            <a:ext cx="1855791" cy="3317875"/>
            <a:chOff x="765" y="816"/>
            <a:chExt cx="1169" cy="2090"/>
          </a:xfrm>
        </p:grpSpPr>
        <p:grpSp>
          <p:nvGrpSpPr>
            <p:cNvPr id="133" name="Group 22"/>
            <p:cNvGrpSpPr>
              <a:grpSpLocks/>
            </p:cNvGrpSpPr>
            <p:nvPr/>
          </p:nvGrpSpPr>
          <p:grpSpPr bwMode="auto">
            <a:xfrm>
              <a:off x="1131" y="816"/>
              <a:ext cx="803" cy="203"/>
              <a:chOff x="1131" y="816"/>
              <a:chExt cx="803" cy="203"/>
            </a:xfrm>
          </p:grpSpPr>
          <p:pic>
            <p:nvPicPr>
              <p:cNvPr id="137" name="Picture 23" descr="human"/>
              <p:cNvPicPr>
                <a:picLocks noChangeAspect="1" noChangeArrowheads="1"/>
              </p:cNvPicPr>
              <p:nvPr/>
            </p:nvPicPr>
            <p:blipFill>
              <a:blip r:embed="rId4" cstate="print"/>
              <a:srcRect/>
              <a:stretch>
                <a:fillRect/>
              </a:stretch>
            </p:blipFill>
            <p:spPr bwMode="auto">
              <a:xfrm>
                <a:off x="1248" y="864"/>
                <a:ext cx="96" cy="96"/>
              </a:xfrm>
              <a:prstGeom prst="rect">
                <a:avLst/>
              </a:prstGeom>
              <a:noFill/>
              <a:ln w="9525">
                <a:noFill/>
                <a:miter lim="800000"/>
                <a:headEnd/>
                <a:tailEnd/>
              </a:ln>
            </p:spPr>
          </p:pic>
          <p:pic>
            <p:nvPicPr>
              <p:cNvPr id="138" name="Picture 24" descr="human"/>
              <p:cNvPicPr>
                <a:picLocks noChangeAspect="1" noChangeArrowheads="1"/>
              </p:cNvPicPr>
              <p:nvPr/>
            </p:nvPicPr>
            <p:blipFill>
              <a:blip r:embed="rId4" cstate="print"/>
              <a:srcRect/>
              <a:stretch>
                <a:fillRect/>
              </a:stretch>
            </p:blipFill>
            <p:spPr bwMode="auto">
              <a:xfrm>
                <a:off x="1131" y="909"/>
                <a:ext cx="96" cy="96"/>
              </a:xfrm>
              <a:prstGeom prst="rect">
                <a:avLst/>
              </a:prstGeom>
              <a:noFill/>
              <a:ln w="9525">
                <a:noFill/>
                <a:miter lim="800000"/>
                <a:headEnd/>
                <a:tailEnd/>
              </a:ln>
            </p:spPr>
          </p:pic>
          <p:pic>
            <p:nvPicPr>
              <p:cNvPr id="139" name="Picture 25" descr="human"/>
              <p:cNvPicPr>
                <a:picLocks noChangeAspect="1" noChangeArrowheads="1"/>
              </p:cNvPicPr>
              <p:nvPr/>
            </p:nvPicPr>
            <p:blipFill>
              <a:blip r:embed="rId4" cstate="print"/>
              <a:srcRect/>
              <a:stretch>
                <a:fillRect/>
              </a:stretch>
            </p:blipFill>
            <p:spPr bwMode="auto">
              <a:xfrm>
                <a:off x="1200" y="816"/>
                <a:ext cx="96" cy="96"/>
              </a:xfrm>
              <a:prstGeom prst="rect">
                <a:avLst/>
              </a:prstGeom>
              <a:noFill/>
              <a:ln w="9525">
                <a:noFill/>
                <a:miter lim="800000"/>
                <a:headEnd/>
                <a:tailEnd/>
              </a:ln>
            </p:spPr>
          </p:pic>
          <p:sp>
            <p:nvSpPr>
              <p:cNvPr id="140" name="Text Box 26"/>
              <p:cNvSpPr txBox="1">
                <a:spLocks noChangeArrowheads="1"/>
              </p:cNvSpPr>
              <p:nvPr/>
            </p:nvSpPr>
            <p:spPr bwMode="auto">
              <a:xfrm>
                <a:off x="1405" y="864"/>
                <a:ext cx="529" cy="155"/>
              </a:xfrm>
              <a:prstGeom prst="rect">
                <a:avLst/>
              </a:prstGeom>
              <a:noFill/>
              <a:ln w="9525">
                <a:noFill/>
                <a:miter lim="800000"/>
                <a:headEnd/>
                <a:tailEnd/>
              </a:ln>
              <a:effectLst/>
            </p:spPr>
            <p:txBody>
              <a:bodyPr wrap="none">
                <a:spAutoFit/>
              </a:bodyPr>
              <a:lstStyle/>
              <a:p>
                <a:pPr algn="ctr" eaLnBrk="0" hangingPunct="0"/>
                <a:r>
                  <a:rPr lang="de-DE" sz="1000" b="1" smtClean="0">
                    <a:solidFill>
                      <a:schemeClr val="tx1">
                        <a:lumMod val="50000"/>
                        <a:lumOff val="50000"/>
                      </a:schemeClr>
                    </a:solidFill>
                    <a:latin typeface="Arial Narrow" pitchFamily="34" charset="0"/>
                  </a:rPr>
                  <a:t>Development</a:t>
                </a:r>
                <a:endParaRPr lang="de-DE" sz="1000" b="1" dirty="0">
                  <a:solidFill>
                    <a:schemeClr val="tx1">
                      <a:lumMod val="50000"/>
                      <a:lumOff val="50000"/>
                    </a:schemeClr>
                  </a:solidFill>
                  <a:latin typeface="Arial Narrow" pitchFamily="34" charset="0"/>
                </a:endParaRPr>
              </a:p>
            </p:txBody>
          </p:sp>
        </p:grpSp>
        <p:sp>
          <p:nvSpPr>
            <p:cNvPr id="134" name="Line 27"/>
            <p:cNvSpPr>
              <a:spLocks noChangeShapeType="1"/>
            </p:cNvSpPr>
            <p:nvPr/>
          </p:nvSpPr>
          <p:spPr bwMode="auto">
            <a:xfrm>
              <a:off x="1200" y="2090"/>
              <a:ext cx="576" cy="816"/>
            </a:xfrm>
            <a:prstGeom prst="line">
              <a:avLst/>
            </a:prstGeom>
            <a:noFill/>
            <a:ln w="9525">
              <a:solidFill>
                <a:srgbClr val="F01C24"/>
              </a:solidFill>
              <a:prstDash val="dash"/>
              <a:round/>
              <a:headEnd/>
              <a:tailEnd type="triangle" w="med" len="med"/>
            </a:ln>
            <a:effectLst/>
          </p:spPr>
          <p:txBody>
            <a:bodyPr wrap="none" anchor="ctr"/>
            <a:lstStyle/>
            <a:p>
              <a:endParaRPr lang="de-DE"/>
            </a:p>
          </p:txBody>
        </p:sp>
        <p:cxnSp>
          <p:nvCxnSpPr>
            <p:cNvPr id="135" name="AutoShape 28"/>
            <p:cNvCxnSpPr>
              <a:cxnSpLocks noChangeShapeType="1"/>
              <a:stCxn id="140" idx="1"/>
            </p:cNvCxnSpPr>
            <p:nvPr/>
          </p:nvCxnSpPr>
          <p:spPr bwMode="auto">
            <a:xfrm flipH="1">
              <a:off x="1199" y="942"/>
              <a:ext cx="206" cy="537"/>
            </a:xfrm>
            <a:prstGeom prst="straightConnector1">
              <a:avLst/>
            </a:prstGeom>
            <a:noFill/>
            <a:ln w="9525">
              <a:solidFill>
                <a:srgbClr val="F01C24"/>
              </a:solidFill>
              <a:prstDash val="dash"/>
              <a:round/>
              <a:headEnd/>
              <a:tailEnd type="triangle" w="med" len="med"/>
            </a:ln>
            <a:effectLst/>
          </p:spPr>
        </p:cxnSp>
        <p:pic>
          <p:nvPicPr>
            <p:cNvPr id="136" name="Picture 29"/>
            <p:cNvPicPr>
              <a:picLocks noChangeAspect="1" noChangeArrowheads="1"/>
            </p:cNvPicPr>
            <p:nvPr/>
          </p:nvPicPr>
          <p:blipFill>
            <a:blip r:embed="rId5" cstate="print"/>
            <a:srcRect/>
            <a:stretch>
              <a:fillRect/>
            </a:stretch>
          </p:blipFill>
          <p:spPr bwMode="auto">
            <a:xfrm>
              <a:off x="765" y="1479"/>
              <a:ext cx="867" cy="611"/>
            </a:xfrm>
            <a:prstGeom prst="rect">
              <a:avLst/>
            </a:prstGeom>
            <a:noFill/>
            <a:ln w="9525">
              <a:noFill/>
              <a:miter lim="800000"/>
              <a:headEnd/>
              <a:tailEnd/>
            </a:ln>
            <a:effectLst/>
          </p:spPr>
        </p:pic>
      </p:grpSp>
      <p:grpSp>
        <p:nvGrpSpPr>
          <p:cNvPr id="141" name="Group 140"/>
          <p:cNvGrpSpPr/>
          <p:nvPr/>
        </p:nvGrpSpPr>
        <p:grpSpPr>
          <a:xfrm>
            <a:off x="4267218" y="1052736"/>
            <a:ext cx="2932123" cy="3338511"/>
            <a:chOff x="4078306" y="1203476"/>
            <a:chExt cx="2932123" cy="3338511"/>
          </a:xfrm>
        </p:grpSpPr>
        <p:grpSp>
          <p:nvGrpSpPr>
            <p:cNvPr id="142" name="Group 31"/>
            <p:cNvGrpSpPr>
              <a:grpSpLocks/>
            </p:cNvGrpSpPr>
            <p:nvPr/>
          </p:nvGrpSpPr>
          <p:grpSpPr bwMode="auto">
            <a:xfrm>
              <a:off x="4606945" y="1203476"/>
              <a:ext cx="2403484" cy="320676"/>
              <a:chOff x="2445" y="803"/>
              <a:chExt cx="1514" cy="202"/>
            </a:xfrm>
          </p:grpSpPr>
          <p:grpSp>
            <p:nvGrpSpPr>
              <p:cNvPr id="146" name="Group 32"/>
              <p:cNvGrpSpPr>
                <a:grpSpLocks/>
              </p:cNvGrpSpPr>
              <p:nvPr/>
            </p:nvGrpSpPr>
            <p:grpSpPr bwMode="auto">
              <a:xfrm>
                <a:off x="2445" y="803"/>
                <a:ext cx="213" cy="202"/>
                <a:chOff x="1247" y="1715"/>
                <a:chExt cx="213" cy="202"/>
              </a:xfrm>
            </p:grpSpPr>
            <p:pic>
              <p:nvPicPr>
                <p:cNvPr id="148" name="Picture 33" descr="human"/>
                <p:cNvPicPr>
                  <a:picLocks noChangeAspect="1" noChangeArrowheads="1"/>
                </p:cNvPicPr>
                <p:nvPr/>
              </p:nvPicPr>
              <p:blipFill>
                <a:blip r:embed="rId4" cstate="print"/>
                <a:srcRect/>
                <a:stretch>
                  <a:fillRect/>
                </a:stretch>
              </p:blipFill>
              <p:spPr bwMode="auto">
                <a:xfrm>
                  <a:off x="1364" y="1776"/>
                  <a:ext cx="96" cy="96"/>
                </a:xfrm>
                <a:prstGeom prst="rect">
                  <a:avLst/>
                </a:prstGeom>
                <a:noFill/>
                <a:ln w="9525">
                  <a:noFill/>
                  <a:miter lim="800000"/>
                  <a:headEnd/>
                  <a:tailEnd/>
                </a:ln>
              </p:spPr>
            </p:pic>
            <p:pic>
              <p:nvPicPr>
                <p:cNvPr id="149" name="Picture 34" descr="human"/>
                <p:cNvPicPr>
                  <a:picLocks noChangeAspect="1" noChangeArrowheads="1"/>
                </p:cNvPicPr>
                <p:nvPr/>
              </p:nvPicPr>
              <p:blipFill>
                <a:blip r:embed="rId4" cstate="print"/>
                <a:srcRect/>
                <a:stretch>
                  <a:fillRect/>
                </a:stretch>
              </p:blipFill>
              <p:spPr bwMode="auto">
                <a:xfrm>
                  <a:off x="1247" y="1821"/>
                  <a:ext cx="96" cy="96"/>
                </a:xfrm>
                <a:prstGeom prst="rect">
                  <a:avLst/>
                </a:prstGeom>
                <a:noFill/>
                <a:ln w="9525">
                  <a:noFill/>
                  <a:miter lim="800000"/>
                  <a:headEnd/>
                  <a:tailEnd/>
                </a:ln>
              </p:spPr>
            </p:pic>
            <p:pic>
              <p:nvPicPr>
                <p:cNvPr id="150" name="Picture 35" descr="human"/>
                <p:cNvPicPr>
                  <a:picLocks noChangeAspect="1" noChangeArrowheads="1"/>
                </p:cNvPicPr>
                <p:nvPr/>
              </p:nvPicPr>
              <p:blipFill>
                <a:blip r:embed="rId4" cstate="print"/>
                <a:srcRect/>
                <a:stretch>
                  <a:fillRect/>
                </a:stretch>
              </p:blipFill>
              <p:spPr bwMode="auto">
                <a:xfrm>
                  <a:off x="1300" y="1715"/>
                  <a:ext cx="117" cy="117"/>
                </a:xfrm>
                <a:prstGeom prst="rect">
                  <a:avLst/>
                </a:prstGeom>
                <a:noFill/>
                <a:ln w="9525">
                  <a:noFill/>
                  <a:miter lim="800000"/>
                  <a:headEnd/>
                  <a:tailEnd/>
                </a:ln>
              </p:spPr>
            </p:pic>
          </p:grpSp>
          <p:sp>
            <p:nvSpPr>
              <p:cNvPr id="147" name="Text Box 36"/>
              <p:cNvSpPr txBox="1">
                <a:spLocks noChangeArrowheads="1"/>
              </p:cNvSpPr>
              <p:nvPr/>
            </p:nvSpPr>
            <p:spPr bwMode="auto">
              <a:xfrm>
                <a:off x="2605" y="813"/>
                <a:ext cx="1354" cy="155"/>
              </a:xfrm>
              <a:prstGeom prst="rect">
                <a:avLst/>
              </a:prstGeom>
              <a:noFill/>
              <a:ln w="9525">
                <a:noFill/>
                <a:miter lim="800000"/>
                <a:headEnd/>
                <a:tailEnd/>
              </a:ln>
              <a:effectLst/>
            </p:spPr>
            <p:txBody>
              <a:bodyPr wrap="none">
                <a:spAutoFit/>
              </a:bodyPr>
              <a:lstStyle/>
              <a:p>
                <a:pPr algn="ctr" eaLnBrk="0" hangingPunct="0"/>
                <a:r>
                  <a:rPr lang="de-DE" sz="1000" b="1">
                    <a:solidFill>
                      <a:schemeClr val="tx1">
                        <a:lumMod val="50000"/>
                        <a:lumOff val="50000"/>
                      </a:schemeClr>
                    </a:solidFill>
                    <a:latin typeface="Arial Narrow" pitchFamily="34" charset="0"/>
                  </a:rPr>
                  <a:t>Business </a:t>
                </a:r>
                <a:r>
                  <a:rPr lang="de-DE" sz="1000" b="1" smtClean="0">
                    <a:solidFill>
                      <a:schemeClr val="tx1">
                        <a:lumMod val="50000"/>
                        <a:lumOff val="50000"/>
                      </a:schemeClr>
                    </a:solidFill>
                    <a:latin typeface="Arial Narrow" pitchFamily="34" charset="0"/>
                  </a:rPr>
                  <a:t>Analyst/Non-Java Developer</a:t>
                </a:r>
                <a:endParaRPr lang="de-DE" sz="1000" b="1" dirty="0">
                  <a:solidFill>
                    <a:schemeClr val="tx1">
                      <a:lumMod val="50000"/>
                      <a:lumOff val="50000"/>
                    </a:schemeClr>
                  </a:solidFill>
                  <a:latin typeface="Arial Narrow" pitchFamily="34" charset="0"/>
                </a:endParaRPr>
              </a:p>
            </p:txBody>
          </p:sp>
        </p:grpSp>
        <p:sp>
          <p:nvSpPr>
            <p:cNvPr id="143" name="Line 37"/>
            <p:cNvSpPr>
              <a:spLocks noChangeShapeType="1"/>
            </p:cNvSpPr>
            <p:nvPr/>
          </p:nvSpPr>
          <p:spPr bwMode="auto">
            <a:xfrm flipH="1">
              <a:off x="4535507" y="3170387"/>
              <a:ext cx="152400" cy="1371600"/>
            </a:xfrm>
            <a:prstGeom prst="line">
              <a:avLst/>
            </a:prstGeom>
            <a:noFill/>
            <a:ln w="9525">
              <a:solidFill>
                <a:srgbClr val="F01C24"/>
              </a:solidFill>
              <a:prstDash val="dash"/>
              <a:round/>
              <a:headEnd/>
              <a:tailEnd type="triangle" w="med" len="med"/>
            </a:ln>
            <a:effectLst/>
          </p:spPr>
          <p:txBody>
            <a:bodyPr wrap="none" anchor="ctr"/>
            <a:lstStyle/>
            <a:p>
              <a:endParaRPr lang="de-DE"/>
            </a:p>
          </p:txBody>
        </p:sp>
        <p:pic>
          <p:nvPicPr>
            <p:cNvPr id="144" name="Picture 38" descr="bm-process-swimlanes"/>
            <p:cNvPicPr>
              <a:picLocks noChangeAspect="1" noChangeArrowheads="1"/>
            </p:cNvPicPr>
            <p:nvPr/>
          </p:nvPicPr>
          <p:blipFill>
            <a:blip r:embed="rId6" cstate="print"/>
            <a:srcRect/>
            <a:stretch>
              <a:fillRect/>
            </a:stretch>
          </p:blipFill>
          <p:spPr bwMode="auto">
            <a:xfrm>
              <a:off x="4078306" y="2276624"/>
              <a:ext cx="1296992" cy="935038"/>
            </a:xfrm>
            <a:prstGeom prst="rect">
              <a:avLst/>
            </a:prstGeom>
            <a:noFill/>
          </p:spPr>
        </p:pic>
        <p:cxnSp>
          <p:nvCxnSpPr>
            <p:cNvPr id="145" name="AutoShape 39"/>
            <p:cNvCxnSpPr>
              <a:cxnSpLocks noChangeShapeType="1"/>
            </p:cNvCxnSpPr>
            <p:nvPr/>
          </p:nvCxnSpPr>
          <p:spPr bwMode="auto">
            <a:xfrm>
              <a:off x="4945083" y="1524149"/>
              <a:ext cx="82530" cy="745534"/>
            </a:xfrm>
            <a:prstGeom prst="straightConnector1">
              <a:avLst/>
            </a:prstGeom>
            <a:noFill/>
            <a:ln w="9525">
              <a:solidFill>
                <a:srgbClr val="F01C24"/>
              </a:solidFill>
              <a:prstDash val="dash"/>
              <a:round/>
              <a:headEnd/>
              <a:tailEnd type="triangle" w="med" len="med"/>
            </a:ln>
            <a:effectLst/>
          </p:spPr>
        </p:cxnSp>
      </p:grpSp>
      <p:sp>
        <p:nvSpPr>
          <p:cNvPr id="151" name="Text Box 46"/>
          <p:cNvSpPr txBox="1">
            <a:spLocks noChangeArrowheads="1"/>
          </p:cNvSpPr>
          <p:nvPr/>
        </p:nvSpPr>
        <p:spPr bwMode="auto">
          <a:xfrm>
            <a:off x="4276972" y="5006452"/>
            <a:ext cx="915988" cy="244475"/>
          </a:xfrm>
          <a:prstGeom prst="rect">
            <a:avLst/>
          </a:prstGeom>
          <a:noFill/>
          <a:ln w="9525">
            <a:noFill/>
            <a:miter lim="800000"/>
            <a:headEnd/>
            <a:tailEnd/>
          </a:ln>
          <a:effectLst/>
        </p:spPr>
        <p:txBody>
          <a:bodyPr wrap="none">
            <a:spAutoFit/>
          </a:bodyPr>
          <a:lstStyle/>
          <a:p>
            <a:pPr algn="ctr" eaLnBrk="0" hangingPunct="0"/>
            <a:r>
              <a:rPr lang="de-DE" sz="1000" b="1" dirty="0" err="1">
                <a:solidFill>
                  <a:srgbClr val="4D4D4D"/>
                </a:solidFill>
                <a:latin typeface="Arial Narrow" pitchFamily="34" charset="0"/>
              </a:rPr>
              <a:t>Process</a:t>
            </a:r>
            <a:r>
              <a:rPr lang="de-DE" sz="1000" b="1" dirty="0">
                <a:solidFill>
                  <a:srgbClr val="4D4D4D"/>
                </a:solidFill>
                <a:latin typeface="Arial Narrow" pitchFamily="34" charset="0"/>
              </a:rPr>
              <a:t> Model</a:t>
            </a:r>
          </a:p>
        </p:txBody>
      </p:sp>
      <p:grpSp>
        <p:nvGrpSpPr>
          <p:cNvPr id="152" name="Group 41"/>
          <p:cNvGrpSpPr/>
          <p:nvPr/>
        </p:nvGrpSpPr>
        <p:grpSpPr>
          <a:xfrm>
            <a:off x="4949552" y="1373409"/>
            <a:ext cx="3240360" cy="3128986"/>
            <a:chOff x="4644008" y="1524149"/>
            <a:chExt cx="3240360" cy="3128986"/>
          </a:xfrm>
        </p:grpSpPr>
        <p:grpSp>
          <p:nvGrpSpPr>
            <p:cNvPr id="153" name="Group 51"/>
            <p:cNvGrpSpPr/>
            <p:nvPr/>
          </p:nvGrpSpPr>
          <p:grpSpPr>
            <a:xfrm>
              <a:off x="5678488" y="2027387"/>
              <a:ext cx="2205880" cy="1635125"/>
              <a:chOff x="5678488" y="2027387"/>
              <a:chExt cx="2205880" cy="1635125"/>
            </a:xfrm>
          </p:grpSpPr>
          <p:sp>
            <p:nvSpPr>
              <p:cNvPr id="156" name="Text Box 41"/>
              <p:cNvSpPr txBox="1">
                <a:spLocks noChangeArrowheads="1"/>
              </p:cNvSpPr>
              <p:nvPr/>
            </p:nvSpPr>
            <p:spPr bwMode="auto">
              <a:xfrm>
                <a:off x="7412038" y="2027387"/>
                <a:ext cx="184150" cy="244475"/>
              </a:xfrm>
              <a:prstGeom prst="rect">
                <a:avLst/>
              </a:prstGeom>
              <a:noFill/>
              <a:ln w="9525">
                <a:noFill/>
                <a:miter lim="800000"/>
                <a:headEnd/>
                <a:tailEnd/>
              </a:ln>
              <a:effectLst/>
            </p:spPr>
            <p:txBody>
              <a:bodyPr wrap="none">
                <a:spAutoFit/>
              </a:bodyPr>
              <a:lstStyle/>
              <a:p>
                <a:pPr eaLnBrk="0" hangingPunct="0"/>
                <a:endParaRPr lang="de-DE" sz="1000">
                  <a:solidFill>
                    <a:schemeClr val="bg2"/>
                  </a:solidFill>
                  <a:latin typeface="Arial Narrow" pitchFamily="34" charset="0"/>
                </a:endParaRPr>
              </a:p>
            </p:txBody>
          </p:sp>
          <p:sp>
            <p:nvSpPr>
              <p:cNvPr id="157" name="Rectangle 42"/>
              <p:cNvSpPr>
                <a:spLocks noChangeArrowheads="1"/>
              </p:cNvSpPr>
              <p:nvPr/>
            </p:nvSpPr>
            <p:spPr bwMode="auto">
              <a:xfrm>
                <a:off x="5678488" y="2103587"/>
                <a:ext cx="2205880" cy="1558925"/>
              </a:xfrm>
              <a:prstGeom prst="rect">
                <a:avLst/>
              </a:prstGeom>
              <a:noFill/>
              <a:ln w="9525" algn="ctr">
                <a:solidFill>
                  <a:schemeClr val="bg2"/>
                </a:solidFill>
                <a:prstDash val="dash"/>
                <a:miter lim="800000"/>
                <a:headEnd/>
                <a:tailEnd/>
              </a:ln>
              <a:effectLst/>
            </p:spPr>
            <p:txBody>
              <a:bodyPr wrap="none" anchor="ctr"/>
              <a:lstStyle/>
              <a:p>
                <a:endParaRPr lang="de-DE"/>
              </a:p>
            </p:txBody>
          </p:sp>
          <p:sp>
            <p:nvSpPr>
              <p:cNvPr id="158" name="Text Box 43"/>
              <p:cNvSpPr txBox="1">
                <a:spLocks noChangeArrowheads="1"/>
              </p:cNvSpPr>
              <p:nvPr/>
            </p:nvSpPr>
            <p:spPr bwMode="auto">
              <a:xfrm>
                <a:off x="6927001" y="3246587"/>
                <a:ext cx="917239" cy="400110"/>
              </a:xfrm>
              <a:prstGeom prst="rect">
                <a:avLst/>
              </a:prstGeom>
              <a:noFill/>
              <a:ln w="9525">
                <a:noFill/>
                <a:miter lim="800000"/>
                <a:headEnd/>
                <a:tailEnd/>
              </a:ln>
              <a:effectLst/>
            </p:spPr>
            <p:txBody>
              <a:bodyPr wrap="none">
                <a:spAutoFit/>
              </a:bodyPr>
              <a:lstStyle/>
              <a:p>
                <a:pPr algn="ctr" eaLnBrk="0" hangingPunct="0"/>
                <a:r>
                  <a:rPr lang="de-DE" sz="1000" smtClean="0">
                    <a:solidFill>
                      <a:srgbClr val="4D4D4D"/>
                    </a:solidFill>
                    <a:latin typeface="Arial Narrow" pitchFamily="34" charset="0"/>
                  </a:rPr>
                  <a:t>Browser-based </a:t>
                </a:r>
                <a:r>
                  <a:rPr lang="de-DE" sz="1000" dirty="0">
                    <a:solidFill>
                      <a:srgbClr val="4D4D4D"/>
                    </a:solidFill>
                    <a:latin typeface="Arial Narrow" pitchFamily="34" charset="0"/>
                  </a:rPr>
                  <a:t/>
                </a:r>
                <a:br>
                  <a:rPr lang="de-DE" sz="1000" dirty="0">
                    <a:solidFill>
                      <a:srgbClr val="4D4D4D"/>
                    </a:solidFill>
                    <a:latin typeface="Arial Narrow" pitchFamily="34" charset="0"/>
                  </a:rPr>
                </a:br>
                <a:r>
                  <a:rPr lang="de-DE" sz="1000" dirty="0" err="1">
                    <a:solidFill>
                      <a:srgbClr val="4D4D4D"/>
                    </a:solidFill>
                    <a:latin typeface="Arial Narrow" pitchFamily="34" charset="0"/>
                  </a:rPr>
                  <a:t>Modeler</a:t>
                </a:r>
                <a:endParaRPr lang="de-DE" sz="1000" dirty="0">
                  <a:solidFill>
                    <a:srgbClr val="4D4D4D"/>
                  </a:solidFill>
                  <a:latin typeface="Arial Narrow" pitchFamily="34" charset="0"/>
                </a:endParaRPr>
              </a:p>
            </p:txBody>
          </p:sp>
          <p:pic>
            <p:nvPicPr>
              <p:cNvPr id="159" name="Picture 2"/>
              <p:cNvPicPr>
                <a:picLocks noChangeAspect="1" noChangeArrowheads="1"/>
              </p:cNvPicPr>
              <p:nvPr/>
            </p:nvPicPr>
            <p:blipFill>
              <a:blip r:embed="rId7" cstate="print"/>
              <a:srcRect/>
              <a:stretch>
                <a:fillRect/>
              </a:stretch>
            </p:blipFill>
            <p:spPr bwMode="auto">
              <a:xfrm>
                <a:off x="5868144" y="2276872"/>
                <a:ext cx="1854286" cy="965714"/>
              </a:xfrm>
              <a:prstGeom prst="rect">
                <a:avLst/>
              </a:prstGeom>
              <a:noFill/>
              <a:ln w="9525">
                <a:noFill/>
                <a:miter lim="800000"/>
                <a:headEnd/>
                <a:tailEnd/>
              </a:ln>
            </p:spPr>
          </p:pic>
        </p:grpSp>
        <p:cxnSp>
          <p:nvCxnSpPr>
            <p:cNvPr id="154" name="AutoShape 45"/>
            <p:cNvCxnSpPr>
              <a:cxnSpLocks noChangeShapeType="1"/>
            </p:cNvCxnSpPr>
            <p:nvPr/>
          </p:nvCxnSpPr>
          <p:spPr bwMode="auto">
            <a:xfrm>
              <a:off x="4828451" y="1524149"/>
              <a:ext cx="2275365" cy="746614"/>
            </a:xfrm>
            <a:prstGeom prst="straightConnector1">
              <a:avLst/>
            </a:prstGeom>
            <a:noFill/>
            <a:ln w="9525">
              <a:solidFill>
                <a:srgbClr val="F01C24"/>
              </a:solidFill>
              <a:prstDash val="dash"/>
              <a:round/>
              <a:headEnd/>
              <a:tailEnd type="triangle" w="med" len="med"/>
            </a:ln>
            <a:effectLst/>
          </p:spPr>
        </p:cxnSp>
        <p:cxnSp>
          <p:nvCxnSpPr>
            <p:cNvPr id="155" name="AutoShape 45"/>
            <p:cNvCxnSpPr>
              <a:cxnSpLocks noChangeShapeType="1"/>
            </p:cNvCxnSpPr>
            <p:nvPr/>
          </p:nvCxnSpPr>
          <p:spPr bwMode="auto">
            <a:xfrm rot="10800000" flipV="1">
              <a:off x="4644008" y="3284982"/>
              <a:ext cx="2160240" cy="1368153"/>
            </a:xfrm>
            <a:prstGeom prst="straightConnector1">
              <a:avLst/>
            </a:prstGeom>
            <a:noFill/>
            <a:ln w="9525">
              <a:solidFill>
                <a:srgbClr val="F01C24"/>
              </a:solidFill>
              <a:prstDash val="dash"/>
              <a:round/>
              <a:headEnd/>
              <a:tailEnd type="triangle" w="med" len="med"/>
            </a:ln>
            <a:effectLst/>
          </p:spPr>
        </p:cxnSp>
      </p:grpSp>
      <p:sp>
        <p:nvSpPr>
          <p:cNvPr id="160" name="AutoShape 8"/>
          <p:cNvSpPr>
            <a:spLocks noChangeArrowheads="1"/>
          </p:cNvSpPr>
          <p:nvPr/>
        </p:nvSpPr>
        <p:spPr bwMode="auto">
          <a:xfrm>
            <a:off x="568002" y="3235548"/>
            <a:ext cx="2059782" cy="810692"/>
          </a:xfrm>
          <a:prstGeom prst="wedgeRectCallout">
            <a:avLst>
              <a:gd name="adj1" fmla="val 38039"/>
              <a:gd name="adj2" fmla="val -68115"/>
            </a:avLst>
          </a:prstGeom>
          <a:solidFill>
            <a:schemeClr val="bg1"/>
          </a:solidFill>
          <a:ln w="9525">
            <a:solidFill>
              <a:srgbClr val="006FBA"/>
            </a:solidFill>
            <a:miter lim="800000"/>
            <a:headEnd/>
            <a:tailEnd/>
          </a:ln>
          <a:effectLst>
            <a:outerShdw blurRad="50800" dist="38100" dir="2700000" algn="tl" rotWithShape="0">
              <a:prstClr val="black">
                <a:alpha val="40000"/>
              </a:prstClr>
            </a:outerShdw>
          </a:effectLst>
        </p:spPr>
        <p:txBody>
          <a:bodyPr anchor="t"/>
          <a:lstStyle/>
          <a:p>
            <a:pPr algn="l">
              <a:defRPr/>
            </a:pPr>
            <a:r>
              <a:rPr lang="de-DE" sz="1200" b="1" smtClean="0">
                <a:solidFill>
                  <a:srgbClr val="006FBA"/>
                </a:solidFill>
                <a:latin typeface="Arial Narrow" pitchFamily="34" charset="0"/>
              </a:rPr>
              <a:t>To be migrated </a:t>
            </a:r>
            <a:r>
              <a:rPr lang="de-DE" sz="1200" b="1" smtClean="0">
                <a:solidFill>
                  <a:srgbClr val="006FBA"/>
                </a:solidFill>
                <a:latin typeface="Arial Narrow" pitchFamily="34" charset="0"/>
              </a:rPr>
              <a:t>to </a:t>
            </a:r>
            <a:r>
              <a:rPr lang="de-DE" sz="1200" b="1" smtClean="0">
                <a:solidFill>
                  <a:srgbClr val="006FBA"/>
                </a:solidFill>
                <a:latin typeface="Arial Narrow" pitchFamily="34" charset="0"/>
              </a:rPr>
              <a:t>BPMN2 Editor.</a:t>
            </a:r>
            <a:endParaRPr lang="de-DE" sz="1200" b="1">
              <a:solidFill>
                <a:srgbClr val="006FBA"/>
              </a:solidFill>
              <a:latin typeface="Arial Narrow" pitchFamily="34" charset="0"/>
            </a:endParaRPr>
          </a:p>
        </p:txBody>
      </p:sp>
    </p:spTree>
    <p:extLst>
      <p:ext uri="{BB962C8B-B14F-4D97-AF65-F5344CB8AC3E}">
        <p14:creationId xmlns:p14="http://schemas.microsoft.com/office/powerpoint/2010/main" val="426001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500"/>
                                        <p:tgtEl>
                                          <p:spTgt spid="1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500"/>
                                        <p:tgtEl>
                                          <p:spTgt spid="1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blinds(horizontal)">
                                      <p:cBhvr>
                                        <p:cTn id="4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smtClean="0"/>
              <a:t>Technical </a:t>
            </a:r>
            <a:r>
              <a:rPr lang="en-US" smtClean="0"/>
              <a:t>Architecture (Orion)</a:t>
            </a:r>
            <a:endParaRPr lang="en-US" dirty="0"/>
          </a:p>
        </p:txBody>
      </p:sp>
      <p:grpSp>
        <p:nvGrpSpPr>
          <p:cNvPr id="42" name="Group 41"/>
          <p:cNvGrpSpPr/>
          <p:nvPr/>
        </p:nvGrpSpPr>
        <p:grpSpPr>
          <a:xfrm>
            <a:off x="1043608" y="1052736"/>
            <a:ext cx="6119192" cy="5084531"/>
            <a:chOff x="1043608" y="1440813"/>
            <a:chExt cx="6119192" cy="5084531"/>
          </a:xfrm>
        </p:grpSpPr>
        <p:grpSp>
          <p:nvGrpSpPr>
            <p:cNvPr id="43" name="Group 42"/>
            <p:cNvGrpSpPr/>
            <p:nvPr/>
          </p:nvGrpSpPr>
          <p:grpSpPr>
            <a:xfrm>
              <a:off x="1043608" y="1440813"/>
              <a:ext cx="6119192" cy="5084531"/>
              <a:chOff x="1043608" y="1440813"/>
              <a:chExt cx="6119192" cy="5084531"/>
            </a:xfrm>
          </p:grpSpPr>
          <p:sp>
            <p:nvSpPr>
              <p:cNvPr id="45" name="Rectangle 22"/>
              <p:cNvSpPr>
                <a:spLocks noChangeArrowheads="1"/>
              </p:cNvSpPr>
              <p:nvPr/>
            </p:nvSpPr>
            <p:spPr bwMode="auto">
              <a:xfrm>
                <a:off x="2195736" y="1440813"/>
                <a:ext cx="4967064" cy="1772164"/>
              </a:xfrm>
              <a:prstGeom prst="rect">
                <a:avLst/>
              </a:prstGeom>
              <a:solidFill>
                <a:schemeClr val="bg1"/>
              </a:solidFill>
              <a:ln w="9525" algn="ctr">
                <a:solidFill>
                  <a:schemeClr val="tx1"/>
                </a:solidFill>
                <a:prstDash val="dash"/>
                <a:miter lim="800000"/>
                <a:headEnd/>
                <a:tailEnd/>
              </a:ln>
              <a:effectLst>
                <a:outerShdw blurRad="50800" dist="38100" dir="2700000" algn="tl" rotWithShape="0">
                  <a:prstClr val="black">
                    <a:alpha val="40000"/>
                  </a:prstClr>
                </a:outerShdw>
              </a:effectLst>
            </p:spPr>
            <p:txBody>
              <a:bodyPr wrap="none" anchor="ctr"/>
              <a:lstStyle/>
              <a:p>
                <a:pPr algn="ctr">
                  <a:defRPr/>
                </a:pPr>
                <a:endParaRPr lang="de-DE" sz="1000" dirty="0">
                  <a:solidFill>
                    <a:schemeClr val="tx1">
                      <a:lumMod val="65000"/>
                      <a:lumOff val="35000"/>
                    </a:schemeClr>
                  </a:solidFill>
                  <a:latin typeface="+mj-lt"/>
                </a:endParaRP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783031"/>
                <a:ext cx="1662980" cy="1141913"/>
              </a:xfrm>
              <a:prstGeom prst="rect">
                <a:avLst/>
              </a:prstGeom>
            </p:spPr>
          </p:pic>
          <p:sp>
            <p:nvSpPr>
              <p:cNvPr id="47" name="Flowchart: Magnetic Disk 46"/>
              <p:cNvSpPr/>
              <p:nvPr/>
            </p:nvSpPr>
            <p:spPr>
              <a:xfrm>
                <a:off x="1043608" y="4539952"/>
                <a:ext cx="3096344" cy="1625352"/>
              </a:xfrm>
              <a:prstGeom prst="flowChartMagneticDisk">
                <a:avLst/>
              </a:prstGeom>
              <a:solidFill>
                <a:schemeClr val="bg1">
                  <a:lumMod val="95000"/>
                </a:schemeClr>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87" name="Folded Corner 86"/>
              <p:cNvSpPr/>
              <p:nvPr/>
            </p:nvSpPr>
            <p:spPr bwMode="auto">
              <a:xfrm rot="10800000">
                <a:off x="1354367" y="4797152"/>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88" name="Text Box 65"/>
              <p:cNvSpPr txBox="1">
                <a:spLocks noChangeArrowheads="1"/>
              </p:cNvSpPr>
              <p:nvPr/>
            </p:nvSpPr>
            <p:spPr bwMode="auto">
              <a:xfrm>
                <a:off x="2556754" y="6279123"/>
                <a:ext cx="1079142" cy="246221"/>
              </a:xfrm>
              <a:prstGeom prst="rect">
                <a:avLst/>
              </a:prstGeom>
              <a:solidFill>
                <a:schemeClr val="bg1"/>
              </a:solid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Orion File Store</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sp>
            <p:nvSpPr>
              <p:cNvPr id="89" name="Folded Corner 88"/>
              <p:cNvSpPr/>
              <p:nvPr/>
            </p:nvSpPr>
            <p:spPr bwMode="auto">
              <a:xfrm rot="10800000">
                <a:off x="1506767" y="4949552"/>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90" name="Folded Corner 89"/>
              <p:cNvSpPr/>
              <p:nvPr/>
            </p:nvSpPr>
            <p:spPr bwMode="auto">
              <a:xfrm rot="10800000">
                <a:off x="1659167" y="5101952"/>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cxnSp>
            <p:nvCxnSpPr>
              <p:cNvPr id="91" name="AutoShape 16"/>
              <p:cNvCxnSpPr>
                <a:cxnSpLocks noChangeShapeType="1"/>
                <a:stCxn id="46" idx="2"/>
                <a:endCxn id="87" idx="2"/>
              </p:cNvCxnSpPr>
              <p:nvPr/>
            </p:nvCxnSpPr>
            <p:spPr bwMode="auto">
              <a:xfrm rot="5400000">
                <a:off x="1638132" y="2904002"/>
                <a:ext cx="1872208" cy="1914092"/>
              </a:xfrm>
              <a:prstGeom prst="curvedConnector3">
                <a:avLst>
                  <a:gd name="adj1" fmla="val 50000"/>
                </a:avLst>
              </a:prstGeom>
              <a:noFill/>
              <a:ln w="9525">
                <a:solidFill>
                  <a:srgbClr val="F01C24"/>
                </a:solidFill>
                <a:prstDash val="dash"/>
                <a:round/>
                <a:headEnd type="triangle" w="med" len="med"/>
                <a:tailEnd type="triangle" w="med" len="med"/>
              </a:ln>
            </p:spPr>
          </p:cxnSp>
          <p:sp>
            <p:nvSpPr>
              <p:cNvPr id="92" name="Text Box 65"/>
              <p:cNvSpPr txBox="1">
                <a:spLocks noChangeArrowheads="1"/>
              </p:cNvSpPr>
              <p:nvPr/>
            </p:nvSpPr>
            <p:spPr bwMode="auto">
              <a:xfrm>
                <a:off x="1187624" y="5805264"/>
                <a:ext cx="1226618" cy="246221"/>
              </a:xfrm>
              <a:prstGeom prst="rect">
                <a:avLst/>
              </a:prstGeom>
              <a:no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Software Artefacts</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grpSp>
        <p:sp>
          <p:nvSpPr>
            <p:cNvPr id="44" name="Text Box 65"/>
            <p:cNvSpPr txBox="1">
              <a:spLocks noChangeArrowheads="1"/>
            </p:cNvSpPr>
            <p:nvPr/>
          </p:nvSpPr>
          <p:spPr bwMode="auto">
            <a:xfrm>
              <a:off x="3035671" y="1516685"/>
              <a:ext cx="816249" cy="246221"/>
            </a:xfrm>
            <a:prstGeom prst="rect">
              <a:avLst/>
            </a:prstGeom>
            <a:solidFill>
              <a:schemeClr val="bg1"/>
            </a:solid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Orion Shell</a:t>
              </a:r>
            </a:p>
          </p:txBody>
        </p:sp>
      </p:grpSp>
      <p:grpSp>
        <p:nvGrpSpPr>
          <p:cNvPr id="93" name="Group 92"/>
          <p:cNvGrpSpPr/>
          <p:nvPr/>
        </p:nvGrpSpPr>
        <p:grpSpPr>
          <a:xfrm>
            <a:off x="2352205" y="3759762"/>
            <a:ext cx="2782641" cy="1759630"/>
            <a:chOff x="2352205" y="4147839"/>
            <a:chExt cx="2782641" cy="1759630"/>
          </a:xfrm>
        </p:grpSpPr>
        <p:sp>
          <p:nvSpPr>
            <p:cNvPr id="94" name="Folded Corner 93"/>
            <p:cNvSpPr/>
            <p:nvPr/>
          </p:nvSpPr>
          <p:spPr bwMode="auto">
            <a:xfrm rot="10800000">
              <a:off x="2548379" y="4916389"/>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cxnSp>
          <p:nvCxnSpPr>
            <p:cNvPr id="95" name="AutoShape 16"/>
            <p:cNvCxnSpPr>
              <a:cxnSpLocks noChangeShapeType="1"/>
              <a:stCxn id="111" idx="1"/>
              <a:endCxn id="94" idx="2"/>
            </p:cNvCxnSpPr>
            <p:nvPr/>
          </p:nvCxnSpPr>
          <p:spPr bwMode="auto">
            <a:xfrm rot="10800000" flipV="1">
              <a:off x="2811203" y="4147839"/>
              <a:ext cx="2323643" cy="768549"/>
            </a:xfrm>
            <a:prstGeom prst="curvedConnector2">
              <a:avLst/>
            </a:prstGeom>
            <a:noFill/>
            <a:ln w="9525">
              <a:solidFill>
                <a:srgbClr val="F01C24"/>
              </a:solidFill>
              <a:prstDash val="dash"/>
              <a:round/>
              <a:headEnd type="triangle" w="med" len="med"/>
              <a:tailEnd type="triangle" w="med" len="med"/>
            </a:ln>
          </p:spPr>
        </p:cxnSp>
        <p:sp>
          <p:nvSpPr>
            <p:cNvPr id="96" name="Text Box 65"/>
            <p:cNvSpPr txBox="1">
              <a:spLocks noChangeArrowheads="1"/>
            </p:cNvSpPr>
            <p:nvPr/>
          </p:nvSpPr>
          <p:spPr bwMode="auto">
            <a:xfrm>
              <a:off x="2352205" y="5661248"/>
              <a:ext cx="923651" cy="246221"/>
            </a:xfrm>
            <a:prstGeom prst="rect">
              <a:avLst/>
            </a:prstGeom>
            <a:no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BPMN/XPDL</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sp>
          <p:nvSpPr>
            <p:cNvPr id="97" name="Folded Corner 96"/>
            <p:cNvSpPr/>
            <p:nvPr/>
          </p:nvSpPr>
          <p:spPr bwMode="auto">
            <a:xfrm rot="10800000">
              <a:off x="3275857" y="4941168"/>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98" name="Text Box 65"/>
            <p:cNvSpPr txBox="1">
              <a:spLocks noChangeArrowheads="1"/>
            </p:cNvSpPr>
            <p:nvPr/>
          </p:nvSpPr>
          <p:spPr bwMode="auto">
            <a:xfrm>
              <a:off x="3275856" y="5661248"/>
              <a:ext cx="511679" cy="246221"/>
            </a:xfrm>
            <a:prstGeom prst="rect">
              <a:avLst/>
            </a:prstGeom>
            <a:no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Rules</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cxnSp>
          <p:nvCxnSpPr>
            <p:cNvPr id="99" name="AutoShape 16"/>
            <p:cNvCxnSpPr>
              <a:cxnSpLocks noChangeShapeType="1"/>
              <a:stCxn id="111" idx="1"/>
              <a:endCxn id="97" idx="2"/>
            </p:cNvCxnSpPr>
            <p:nvPr/>
          </p:nvCxnSpPr>
          <p:spPr bwMode="auto">
            <a:xfrm rot="10800000" flipV="1">
              <a:off x="3538681" y="4147840"/>
              <a:ext cx="1596165" cy="793328"/>
            </a:xfrm>
            <a:prstGeom prst="curvedConnector2">
              <a:avLst/>
            </a:prstGeom>
            <a:noFill/>
            <a:ln w="9525">
              <a:solidFill>
                <a:srgbClr val="F01C24"/>
              </a:solidFill>
              <a:prstDash val="dash"/>
              <a:round/>
              <a:headEnd type="triangle" w="med" len="med"/>
              <a:tailEnd type="triangle" w="med" len="med"/>
            </a:ln>
          </p:spPr>
        </p:cxnSp>
      </p:grpSp>
      <p:grpSp>
        <p:nvGrpSpPr>
          <p:cNvPr id="100" name="Group 99"/>
          <p:cNvGrpSpPr/>
          <p:nvPr/>
        </p:nvGrpSpPr>
        <p:grpSpPr>
          <a:xfrm>
            <a:off x="4857464" y="1138518"/>
            <a:ext cx="3372136" cy="5028946"/>
            <a:chOff x="4857464" y="1526595"/>
            <a:chExt cx="3372136" cy="5028946"/>
          </a:xfrm>
        </p:grpSpPr>
        <p:sp>
          <p:nvSpPr>
            <p:cNvPr id="101" name="Flowchart: Magnetic Disk 100"/>
            <p:cNvSpPr/>
            <p:nvPr/>
          </p:nvSpPr>
          <p:spPr>
            <a:xfrm>
              <a:off x="4860032" y="4581128"/>
              <a:ext cx="1944216" cy="1625352"/>
            </a:xfrm>
            <a:prstGeom prst="flowChartMagneticDisk">
              <a:avLst/>
            </a:prstGeom>
            <a:solidFill>
              <a:schemeClr val="bg1">
                <a:lumMod val="95000"/>
              </a:schemeClr>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02" name="Text Box 65"/>
            <p:cNvSpPr txBox="1">
              <a:spLocks noChangeArrowheads="1"/>
            </p:cNvSpPr>
            <p:nvPr/>
          </p:nvSpPr>
          <p:spPr bwMode="auto">
            <a:xfrm>
              <a:off x="5071208" y="1526595"/>
              <a:ext cx="1661032" cy="246221"/>
            </a:xfrm>
            <a:prstGeom prst="rect">
              <a:avLst/>
            </a:prstGeom>
            <a:solidFill>
              <a:schemeClr val="bg1"/>
            </a:solid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Stardust Browser Modeler</a:t>
              </a:r>
            </a:p>
          </p:txBody>
        </p:sp>
        <p:sp>
          <p:nvSpPr>
            <p:cNvPr id="103" name="Folded Corner 102"/>
            <p:cNvSpPr/>
            <p:nvPr/>
          </p:nvSpPr>
          <p:spPr bwMode="auto">
            <a:xfrm rot="10800000">
              <a:off x="5198482" y="5013176"/>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04" name="Text Box 65"/>
            <p:cNvSpPr txBox="1">
              <a:spLocks noChangeArrowheads="1"/>
            </p:cNvSpPr>
            <p:nvPr/>
          </p:nvSpPr>
          <p:spPr bwMode="auto">
            <a:xfrm>
              <a:off x="5004048" y="5733256"/>
              <a:ext cx="923651" cy="246221"/>
            </a:xfrm>
            <a:prstGeom prst="rect">
              <a:avLst/>
            </a:prstGeom>
            <a:no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BPMN/XPDL</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sp>
          <p:nvSpPr>
            <p:cNvPr id="105" name="Rectangle 22"/>
            <p:cNvSpPr>
              <a:spLocks noChangeArrowheads="1"/>
            </p:cNvSpPr>
            <p:nvPr/>
          </p:nvSpPr>
          <p:spPr bwMode="auto">
            <a:xfrm>
              <a:off x="5134845" y="3367851"/>
              <a:ext cx="1066800" cy="581025"/>
            </a:xfrm>
            <a:prstGeom prst="rect">
              <a:avLst/>
            </a:prstGeom>
            <a:solidFill>
              <a:schemeClr val="bg1"/>
            </a:solidFill>
            <a:ln w="9525" algn="ctr">
              <a:solidFill>
                <a:schemeClr val="tx1"/>
              </a:solidFill>
              <a:prstDash val="solid"/>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smtClean="0">
                  <a:solidFill>
                    <a:schemeClr val="tx1">
                      <a:lumMod val="65000"/>
                      <a:lumOff val="35000"/>
                    </a:schemeClr>
                  </a:solidFill>
                  <a:latin typeface="+mj-lt"/>
                </a:rPr>
                <a:t>BPMN/XPDL/Rules</a:t>
              </a:r>
              <a:br>
                <a:rPr lang="de-DE" sz="1000" smtClean="0">
                  <a:solidFill>
                    <a:schemeClr val="tx1">
                      <a:lumMod val="65000"/>
                      <a:lumOff val="35000"/>
                    </a:schemeClr>
                  </a:solidFill>
                  <a:latin typeface="+mj-lt"/>
                </a:rPr>
              </a:br>
              <a:r>
                <a:rPr lang="de-DE" sz="1000" smtClean="0">
                  <a:solidFill>
                    <a:schemeClr val="tx1">
                      <a:lumMod val="65000"/>
                      <a:lumOff val="35000"/>
                    </a:schemeClr>
                  </a:solidFill>
                  <a:latin typeface="+mj-lt"/>
                </a:rPr>
                <a:t>Marshaller/</a:t>
              </a:r>
              <a:br>
                <a:rPr lang="de-DE" sz="1000" smtClean="0">
                  <a:solidFill>
                    <a:schemeClr val="tx1">
                      <a:lumMod val="65000"/>
                      <a:lumOff val="35000"/>
                    </a:schemeClr>
                  </a:solidFill>
                  <a:latin typeface="+mj-lt"/>
                </a:rPr>
              </a:br>
              <a:r>
                <a:rPr lang="de-DE" sz="1000" smtClean="0">
                  <a:solidFill>
                    <a:schemeClr val="tx1">
                      <a:lumMod val="65000"/>
                      <a:lumOff val="35000"/>
                    </a:schemeClr>
                  </a:solidFill>
                  <a:latin typeface="+mj-lt"/>
                </a:rPr>
                <a:t>Unmarshaller</a:t>
              </a:r>
              <a:endParaRPr lang="de-DE" sz="1000" dirty="0">
                <a:solidFill>
                  <a:schemeClr val="tx1">
                    <a:lumMod val="65000"/>
                    <a:lumOff val="35000"/>
                  </a:schemeClr>
                </a:solidFill>
                <a:latin typeface="+mj-lt"/>
              </a:endParaRPr>
            </a:p>
          </p:txBody>
        </p:sp>
        <p:cxnSp>
          <p:nvCxnSpPr>
            <p:cNvPr id="106" name="AutoShape 16"/>
            <p:cNvCxnSpPr>
              <a:cxnSpLocks noChangeShapeType="1"/>
              <a:stCxn id="110" idx="2"/>
              <a:endCxn id="105" idx="0"/>
            </p:cNvCxnSpPr>
            <p:nvPr/>
          </p:nvCxnSpPr>
          <p:spPr bwMode="auto">
            <a:xfrm rot="5400000">
              <a:off x="5547146" y="3057264"/>
              <a:ext cx="431687" cy="189487"/>
            </a:xfrm>
            <a:prstGeom prst="curvedConnector3">
              <a:avLst>
                <a:gd name="adj1" fmla="val 50000"/>
              </a:avLst>
            </a:prstGeom>
            <a:noFill/>
            <a:ln w="9525">
              <a:solidFill>
                <a:srgbClr val="F01C24"/>
              </a:solidFill>
              <a:prstDash val="dash"/>
              <a:round/>
              <a:headEnd type="triangle" w="med" len="med"/>
              <a:tailEnd type="triangle" w="med" len="med"/>
            </a:ln>
          </p:spPr>
        </p:cxnSp>
        <p:cxnSp>
          <p:nvCxnSpPr>
            <p:cNvPr id="107" name="AutoShape 16"/>
            <p:cNvCxnSpPr>
              <a:cxnSpLocks noChangeShapeType="1"/>
              <a:stCxn id="111" idx="2"/>
              <a:endCxn id="103" idx="2"/>
            </p:cNvCxnSpPr>
            <p:nvPr/>
          </p:nvCxnSpPr>
          <p:spPr bwMode="auto">
            <a:xfrm rot="5400000">
              <a:off x="5204735" y="4549666"/>
              <a:ext cx="720080" cy="206940"/>
            </a:xfrm>
            <a:prstGeom prst="curvedConnector3">
              <a:avLst>
                <a:gd name="adj1" fmla="val 50000"/>
              </a:avLst>
            </a:prstGeom>
            <a:noFill/>
            <a:ln w="9525">
              <a:solidFill>
                <a:srgbClr val="F01C24"/>
              </a:solidFill>
              <a:prstDash val="dash"/>
              <a:round/>
              <a:headEnd type="triangle" w="med" len="med"/>
              <a:tailEnd type="triangle" w="med" len="med"/>
            </a:ln>
          </p:spPr>
        </p:cxnSp>
        <p:sp>
          <p:nvSpPr>
            <p:cNvPr id="108" name="Rectangle 22"/>
            <p:cNvSpPr>
              <a:spLocks noChangeArrowheads="1"/>
            </p:cNvSpPr>
            <p:nvPr/>
          </p:nvSpPr>
          <p:spPr bwMode="auto">
            <a:xfrm>
              <a:off x="7162800" y="3581400"/>
              <a:ext cx="1066800" cy="581025"/>
            </a:xfrm>
            <a:prstGeom prst="rect">
              <a:avLst/>
            </a:prstGeom>
            <a:solidFill>
              <a:schemeClr val="bg1"/>
            </a:solidFill>
            <a:ln w="9525" algn="ctr">
              <a:solidFill>
                <a:schemeClr val="tx1"/>
              </a:solidFill>
              <a:prstDash val="solid"/>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smtClean="0">
                  <a:solidFill>
                    <a:schemeClr val="tx1">
                      <a:lumMod val="65000"/>
                      <a:lumOff val="35000"/>
                    </a:schemeClr>
                  </a:solidFill>
                  <a:latin typeface="+mj-lt"/>
                </a:rPr>
                <a:t>Stardust</a:t>
              </a:r>
            </a:p>
            <a:p>
              <a:pPr algn="ctr">
                <a:defRPr/>
              </a:pPr>
              <a:r>
                <a:rPr lang="de-DE" sz="1000" smtClean="0">
                  <a:solidFill>
                    <a:schemeClr val="tx1">
                      <a:lumMod val="65000"/>
                      <a:lumOff val="35000"/>
                    </a:schemeClr>
                  </a:solidFill>
                  <a:latin typeface="+mj-lt"/>
                </a:rPr>
                <a:t>(Cloud)</a:t>
              </a:r>
              <a:br>
                <a:rPr lang="de-DE" sz="1000" smtClean="0">
                  <a:solidFill>
                    <a:schemeClr val="tx1">
                      <a:lumMod val="65000"/>
                      <a:lumOff val="35000"/>
                    </a:schemeClr>
                  </a:solidFill>
                  <a:latin typeface="+mj-lt"/>
                </a:rPr>
              </a:br>
              <a:r>
                <a:rPr lang="de-DE" sz="1000" smtClean="0">
                  <a:solidFill>
                    <a:schemeClr val="tx1">
                      <a:lumMod val="65000"/>
                      <a:lumOff val="35000"/>
                    </a:schemeClr>
                  </a:solidFill>
                  <a:latin typeface="+mj-lt"/>
                </a:rPr>
                <a:t>Runtime</a:t>
              </a:r>
              <a:endParaRPr lang="de-DE" sz="1000" dirty="0">
                <a:solidFill>
                  <a:schemeClr val="tx1">
                    <a:lumMod val="65000"/>
                    <a:lumOff val="35000"/>
                  </a:schemeClr>
                </a:solidFill>
                <a:latin typeface="+mj-lt"/>
              </a:endParaRPr>
            </a:p>
          </p:txBody>
        </p:sp>
        <p:cxnSp>
          <p:nvCxnSpPr>
            <p:cNvPr id="109" name="AutoShape 16"/>
            <p:cNvCxnSpPr>
              <a:cxnSpLocks noChangeShapeType="1"/>
              <a:stCxn id="108" idx="1"/>
              <a:endCxn id="105" idx="3"/>
            </p:cNvCxnSpPr>
            <p:nvPr/>
          </p:nvCxnSpPr>
          <p:spPr bwMode="auto">
            <a:xfrm rot="10800000">
              <a:off x="6201646" y="3658365"/>
              <a:ext cx="961155" cy="213549"/>
            </a:xfrm>
            <a:prstGeom prst="curvedConnector3">
              <a:avLst>
                <a:gd name="adj1" fmla="val 50000"/>
              </a:avLst>
            </a:prstGeom>
            <a:noFill/>
            <a:ln w="9525">
              <a:solidFill>
                <a:srgbClr val="F01C24"/>
              </a:solidFill>
              <a:prstDash val="dash"/>
              <a:round/>
              <a:headEnd type="triangle" w="med" len="med"/>
              <a:tailEnd type="none" w="med" len="med"/>
            </a:ln>
          </p:spPr>
        </p:cxnSp>
        <p:pic>
          <p:nvPicPr>
            <p:cNvPr id="1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57464" y="1844824"/>
              <a:ext cx="2000535" cy="10913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 name="Rectangle 22"/>
            <p:cNvSpPr>
              <a:spLocks noChangeArrowheads="1"/>
            </p:cNvSpPr>
            <p:nvPr/>
          </p:nvSpPr>
          <p:spPr bwMode="auto">
            <a:xfrm>
              <a:off x="5134845" y="4002583"/>
              <a:ext cx="1066800" cy="290513"/>
            </a:xfrm>
            <a:prstGeom prst="rect">
              <a:avLst/>
            </a:prstGeom>
            <a:solidFill>
              <a:schemeClr val="bg1"/>
            </a:solidFill>
            <a:ln w="9525" algn="ctr">
              <a:solidFill>
                <a:schemeClr val="tx1"/>
              </a:solidFill>
              <a:prstDash val="solid"/>
              <a:miter lim="800000"/>
              <a:headEnd/>
              <a:tailEnd/>
            </a:ln>
            <a:effectLst>
              <a:outerShdw blurRad="50800" dist="38100" dir="2700000" algn="tl" rotWithShape="0">
                <a:prstClr val="black">
                  <a:alpha val="40000"/>
                </a:prstClr>
              </a:outerShdw>
            </a:effectLst>
          </p:spPr>
          <p:txBody>
            <a:bodyPr wrap="none" anchor="ctr"/>
            <a:lstStyle/>
            <a:p>
              <a:pPr algn="ctr">
                <a:defRPr/>
              </a:pPr>
              <a:r>
                <a:rPr lang="de-DE" sz="1000" smtClean="0">
                  <a:solidFill>
                    <a:schemeClr val="tx1">
                      <a:lumMod val="65000"/>
                      <a:lumOff val="35000"/>
                    </a:schemeClr>
                  </a:solidFill>
                  <a:latin typeface="+mj-lt"/>
                </a:rPr>
                <a:t>Document Adapter</a:t>
              </a:r>
              <a:endParaRPr lang="de-DE" sz="1000" dirty="0">
                <a:solidFill>
                  <a:schemeClr val="tx1">
                    <a:lumMod val="65000"/>
                    <a:lumOff val="35000"/>
                  </a:schemeClr>
                </a:solidFill>
                <a:latin typeface="+mj-lt"/>
              </a:endParaRPr>
            </a:p>
          </p:txBody>
        </p:sp>
        <p:sp>
          <p:nvSpPr>
            <p:cNvPr id="112" name="Text Box 65"/>
            <p:cNvSpPr txBox="1">
              <a:spLocks noChangeArrowheads="1"/>
            </p:cNvSpPr>
            <p:nvPr/>
          </p:nvSpPr>
          <p:spPr bwMode="auto">
            <a:xfrm>
              <a:off x="5074796" y="6309320"/>
              <a:ext cx="1441420" cy="246221"/>
            </a:xfrm>
            <a:prstGeom prst="rect">
              <a:avLst/>
            </a:prstGeom>
            <a:solidFill>
              <a:schemeClr val="bg1"/>
            </a:solid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Document Repositiory</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sp>
          <p:nvSpPr>
            <p:cNvPr id="113" name="Folded Corner 112"/>
            <p:cNvSpPr/>
            <p:nvPr/>
          </p:nvSpPr>
          <p:spPr bwMode="auto">
            <a:xfrm rot="10800000">
              <a:off x="5990570" y="4982979"/>
              <a:ext cx="525646" cy="685802"/>
            </a:xfrm>
            <a:prstGeom prst="foldedCorner">
              <a:avLst>
                <a:gd name="adj" fmla="val 8621"/>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14" name="Text Box 65"/>
            <p:cNvSpPr txBox="1">
              <a:spLocks noChangeArrowheads="1"/>
            </p:cNvSpPr>
            <p:nvPr/>
          </p:nvSpPr>
          <p:spPr bwMode="auto">
            <a:xfrm>
              <a:off x="5990569" y="5703059"/>
              <a:ext cx="511679" cy="246221"/>
            </a:xfrm>
            <a:prstGeom prst="rect">
              <a:avLst/>
            </a:prstGeom>
            <a:noFill/>
            <a:ln w="9525" algn="ctr">
              <a:noFill/>
              <a:miter lim="800000"/>
              <a:headEnd/>
              <a:tailEnd/>
            </a:ln>
            <a:effectLst/>
          </p:spPr>
          <p:txBody>
            <a:bodyPr wrap="none">
              <a:spAutoFit/>
            </a:bodyPr>
            <a:lstStyle/>
            <a:p>
              <a:pPr algn="l"/>
              <a:r>
                <a:rPr lang="de-DE" sz="1000" smtClean="0">
                  <a:solidFill>
                    <a:schemeClr val="tx1">
                      <a:lumMod val="65000"/>
                      <a:lumOff val="35000"/>
                    </a:schemeClr>
                  </a:solidFill>
                  <a:latin typeface="Arial" pitchFamily="34" charset="0"/>
                  <a:cs typeface="Arial" pitchFamily="34" charset="0"/>
                  <a:sym typeface="Wingdings" pitchFamily="2" charset="2"/>
                </a:rPr>
                <a:t>Rules</a:t>
              </a:r>
              <a:endParaRPr lang="de-DE" sz="1000" dirty="0">
                <a:solidFill>
                  <a:schemeClr val="tx1">
                    <a:lumMod val="65000"/>
                    <a:lumOff val="35000"/>
                  </a:schemeClr>
                </a:solidFill>
                <a:latin typeface="Arial" pitchFamily="34" charset="0"/>
                <a:cs typeface="Arial" pitchFamily="34" charset="0"/>
                <a:sym typeface="Wingdings" pitchFamily="2" charset="2"/>
              </a:endParaRPr>
            </a:p>
          </p:txBody>
        </p:sp>
        <p:cxnSp>
          <p:nvCxnSpPr>
            <p:cNvPr id="115" name="AutoShape 16"/>
            <p:cNvCxnSpPr>
              <a:cxnSpLocks noChangeShapeType="1"/>
              <a:stCxn id="111" idx="2"/>
              <a:endCxn id="113" idx="2"/>
            </p:cNvCxnSpPr>
            <p:nvPr/>
          </p:nvCxnSpPr>
          <p:spPr bwMode="auto">
            <a:xfrm rot="16200000" flipH="1">
              <a:off x="5615878" y="4345463"/>
              <a:ext cx="689883" cy="585148"/>
            </a:xfrm>
            <a:prstGeom prst="curvedConnector3">
              <a:avLst>
                <a:gd name="adj1" fmla="val 50000"/>
              </a:avLst>
            </a:prstGeom>
            <a:noFill/>
            <a:ln w="9525">
              <a:solidFill>
                <a:srgbClr val="F01C24"/>
              </a:solidFill>
              <a:prstDash val="dash"/>
              <a:round/>
              <a:headEnd type="triangle" w="med" len="med"/>
              <a:tailEnd type="triangle" w="med" len="med"/>
            </a:ln>
          </p:spPr>
        </p:cxnSp>
      </p:grpSp>
    </p:spTree>
    <p:extLst>
      <p:ext uri="{BB962C8B-B14F-4D97-AF65-F5344CB8AC3E}">
        <p14:creationId xmlns:p14="http://schemas.microsoft.com/office/powerpoint/2010/main" val="7615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474840"/>
            <a:ext cx="8820000" cy="613080"/>
          </a:xfrm>
        </p:spPr>
        <p:txBody>
          <a:bodyPr/>
          <a:lstStyle/>
          <a:p>
            <a:pPr lvl="0"/>
            <a:r>
              <a:rPr lang="en-US" dirty="0"/>
              <a:t>Introduction</a:t>
            </a:r>
          </a:p>
        </p:txBody>
      </p:sp>
      <p:sp>
        <p:nvSpPr>
          <p:cNvPr id="3" name="Text Placeholder 2"/>
          <p:cNvSpPr txBox="1">
            <a:spLocks noGrp="1"/>
          </p:cNvSpPr>
          <p:nvPr>
            <p:ph type="body" idx="4294967295"/>
          </p:nvPr>
        </p:nvSpPr>
        <p:spPr>
          <a:xfrm>
            <a:off x="228600" y="1143000"/>
            <a:ext cx="8686800" cy="4986720"/>
          </a:xfrm>
        </p:spPr>
        <p:txBody>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marL="14400" lvl="0" indent="0">
              <a:buNone/>
            </a:pPr>
            <a:r>
              <a:rPr lang="en-US" sz="2400" dirty="0" smtClean="0">
                <a:latin typeface="" pitchFamily="16"/>
              </a:rPr>
              <a:t>Project Stardust provides a comprehensive Business Process Management Suite, featuring:</a:t>
            </a:r>
          </a:p>
          <a:p>
            <a:pPr lvl="1"/>
            <a:r>
              <a:rPr lang="en-US" sz="2000" dirty="0" smtClean="0">
                <a:latin typeface="" pitchFamily="16"/>
              </a:rPr>
              <a:t>Process Modeling in eclipse Workspace as well as a Web-based Modeler</a:t>
            </a:r>
          </a:p>
          <a:p>
            <a:pPr lvl="1"/>
            <a:r>
              <a:rPr lang="en-US" sz="2000" dirty="0" smtClean="0">
                <a:latin typeface="" pitchFamily="16"/>
              </a:rPr>
              <a:t>J2ee compliant Process execution Engine that can be deployed on various servers</a:t>
            </a:r>
          </a:p>
          <a:p>
            <a:pPr lvl="1"/>
            <a:r>
              <a:rPr lang="en-US" sz="2000" dirty="0" smtClean="0">
                <a:latin typeface="" pitchFamily="16"/>
              </a:rPr>
              <a:t>Full Featured Workflow Portal</a:t>
            </a:r>
          </a:p>
          <a:p>
            <a:pPr lvl="1"/>
            <a:r>
              <a:rPr lang="en-US" sz="2000" dirty="0" smtClean="0">
                <a:latin typeface="" pitchFamily="16"/>
              </a:rPr>
              <a:t>Process Simulation Feature</a:t>
            </a:r>
          </a:p>
          <a:p>
            <a:pPr lvl="1"/>
            <a:r>
              <a:rPr lang="en-US" sz="2000" dirty="0" smtClean="0">
                <a:latin typeface="" pitchFamily="16"/>
              </a:rPr>
              <a:t>RAD </a:t>
            </a:r>
            <a:r>
              <a:rPr lang="en-US" sz="2000" dirty="0" err="1" smtClean="0">
                <a:latin typeface="" pitchFamily="16"/>
              </a:rPr>
              <a:t>Enviroment</a:t>
            </a:r>
            <a:r>
              <a:rPr lang="en-US" sz="2000" dirty="0" smtClean="0">
                <a:latin typeface="" pitchFamily="16"/>
              </a:rPr>
              <a:t> for getting started quickly</a:t>
            </a:r>
          </a:p>
          <a:p>
            <a:pPr lvl="1"/>
            <a:r>
              <a:rPr lang="en-US" sz="2000" dirty="0">
                <a:latin typeface="" pitchFamily="16"/>
              </a:rPr>
              <a:t>See also </a:t>
            </a:r>
            <a:r>
              <a:rPr lang="en-US" sz="2000" dirty="0">
                <a:latin typeface="" pitchFamily="16"/>
                <a:hlinkClick r:id="rId3"/>
              </a:rPr>
              <a:t>http://www.eclipse.org/stardust</a:t>
            </a:r>
            <a:r>
              <a:rPr lang="en-US" sz="2000" dirty="0" smtClean="0">
                <a:latin typeface="" pitchFamily="16"/>
                <a:hlinkClick r:id="rId3"/>
              </a:rPr>
              <a:t>/</a:t>
            </a:r>
            <a:r>
              <a:rPr lang="en-US" sz="2000" dirty="0" smtClean="0">
                <a:latin typeface="" pitchFamily="16"/>
              </a:rPr>
              <a:t> for more Information</a:t>
            </a:r>
            <a:endParaRPr lang="en-US" sz="2000" dirty="0">
              <a:latin typeface=""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474840"/>
            <a:ext cx="8820000" cy="613080"/>
          </a:xfrm>
        </p:spPr>
        <p:txBody>
          <a:bodyPr/>
          <a:lstStyle/>
          <a:p>
            <a:pPr lvl="0"/>
            <a:r>
              <a:rPr lang="en-US" dirty="0" smtClean="0"/>
              <a:t>Demonstrable Codebase</a:t>
            </a:r>
            <a:endParaRPr lang="en-US" dirty="0"/>
          </a:p>
        </p:txBody>
      </p:sp>
      <p:sp>
        <p:nvSpPr>
          <p:cNvPr id="3" name="Text Placeholder 2"/>
          <p:cNvSpPr txBox="1">
            <a:spLocks noGrp="1"/>
          </p:cNvSpPr>
          <p:nvPr>
            <p:ph type="body" idx="4294967295"/>
          </p:nvPr>
        </p:nvSpPr>
        <p:spPr>
          <a:xfrm>
            <a:off x="228600" y="1143000"/>
            <a:ext cx="8686800" cy="4986720"/>
          </a:xfrm>
        </p:spPr>
        <p:txBody>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1600" dirty="0" smtClean="0">
                <a:latin typeface="" pitchFamily="16"/>
              </a:rPr>
              <a:t>Project Stardust is derived from a Commercial Product with </a:t>
            </a:r>
            <a:r>
              <a:rPr lang="en-US" sz="1600" smtClean="0">
                <a:latin typeface="" pitchFamily="16"/>
              </a:rPr>
              <a:t>a </a:t>
            </a:r>
            <a:r>
              <a:rPr lang="en-US" sz="1600" smtClean="0">
                <a:latin typeface="" pitchFamily="16"/>
              </a:rPr>
              <a:t>13 </a:t>
            </a:r>
            <a:r>
              <a:rPr lang="en-US" sz="1600" dirty="0" smtClean="0">
                <a:latin typeface="" pitchFamily="16"/>
              </a:rPr>
              <a:t>year </a:t>
            </a:r>
            <a:r>
              <a:rPr lang="en-US" sz="1600" dirty="0">
                <a:latin typeface="" pitchFamily="16"/>
              </a:rPr>
              <a:t>T</a:t>
            </a:r>
            <a:r>
              <a:rPr lang="en-US" sz="1600" dirty="0" smtClean="0">
                <a:latin typeface="" pitchFamily="16"/>
              </a:rPr>
              <a:t>rack Record</a:t>
            </a:r>
          </a:p>
          <a:p>
            <a:pPr lvl="0"/>
            <a:r>
              <a:rPr lang="en-US" sz="1600" smtClean="0">
                <a:latin typeface="" pitchFamily="16"/>
              </a:rPr>
              <a:t>Industry-proven</a:t>
            </a:r>
            <a:r>
              <a:rPr lang="en-US" sz="1600">
                <a:latin typeface="" pitchFamily="16"/>
              </a:rPr>
              <a:t>, mature Business Process Management Suite</a:t>
            </a:r>
          </a:p>
          <a:p>
            <a:pPr lvl="1"/>
            <a:r>
              <a:rPr lang="en-US" sz="1200">
                <a:latin typeface="" pitchFamily="16"/>
              </a:rPr>
              <a:t>Workflow</a:t>
            </a:r>
          </a:p>
          <a:p>
            <a:pPr lvl="1"/>
            <a:r>
              <a:rPr lang="en-US" sz="1200">
                <a:latin typeface="" pitchFamily="16"/>
              </a:rPr>
              <a:t>System Integration</a:t>
            </a:r>
          </a:p>
          <a:p>
            <a:pPr lvl="1"/>
            <a:r>
              <a:rPr lang="en-US" sz="1200">
                <a:latin typeface="" pitchFamily="16"/>
              </a:rPr>
              <a:t>Document </a:t>
            </a:r>
            <a:r>
              <a:rPr lang="en-US" sz="1200" smtClean="0">
                <a:latin typeface="" pitchFamily="16"/>
              </a:rPr>
              <a:t>Management</a:t>
            </a:r>
          </a:p>
          <a:p>
            <a:r>
              <a:rPr lang="en-US" sz="1600">
                <a:latin typeface="" pitchFamily="16"/>
              </a:rPr>
              <a:t>Production deployments e.g. with</a:t>
            </a:r>
          </a:p>
          <a:p>
            <a:pPr lvl="1"/>
            <a:r>
              <a:rPr lang="en-US" sz="1200">
                <a:latin typeface="" pitchFamily="16"/>
              </a:rPr>
              <a:t>&gt; 10,000 </a:t>
            </a:r>
            <a:r>
              <a:rPr lang="en-US" sz="1200">
                <a:latin typeface="" pitchFamily="16"/>
              </a:rPr>
              <a:t>users </a:t>
            </a:r>
            <a:endParaRPr lang="en-US" sz="1200" smtClean="0">
              <a:latin typeface="" pitchFamily="16"/>
            </a:endParaRPr>
          </a:p>
          <a:p>
            <a:pPr lvl="1"/>
            <a:r>
              <a:rPr lang="en-US" sz="1200" smtClean="0">
                <a:latin typeface="" pitchFamily="16"/>
              </a:rPr>
              <a:t>&gt; </a:t>
            </a:r>
            <a:r>
              <a:rPr lang="en-US" sz="1200">
                <a:latin typeface="" pitchFamily="16"/>
              </a:rPr>
              <a:t>1,000,000 </a:t>
            </a:r>
            <a:r>
              <a:rPr lang="en-US" sz="1200" smtClean="0">
                <a:latin typeface="" pitchFamily="16"/>
              </a:rPr>
              <a:t>processes/day</a:t>
            </a:r>
            <a:endParaRPr lang="en-US" sz="1200">
              <a:latin typeface="" pitchFamily="16"/>
            </a:endParaRPr>
          </a:p>
          <a:p>
            <a:pPr lvl="1"/>
            <a:r>
              <a:rPr lang="en-US" sz="1200">
                <a:latin typeface="" pitchFamily="16"/>
              </a:rPr>
              <a:t>&gt; </a:t>
            </a:r>
            <a:r>
              <a:rPr lang="en-US" sz="1200">
                <a:latin typeface="" pitchFamily="16"/>
              </a:rPr>
              <a:t>300,000 </a:t>
            </a:r>
            <a:r>
              <a:rPr lang="en-US" sz="1200" smtClean="0">
                <a:latin typeface="" pitchFamily="16"/>
              </a:rPr>
              <a:t>documents/day</a:t>
            </a:r>
            <a:endParaRPr lang="en-US" sz="1200" smtClean="0">
              <a:latin typeface="" pitchFamily="16"/>
            </a:endParaRPr>
          </a:p>
          <a:p>
            <a:pPr lvl="0"/>
            <a:r>
              <a:rPr lang="en-US" sz="1600" smtClean="0">
                <a:latin typeface="" pitchFamily="16"/>
              </a:rPr>
              <a:t>Milestone </a:t>
            </a:r>
            <a:r>
              <a:rPr lang="en-US" sz="1600" dirty="0" smtClean="0">
                <a:latin typeface="" pitchFamily="16"/>
              </a:rPr>
              <a:t>Builds were and are provided on a recurring Basis:</a:t>
            </a:r>
          </a:p>
          <a:p>
            <a:pPr lvl="1"/>
            <a:r>
              <a:rPr lang="en-US" sz="1200" dirty="0" smtClean="0">
                <a:latin typeface="" pitchFamily="16"/>
              </a:rPr>
              <a:t>Early Milestone Builds (based on Helios, outdated and archived meanwhile)</a:t>
            </a:r>
          </a:p>
          <a:p>
            <a:pPr lvl="1"/>
            <a:r>
              <a:rPr lang="en-US" sz="1200" dirty="0" err="1" smtClean="0">
                <a:latin typeface="" pitchFamily="16"/>
              </a:rPr>
              <a:t>Kepler</a:t>
            </a:r>
            <a:r>
              <a:rPr lang="en-US" sz="1200" dirty="0" smtClean="0">
                <a:latin typeface="" pitchFamily="16"/>
              </a:rPr>
              <a:t> Milestones starting with M5</a:t>
            </a:r>
          </a:p>
          <a:p>
            <a:pPr lvl="2"/>
            <a:r>
              <a:rPr lang="en-US" sz="1200" dirty="0" smtClean="0"/>
              <a:t>M5 </a:t>
            </a:r>
            <a:r>
              <a:rPr lang="en-US" sz="1200" dirty="0"/>
              <a:t>(2013/02/08</a:t>
            </a:r>
            <a:r>
              <a:rPr lang="en-US" sz="1200" dirty="0" smtClean="0"/>
              <a:t>)</a:t>
            </a:r>
            <a:endParaRPr lang="en-US" sz="1200" dirty="0">
              <a:latin typeface="" pitchFamily="16"/>
            </a:endParaRPr>
          </a:p>
          <a:p>
            <a:pPr lvl="2"/>
            <a:r>
              <a:rPr lang="en-US" sz="1200" dirty="0"/>
              <a:t>M6 (2013/03/22</a:t>
            </a:r>
            <a:r>
              <a:rPr lang="en-US" sz="1200" dirty="0" smtClean="0"/>
              <a:t>)</a:t>
            </a:r>
          </a:p>
          <a:p>
            <a:pPr lvl="2"/>
            <a:r>
              <a:rPr lang="en-US" sz="1200" dirty="0" smtClean="0"/>
              <a:t>Further milestones and RCs </a:t>
            </a:r>
            <a:r>
              <a:rPr lang="en-US" sz="1200" dirty="0"/>
              <a:t>as specified in </a:t>
            </a:r>
            <a:r>
              <a:rPr lang="en-US" sz="1200" dirty="0">
                <a:hlinkClick r:id="rId3"/>
              </a:rPr>
              <a:t>http://</a:t>
            </a:r>
            <a:r>
              <a:rPr lang="en-US" sz="1200" dirty="0" smtClean="0">
                <a:hlinkClick r:id="rId3"/>
              </a:rPr>
              <a:t>projects.eclipse.org/projects/soa.stardust/releases/1.0</a:t>
            </a:r>
            <a:r>
              <a:rPr lang="en-US" sz="1200" dirty="0" smtClean="0"/>
              <a:t> </a:t>
            </a:r>
            <a:endParaRPr lang="en-US" sz="1200" dirty="0"/>
          </a:p>
        </p:txBody>
      </p:sp>
    </p:spTree>
    <p:extLst>
      <p:ext uri="{BB962C8B-B14F-4D97-AF65-F5344CB8AC3E}">
        <p14:creationId xmlns:p14="http://schemas.microsoft.com/office/powerpoint/2010/main" val="204857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Active Communities</a:t>
            </a:r>
            <a:endParaRPr lang="en-US" dirty="0"/>
          </a:p>
        </p:txBody>
      </p:sp>
      <p:sp>
        <p:nvSpPr>
          <p:cNvPr id="3" name="Text Placeholder 2"/>
          <p:cNvSpPr txBox="1">
            <a:spLocks noGrp="1"/>
          </p:cNvSpPr>
          <p:nvPr>
            <p:ph type="body" idx="4294967295"/>
          </p:nvPr>
        </p:nvSpPr>
        <p:spPr>
          <a:xfrm>
            <a:off x="228600" y="1143000"/>
            <a:ext cx="8686800" cy="3331681"/>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2400" dirty="0" smtClean="0">
                <a:latin typeface="" pitchFamily="16"/>
              </a:rPr>
              <a:t>Committers and Contributors</a:t>
            </a:r>
          </a:p>
          <a:p>
            <a:pPr lvl="1"/>
            <a:r>
              <a:rPr lang="en-US" sz="2000" dirty="0" smtClean="0">
                <a:latin typeface="" pitchFamily="16"/>
              </a:rPr>
              <a:t>Due to the nature of the project (donation of existing product), the initial Committer and Contributor community still consists primarily of SunGard employees</a:t>
            </a:r>
          </a:p>
          <a:p>
            <a:pPr lvl="1"/>
            <a:r>
              <a:rPr lang="en-US" sz="2000" dirty="0" smtClean="0">
                <a:latin typeface="" pitchFamily="16"/>
              </a:rPr>
              <a:t>We are working on broadening the contributor diversity:</a:t>
            </a:r>
          </a:p>
          <a:p>
            <a:pPr lvl="2"/>
            <a:r>
              <a:rPr lang="en-US" sz="2000" dirty="0" smtClean="0">
                <a:latin typeface="" pitchFamily="16"/>
              </a:rPr>
              <a:t>New members from </a:t>
            </a:r>
            <a:r>
              <a:rPr lang="en-US" sz="2000" dirty="0" err="1" smtClean="0">
                <a:latin typeface="" pitchFamily="16"/>
                <a:hlinkClick r:id="rId3"/>
              </a:rPr>
              <a:t>itpearls</a:t>
            </a:r>
            <a:r>
              <a:rPr lang="en-US" sz="2000" dirty="0" smtClean="0">
                <a:latin typeface="" pitchFamily="16"/>
              </a:rPr>
              <a:t> have joined the team. One of them has become committer meanwhile.</a:t>
            </a:r>
          </a:p>
          <a:p>
            <a:pPr lvl="2"/>
            <a:r>
              <a:rPr lang="en-US" sz="2000" dirty="0" smtClean="0">
                <a:latin typeface="" pitchFamily="16"/>
              </a:rPr>
              <a:t> We have some first contributions from </a:t>
            </a:r>
            <a:r>
              <a:rPr lang="en-US" sz="2000" dirty="0" err="1" smtClean="0">
                <a:latin typeface="" pitchFamily="16"/>
                <a:hlinkClick r:id="rId4"/>
              </a:rPr>
              <a:t>ellucian</a:t>
            </a:r>
            <a:r>
              <a:rPr lang="en-US" sz="2000" dirty="0" smtClean="0">
                <a:latin typeface="" pitchFamily="16"/>
              </a:rPr>
              <a:t> (via </a:t>
            </a:r>
            <a:r>
              <a:rPr lang="en-US" sz="2000" dirty="0" err="1" smtClean="0">
                <a:latin typeface="" pitchFamily="16"/>
              </a:rPr>
              <a:t>bugzilla</a:t>
            </a:r>
            <a:r>
              <a:rPr lang="en-US" sz="2000" dirty="0" smtClean="0">
                <a:latin typeface="" pitchFamily="16"/>
              </a:rPr>
              <a:t>, not integrated into code baseline </a:t>
            </a:r>
            <a:r>
              <a:rPr lang="en-US" sz="2000" smtClean="0">
                <a:latin typeface="" pitchFamily="16"/>
              </a:rPr>
              <a:t>yet</a:t>
            </a:r>
            <a:r>
              <a:rPr lang="en-US" sz="2000" smtClean="0">
                <a:latin typeface="" pitchFamily="16"/>
              </a:rPr>
              <a:t>)</a:t>
            </a:r>
          </a:p>
        </p:txBody>
      </p:sp>
    </p:spTree>
    <p:extLst>
      <p:ext uri="{BB962C8B-B14F-4D97-AF65-F5344CB8AC3E}">
        <p14:creationId xmlns:p14="http://schemas.microsoft.com/office/powerpoint/2010/main" val="49017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Active Communities</a:t>
            </a:r>
            <a:endParaRPr lang="en-US" dirty="0"/>
          </a:p>
        </p:txBody>
      </p:sp>
      <p:sp>
        <p:nvSpPr>
          <p:cNvPr id="3" name="Text Placeholder 2"/>
          <p:cNvSpPr txBox="1">
            <a:spLocks noGrp="1"/>
          </p:cNvSpPr>
          <p:nvPr>
            <p:ph type="body" idx="4294967295"/>
          </p:nvPr>
        </p:nvSpPr>
        <p:spPr>
          <a:xfrm>
            <a:off x="228600" y="1143000"/>
            <a:ext cx="8686800" cy="2639184"/>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r>
              <a:rPr lang="en-US" sz="2400" dirty="0" smtClean="0">
                <a:latin typeface="" pitchFamily="16"/>
              </a:rPr>
              <a:t>Users</a:t>
            </a:r>
          </a:p>
          <a:p>
            <a:pPr lvl="1"/>
            <a:r>
              <a:rPr lang="en-US" sz="1800" smtClean="0">
                <a:solidFill>
                  <a:schemeClr val="tx1"/>
                </a:solidFill>
                <a:latin typeface="" pitchFamily="16"/>
              </a:rPr>
              <a:t>Stardust is already used in academia (e.g. </a:t>
            </a:r>
            <a:r>
              <a:rPr lang="en-US" sz="1800" smtClean="0">
                <a:solidFill>
                  <a:schemeClr val="tx1"/>
                </a:solidFill>
                <a:latin typeface="" pitchFamily="16"/>
                <a:hlinkClick r:id="rId3"/>
              </a:rPr>
              <a:t>Stevens Institute Hoboken</a:t>
            </a:r>
            <a:r>
              <a:rPr lang="en-US" sz="1800" smtClean="0">
                <a:solidFill>
                  <a:schemeClr val="tx1"/>
                </a:solidFill>
                <a:latin typeface="" pitchFamily="16"/>
              </a:rPr>
              <a:t>, </a:t>
            </a:r>
            <a:r>
              <a:rPr lang="en-US" sz="1800" smtClean="0">
                <a:solidFill>
                  <a:schemeClr val="tx1"/>
                </a:solidFill>
                <a:latin typeface="" pitchFamily="16"/>
                <a:hlinkClick r:id="rId4"/>
              </a:rPr>
              <a:t>Technische Hochschule Mittelhessen</a:t>
            </a:r>
            <a:r>
              <a:rPr lang="en-US" sz="1800" smtClean="0">
                <a:solidFill>
                  <a:schemeClr val="tx1"/>
                </a:solidFill>
                <a:latin typeface="" pitchFamily="16"/>
              </a:rPr>
              <a:t>)</a:t>
            </a:r>
          </a:p>
          <a:p>
            <a:pPr lvl="1"/>
            <a:r>
              <a:rPr lang="en-US" sz="1800" smtClean="0">
                <a:solidFill>
                  <a:schemeClr val="tx1"/>
                </a:solidFill>
                <a:latin typeface="" pitchFamily="16"/>
              </a:rPr>
              <a:t>We do not have download stats yet, as </a:t>
            </a:r>
            <a:r>
              <a:rPr lang="en-US" sz="1800" dirty="0" smtClean="0">
                <a:solidFill>
                  <a:schemeClr val="tx1"/>
                </a:solidFill>
                <a:latin typeface="" pitchFamily="16"/>
              </a:rPr>
              <a:t>we haven not configured this as needed (</a:t>
            </a:r>
            <a:r>
              <a:rPr lang="en-US" sz="1800" dirty="0">
                <a:hlinkClick r:id="rId5"/>
              </a:rPr>
              <a:t>http://wiki.eclipse.org/Project_Download_Stats</a:t>
            </a:r>
            <a:r>
              <a:rPr lang="en-US" sz="1800" dirty="0" smtClean="0">
                <a:solidFill>
                  <a:schemeClr val="tx1"/>
                </a:solidFill>
                <a:latin typeface="" pitchFamily="16"/>
              </a:rPr>
              <a:t>)</a:t>
            </a:r>
          </a:p>
          <a:p>
            <a:pPr lvl="1"/>
            <a:r>
              <a:rPr lang="en-US" sz="1800">
                <a:latin typeface="" pitchFamily="16"/>
              </a:rPr>
              <a:t>A rich </a:t>
            </a:r>
            <a:r>
              <a:rPr lang="en-US" sz="1800">
                <a:latin typeface="" pitchFamily="16"/>
                <a:hlinkClick r:id="rId6"/>
              </a:rPr>
              <a:t>Wiki </a:t>
            </a:r>
            <a:r>
              <a:rPr lang="en-US" sz="1800">
                <a:latin typeface="" pitchFamily="16"/>
              </a:rPr>
              <a:t>with more than hundred articles has been created.</a:t>
            </a:r>
          </a:p>
          <a:p>
            <a:pPr lvl="1"/>
            <a:r>
              <a:rPr lang="en-US" sz="1800" smtClean="0">
                <a:solidFill>
                  <a:schemeClr val="tx1"/>
                </a:solidFill>
                <a:latin typeface="" pitchFamily="16"/>
              </a:rPr>
              <a:t>Over </a:t>
            </a:r>
            <a:r>
              <a:rPr lang="en-US" sz="1800" dirty="0" smtClean="0">
                <a:solidFill>
                  <a:schemeClr val="tx1"/>
                </a:solidFill>
                <a:latin typeface="" pitchFamily="16"/>
              </a:rPr>
              <a:t>100 topics were discussed in the </a:t>
            </a:r>
            <a:r>
              <a:rPr lang="en-US" sz="1800" dirty="0" smtClean="0">
                <a:solidFill>
                  <a:srgbClr val="FF0000"/>
                </a:solidFill>
                <a:latin typeface="" pitchFamily="16"/>
                <a:hlinkClick r:id="rId7"/>
              </a:rPr>
              <a:t>Stardust </a:t>
            </a:r>
            <a:r>
              <a:rPr lang="en-US" sz="1800" smtClean="0">
                <a:solidFill>
                  <a:srgbClr val="FF0000"/>
                </a:solidFill>
                <a:latin typeface="" pitchFamily="16"/>
                <a:hlinkClick r:id="rId7"/>
              </a:rPr>
              <a:t>User </a:t>
            </a:r>
            <a:r>
              <a:rPr lang="en-US" sz="1800" smtClean="0">
                <a:solidFill>
                  <a:srgbClr val="FF0000"/>
                </a:solidFill>
                <a:latin typeface="" pitchFamily="16"/>
                <a:hlinkClick r:id="rId7"/>
              </a:rPr>
              <a:t>Forum</a:t>
            </a:r>
            <a:endParaRPr lang="en-US" sz="1800" dirty="0" smtClean="0">
              <a:solidFill>
                <a:srgbClr val="FF0000"/>
              </a:solidFill>
              <a:latin typeface="" pitchFamily="16"/>
            </a:endParaRPr>
          </a:p>
        </p:txBody>
      </p:sp>
    </p:spTree>
    <p:extLst>
      <p:ext uri="{BB962C8B-B14F-4D97-AF65-F5344CB8AC3E}">
        <p14:creationId xmlns:p14="http://schemas.microsoft.com/office/powerpoint/2010/main" val="161479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IP Policy and Dependencies</a:t>
            </a:r>
            <a:endParaRPr lang="en-US" dirty="0"/>
          </a:p>
        </p:txBody>
      </p:sp>
      <p:sp>
        <p:nvSpPr>
          <p:cNvPr id="3" name="Text Placeholder 2"/>
          <p:cNvSpPr txBox="1">
            <a:spLocks noGrp="1"/>
          </p:cNvSpPr>
          <p:nvPr>
            <p:ph type="body" idx="4294967295"/>
          </p:nvPr>
        </p:nvSpPr>
        <p:spPr>
          <a:xfrm>
            <a:off x="228600" y="1143000"/>
            <a:ext cx="8686800" cy="4675639"/>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2400" dirty="0" smtClean="0">
                <a:latin typeface="" pitchFamily="16"/>
              </a:rPr>
              <a:t>Major efforts have been undertaken to resolve all open IP issues:</a:t>
            </a:r>
          </a:p>
          <a:p>
            <a:pPr lvl="1"/>
            <a:r>
              <a:rPr lang="en-US" sz="2000" dirty="0" smtClean="0">
                <a:latin typeface="" pitchFamily="16"/>
              </a:rPr>
              <a:t>Lots of refactoring work has been done to eliminate more than 30 incompatible third-party dependencies prior to initial contribution</a:t>
            </a:r>
          </a:p>
          <a:p>
            <a:pPr lvl="1"/>
            <a:r>
              <a:rPr lang="en-US" sz="2000" dirty="0" smtClean="0">
                <a:latin typeface="" pitchFamily="16"/>
              </a:rPr>
              <a:t>To date, over 300 CQs have been created and processed</a:t>
            </a:r>
          </a:p>
          <a:p>
            <a:pPr lvl="1"/>
            <a:r>
              <a:rPr lang="en-US" sz="2000" dirty="0" smtClean="0">
                <a:latin typeface="" pitchFamily="16"/>
              </a:rPr>
              <a:t>Technical precautions have been taken in the build process to prevent introduction of new dependencies from going unnoticed</a:t>
            </a:r>
          </a:p>
          <a:p>
            <a:pPr lvl="1"/>
            <a:r>
              <a:rPr lang="en-US" sz="2000" dirty="0" smtClean="0">
                <a:latin typeface="" pitchFamily="16"/>
              </a:rPr>
              <a:t>Correct license headers, about.html files, etc. have been provided as required in thousands of places</a:t>
            </a:r>
          </a:p>
          <a:p>
            <a:pPr lvl="1"/>
            <a:r>
              <a:rPr lang="en-US" sz="2000" dirty="0" smtClean="0">
                <a:latin typeface="" pitchFamily="16"/>
              </a:rPr>
              <a:t>Clean IP Log is attached to the Release Review documentation that is submitted for review together with this document</a:t>
            </a:r>
          </a:p>
          <a:p>
            <a:pPr lvl="1"/>
            <a:endParaRPr lang="en-US" sz="2000" dirty="0">
              <a:latin typeface="" pitchFamily="16"/>
            </a:endParaRPr>
          </a:p>
        </p:txBody>
      </p:sp>
    </p:spTree>
    <p:extLst>
      <p:ext uri="{BB962C8B-B14F-4D97-AF65-F5344CB8AC3E}">
        <p14:creationId xmlns:p14="http://schemas.microsoft.com/office/powerpoint/2010/main" val="360506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Operating in the open</a:t>
            </a:r>
            <a:endParaRPr lang="en-US" dirty="0"/>
          </a:p>
        </p:txBody>
      </p:sp>
      <p:sp>
        <p:nvSpPr>
          <p:cNvPr id="3" name="Text Placeholder 2"/>
          <p:cNvSpPr txBox="1">
            <a:spLocks noGrp="1"/>
          </p:cNvSpPr>
          <p:nvPr>
            <p:ph type="body" idx="4294967295"/>
          </p:nvPr>
        </p:nvSpPr>
        <p:spPr>
          <a:xfrm>
            <a:off x="228600" y="1143000"/>
            <a:ext cx="8686800" cy="4013919"/>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2000" dirty="0" smtClean="0">
                <a:latin typeface="" pitchFamily="16"/>
              </a:rPr>
              <a:t>Planning and Sharing of Information</a:t>
            </a:r>
          </a:p>
          <a:p>
            <a:pPr lvl="1"/>
            <a:r>
              <a:rPr lang="en-US" sz="1600" dirty="0" smtClean="0">
                <a:latin typeface="" pitchFamily="16"/>
              </a:rPr>
              <a:t>Planning is done in public and key information is additionally posted in wiki documents, news posts and social media:</a:t>
            </a:r>
          </a:p>
          <a:p>
            <a:pPr lvl="2"/>
            <a:r>
              <a:rPr lang="en-US" sz="1600" dirty="0">
                <a:latin typeface="" pitchFamily="16"/>
                <a:hlinkClick r:id="rId3"/>
              </a:rPr>
              <a:t>https://</a:t>
            </a:r>
            <a:r>
              <a:rPr lang="en-US" sz="1600" dirty="0" smtClean="0">
                <a:latin typeface="" pitchFamily="16"/>
                <a:hlinkClick r:id="rId3"/>
              </a:rPr>
              <a:t>projects.eclipse.org/projects/soa.stardust</a:t>
            </a:r>
            <a:endParaRPr lang="en-US" sz="1600" dirty="0" smtClean="0">
              <a:latin typeface="" pitchFamily="16"/>
            </a:endParaRPr>
          </a:p>
          <a:p>
            <a:pPr lvl="2"/>
            <a:r>
              <a:rPr lang="en-US" sz="1600" dirty="0">
                <a:latin typeface="" pitchFamily="16"/>
                <a:hlinkClick r:id="rId4"/>
              </a:rPr>
              <a:t>http://</a:t>
            </a:r>
            <a:r>
              <a:rPr lang="en-US" sz="1600" dirty="0" smtClean="0">
                <a:latin typeface="" pitchFamily="16"/>
                <a:hlinkClick r:id="rId4"/>
              </a:rPr>
              <a:t>wiki.eclipse.org/Stardust</a:t>
            </a:r>
            <a:endParaRPr lang="en-US" sz="1600" dirty="0" smtClean="0">
              <a:latin typeface="" pitchFamily="16"/>
            </a:endParaRPr>
          </a:p>
          <a:p>
            <a:pPr lvl="2"/>
            <a:r>
              <a:rPr lang="en-US" sz="1600" dirty="0">
                <a:latin typeface="" pitchFamily="16"/>
                <a:hlinkClick r:id="rId5"/>
              </a:rPr>
              <a:t>https://</a:t>
            </a:r>
            <a:r>
              <a:rPr lang="en-US" sz="1600" dirty="0" smtClean="0">
                <a:latin typeface="" pitchFamily="16"/>
                <a:hlinkClick r:id="rId5"/>
              </a:rPr>
              <a:t>www.facebook.com/eclipsestardust</a:t>
            </a:r>
            <a:endParaRPr lang="en-US" sz="1600" dirty="0" smtClean="0">
              <a:latin typeface="" pitchFamily="16"/>
            </a:endParaRPr>
          </a:p>
          <a:p>
            <a:r>
              <a:rPr lang="en-US" sz="2000" dirty="0" err="1" smtClean="0">
                <a:latin typeface="" pitchFamily="16"/>
              </a:rPr>
              <a:t>Bugzilla</a:t>
            </a:r>
            <a:endParaRPr lang="en-US" sz="2000" dirty="0" smtClean="0">
              <a:latin typeface="" pitchFamily="16"/>
            </a:endParaRPr>
          </a:p>
          <a:p>
            <a:pPr lvl="1"/>
            <a:r>
              <a:rPr lang="en-US" sz="1600" dirty="0" smtClean="0">
                <a:latin typeface="" pitchFamily="16"/>
              </a:rPr>
              <a:t>Most of the early work on project Stardust was difficult to plan with </a:t>
            </a:r>
            <a:r>
              <a:rPr lang="en-US" sz="1600" dirty="0" err="1" smtClean="0">
                <a:latin typeface="" pitchFamily="16"/>
              </a:rPr>
              <a:t>Bugzilla</a:t>
            </a:r>
            <a:r>
              <a:rPr lang="en-US" sz="1600" dirty="0" smtClean="0">
                <a:latin typeface="" pitchFamily="16"/>
              </a:rPr>
              <a:t>, as it related mainly to refactoring work needed to prepare for the actual Initial Contribution</a:t>
            </a:r>
          </a:p>
          <a:p>
            <a:pPr lvl="1"/>
            <a:r>
              <a:rPr lang="en-US" sz="1600" dirty="0" smtClean="0">
                <a:latin typeface="" pitchFamily="16"/>
              </a:rPr>
              <a:t>Later work relating to the </a:t>
            </a:r>
            <a:r>
              <a:rPr lang="en-US" sz="1600" dirty="0" err="1" smtClean="0">
                <a:latin typeface="" pitchFamily="16"/>
              </a:rPr>
              <a:t>Kepler</a:t>
            </a:r>
            <a:r>
              <a:rPr lang="en-US" sz="1600" dirty="0" smtClean="0">
                <a:latin typeface="" pitchFamily="16"/>
              </a:rPr>
              <a:t> Release requirements was consistently planned </a:t>
            </a:r>
            <a:r>
              <a:rPr lang="en-US" sz="1600" smtClean="0">
                <a:latin typeface="" pitchFamily="16"/>
              </a:rPr>
              <a:t>via </a:t>
            </a:r>
            <a:r>
              <a:rPr lang="en-US" sz="1600" smtClean="0">
                <a:latin typeface="" pitchFamily="16"/>
              </a:rPr>
              <a:t>Bugzilla</a:t>
            </a:r>
            <a:endParaRPr lang="en-US" sz="1600" dirty="0" smtClean="0">
              <a:latin typeface="" pitchFamily="16"/>
            </a:endParaRPr>
          </a:p>
          <a:p>
            <a:pPr lvl="1"/>
            <a:endParaRPr lang="en-US" sz="1600" dirty="0">
              <a:latin typeface=""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Processes</a:t>
            </a:r>
            <a:endParaRPr lang="en-US" dirty="0"/>
          </a:p>
        </p:txBody>
      </p:sp>
      <p:sp>
        <p:nvSpPr>
          <p:cNvPr id="3" name="Text Placeholder 2"/>
          <p:cNvSpPr txBox="1">
            <a:spLocks noGrp="1"/>
          </p:cNvSpPr>
          <p:nvPr>
            <p:ph type="body" idx="4294967295"/>
          </p:nvPr>
        </p:nvSpPr>
        <p:spPr>
          <a:xfrm>
            <a:off x="228600" y="1143000"/>
            <a:ext cx="8686800" cy="5165517"/>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2000" dirty="0" smtClean="0">
                <a:latin typeface="" pitchFamily="16"/>
              </a:rPr>
              <a:t>Project Team is following the </a:t>
            </a:r>
            <a:r>
              <a:rPr lang="en-US" sz="2000" dirty="0" smtClean="0">
                <a:latin typeface="" pitchFamily="16"/>
                <a:hlinkClick r:id="rId3"/>
              </a:rPr>
              <a:t>Eclipse Development Process</a:t>
            </a:r>
            <a:endParaRPr lang="en-US" sz="2000" dirty="0" smtClean="0">
              <a:latin typeface="" pitchFamily="16"/>
            </a:endParaRPr>
          </a:p>
          <a:p>
            <a:pPr lvl="0"/>
            <a:r>
              <a:rPr lang="en-US" sz="2000" dirty="0" smtClean="0">
                <a:latin typeface="" pitchFamily="16"/>
              </a:rPr>
              <a:t>Stardust has joined </a:t>
            </a:r>
            <a:r>
              <a:rPr lang="en-US" sz="2000" dirty="0" err="1" smtClean="0">
                <a:latin typeface="" pitchFamily="16"/>
              </a:rPr>
              <a:t>Kepler</a:t>
            </a:r>
            <a:r>
              <a:rPr lang="en-US" sz="2000" dirty="0" smtClean="0">
                <a:latin typeface="" pitchFamily="16"/>
              </a:rPr>
              <a:t> Simultaneous Release and follows </a:t>
            </a:r>
            <a:r>
              <a:rPr lang="en-US" sz="2000" dirty="0" err="1" smtClean="0">
                <a:latin typeface="" pitchFamily="16"/>
                <a:hlinkClick r:id="rId4"/>
              </a:rPr>
              <a:t>Simulateneous</a:t>
            </a:r>
            <a:r>
              <a:rPr lang="en-US" sz="2000" dirty="0" smtClean="0">
                <a:latin typeface="" pitchFamily="16"/>
                <a:hlinkClick r:id="rId4"/>
              </a:rPr>
              <a:t> </a:t>
            </a:r>
            <a:r>
              <a:rPr lang="en-US" sz="2000" dirty="0" err="1" smtClean="0">
                <a:latin typeface="" pitchFamily="16"/>
                <a:hlinkClick r:id="rId4"/>
              </a:rPr>
              <a:t>Relaese</a:t>
            </a:r>
            <a:r>
              <a:rPr lang="en-US" sz="2000" dirty="0" smtClean="0">
                <a:latin typeface="" pitchFamily="16"/>
                <a:hlinkClick r:id="rId4"/>
              </a:rPr>
              <a:t> Requirements</a:t>
            </a:r>
            <a:r>
              <a:rPr lang="en-US" sz="2000" dirty="0" smtClean="0">
                <a:latin typeface="" pitchFamily="16"/>
              </a:rPr>
              <a:t> accordingly, e.g.</a:t>
            </a:r>
          </a:p>
          <a:p>
            <a:pPr lvl="1"/>
            <a:r>
              <a:rPr lang="en-US" sz="1600" dirty="0" smtClean="0">
                <a:latin typeface="" pitchFamily="16"/>
                <a:hlinkClick r:id="rId5"/>
              </a:rPr>
              <a:t>Projects Plans</a:t>
            </a:r>
            <a:r>
              <a:rPr lang="en-US" sz="1600" dirty="0" smtClean="0">
                <a:latin typeface="" pitchFamily="16"/>
              </a:rPr>
              <a:t> for current and next Release were created and maintained</a:t>
            </a:r>
          </a:p>
          <a:p>
            <a:pPr lvl="1"/>
            <a:r>
              <a:rPr lang="en-US" sz="1600" dirty="0" smtClean="0">
                <a:latin typeface="" pitchFamily="16"/>
              </a:rPr>
              <a:t>Communication channels were established, e. g. via </a:t>
            </a:r>
            <a:r>
              <a:rPr lang="en-US" sz="1600" dirty="0" smtClean="0">
                <a:latin typeface="" pitchFamily="16"/>
                <a:hlinkClick r:id="rId6"/>
              </a:rPr>
              <a:t>cross-project-issues-</a:t>
            </a:r>
            <a:r>
              <a:rPr lang="en-US" sz="1600" dirty="0" err="1" smtClean="0">
                <a:latin typeface="" pitchFamily="16"/>
                <a:hlinkClick r:id="rId6"/>
              </a:rPr>
              <a:t>dev</a:t>
            </a:r>
            <a:endParaRPr lang="en-US" sz="1600" dirty="0" smtClean="0">
              <a:latin typeface="" pitchFamily="16"/>
            </a:endParaRPr>
          </a:p>
          <a:p>
            <a:pPr lvl="1"/>
            <a:r>
              <a:rPr lang="en-US" sz="1600" dirty="0" smtClean="0">
                <a:latin typeface="" pitchFamily="16"/>
              </a:rPr>
              <a:t>Fully automated maven-based build process, including:</a:t>
            </a:r>
          </a:p>
          <a:p>
            <a:pPr lvl="2"/>
            <a:r>
              <a:rPr lang="en-US" sz="1600" dirty="0" smtClean="0">
                <a:latin typeface="" pitchFamily="16"/>
              </a:rPr>
              <a:t>Signing</a:t>
            </a:r>
          </a:p>
          <a:p>
            <a:pPr lvl="2"/>
            <a:r>
              <a:rPr lang="en-US" sz="1600" dirty="0" smtClean="0">
                <a:latin typeface="" pitchFamily="16"/>
              </a:rPr>
              <a:t>Unit Tests</a:t>
            </a:r>
          </a:p>
          <a:p>
            <a:pPr lvl="2"/>
            <a:r>
              <a:rPr lang="en-US" sz="1600" dirty="0" smtClean="0">
                <a:latin typeface="" pitchFamily="16"/>
              </a:rPr>
              <a:t>Compliant Version Numbering requirement</a:t>
            </a:r>
          </a:p>
          <a:p>
            <a:pPr lvl="2"/>
            <a:r>
              <a:rPr lang="en-US" sz="1600" dirty="0" smtClean="0">
                <a:latin typeface="" pitchFamily="16"/>
              </a:rPr>
              <a:t>Etc.</a:t>
            </a:r>
          </a:p>
          <a:p>
            <a:pPr lvl="1"/>
            <a:r>
              <a:rPr lang="en-US" sz="1600" dirty="0" smtClean="0">
                <a:latin typeface="" pitchFamily="16"/>
              </a:rPr>
              <a:t>And many more</a:t>
            </a:r>
          </a:p>
          <a:p>
            <a:r>
              <a:rPr lang="en-US" sz="2000" dirty="0" smtClean="0">
                <a:latin typeface="" pitchFamily="16"/>
                <a:hlinkClick r:id="rId7"/>
              </a:rPr>
              <a:t>Guidelines for </a:t>
            </a:r>
            <a:r>
              <a:rPr lang="en-US" sz="2000" dirty="0" err="1" smtClean="0">
                <a:latin typeface="" pitchFamily="16"/>
                <a:hlinkClick r:id="rId7"/>
              </a:rPr>
              <a:t>Cuntributing</a:t>
            </a:r>
            <a:r>
              <a:rPr lang="en-US" sz="2000" dirty="0" smtClean="0">
                <a:latin typeface="" pitchFamily="16"/>
                <a:hlinkClick r:id="rId7"/>
              </a:rPr>
              <a:t> via </a:t>
            </a:r>
            <a:r>
              <a:rPr lang="en-US" sz="2000" dirty="0" err="1" smtClean="0">
                <a:latin typeface="" pitchFamily="16"/>
                <a:hlinkClick r:id="rId7"/>
              </a:rPr>
              <a:t>Gerrit</a:t>
            </a:r>
            <a:r>
              <a:rPr lang="en-US" sz="2000" dirty="0" smtClean="0">
                <a:latin typeface="" pitchFamily="16"/>
              </a:rPr>
              <a:t> have been defined</a:t>
            </a:r>
          </a:p>
          <a:p>
            <a:endParaRPr lang="en-US" sz="2000" dirty="0" smtClean="0">
              <a:latin typeface="" pitchFamily="16"/>
            </a:endParaRPr>
          </a:p>
          <a:p>
            <a:pPr lvl="1"/>
            <a:endParaRPr lang="en-US" sz="1600" dirty="0">
              <a:latin typeface=""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2000" y="559781"/>
            <a:ext cx="8820000" cy="443198"/>
          </a:xfrm>
        </p:spPr>
        <p:txBody>
          <a:bodyPr>
            <a:spAutoFit/>
          </a:bodyPr>
          <a:lstStyle/>
          <a:p>
            <a:pPr lvl="0"/>
            <a:r>
              <a:rPr lang="en-US" dirty="0" smtClean="0"/>
              <a:t>Participating in Larger Eclipse Community</a:t>
            </a:r>
            <a:endParaRPr lang="en-US" dirty="0"/>
          </a:p>
        </p:txBody>
      </p:sp>
      <p:sp>
        <p:nvSpPr>
          <p:cNvPr id="3" name="Text Placeholder 2"/>
          <p:cNvSpPr txBox="1">
            <a:spLocks noGrp="1"/>
          </p:cNvSpPr>
          <p:nvPr>
            <p:ph type="body" idx="4294967295"/>
          </p:nvPr>
        </p:nvSpPr>
        <p:spPr>
          <a:xfrm>
            <a:off x="228600" y="1143000"/>
            <a:ext cx="8686800" cy="3749744"/>
          </a:xfrm>
        </p:spPr>
        <p:txBody>
          <a:bodyPr>
            <a:spAutoFit/>
          </a:bodyPr>
          <a:lstStyle>
            <a:defPPr marL="230400" marR="0" lvl="0" indent="-216000" algn="l" hangingPunct="1">
              <a:lnSpc>
                <a:spcPct val="100000"/>
              </a:lnSpc>
              <a:spcBef>
                <a:spcPts val="496"/>
              </a:spcBef>
              <a:spcAft>
                <a:spcPts val="496"/>
              </a:spcAft>
              <a:buClr>
                <a:srgbClr val="000000"/>
              </a:buClr>
              <a:buSzPct val="45000"/>
              <a:buFont typeface="StarSymbol"/>
              <a:buNone/>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defPPr>
            <a:lvl1pPr marL="230400" marR="0" lvl="0" indent="-216000" algn="l" hangingPunct="1">
              <a:lnSpc>
                <a:spcPct val="100000"/>
              </a:lnSpc>
              <a:spcBef>
                <a:spcPts val="496"/>
              </a:spcBef>
              <a:spcAft>
                <a:spcPts val="496"/>
              </a:spcAft>
              <a:buClr>
                <a:srgbClr val="000000"/>
              </a:buClr>
              <a:buSzPct val="45000"/>
              <a:buFont typeface="StarSymbol"/>
              <a:buChar char=""/>
              <a:tabLst>
                <a:tab pos="915839" algn="l"/>
                <a:tab pos="1830240" algn="l"/>
                <a:tab pos="2744640" algn="l"/>
                <a:tab pos="3659040" algn="l"/>
                <a:tab pos="4573440" algn="l"/>
                <a:tab pos="5487840" algn="l"/>
                <a:tab pos="6402240" algn="l"/>
                <a:tab pos="7316640" algn="l"/>
                <a:tab pos="8231039" algn="l"/>
                <a:tab pos="9145439" algn="l"/>
                <a:tab pos="10059840" algn="l"/>
              </a:tabLst>
              <a:defRPr lang="en-US" sz="2800" b="0" i="0" u="none" strike="noStrike" baseline="0">
                <a:ln>
                  <a:noFill/>
                </a:ln>
                <a:solidFill>
                  <a:srgbClr val="000000"/>
                </a:solidFill>
                <a:latin typeface="Arial" pitchFamily="2"/>
                <a:ea typeface="Arial" pitchFamily="2"/>
                <a:cs typeface="Arial" pitchFamily="2"/>
              </a:defRPr>
            </a:lvl1pPr>
            <a:lvl2pPr marL="714240" marR="0" lvl="1" indent="-249120" algn="l" hangingPunct="1">
              <a:lnSpc>
                <a:spcPct val="100000"/>
              </a:lnSpc>
              <a:spcBef>
                <a:spcPts val="748"/>
              </a:spcBef>
              <a:spcAft>
                <a:spcPts val="448"/>
              </a:spcAft>
              <a:buClr>
                <a:srgbClr val="000000"/>
              </a:buClr>
              <a:buSzPct val="120000"/>
              <a:buFont typeface="Wingdings" pitchFamily="2"/>
              <a:buChar char=""/>
              <a:tabLst>
                <a:tab pos="914040" algn="l"/>
                <a:tab pos="1828440" algn="l"/>
                <a:tab pos="2742840" algn="l"/>
                <a:tab pos="3657240" algn="l"/>
                <a:tab pos="4571640" algn="l"/>
                <a:tab pos="5486040" algn="l"/>
                <a:tab pos="6400440" algn="l"/>
                <a:tab pos="7314840" algn="l"/>
                <a:tab pos="8229240" algn="l"/>
                <a:tab pos="9143640" algn="l"/>
                <a:tab pos="10058040" algn="l"/>
              </a:tabLst>
              <a:defRPr lang="en-US" sz="2400" b="0" i="0" u="none" strike="noStrike" baseline="0">
                <a:ln>
                  <a:noFill/>
                </a:ln>
                <a:solidFill>
                  <a:srgbClr val="000000"/>
                </a:solidFill>
                <a:latin typeface="Arial" pitchFamily="2"/>
                <a:ea typeface="Arial" pitchFamily="2"/>
                <a:cs typeface="Arial" pitchFamily="2"/>
              </a:defRPr>
            </a:lvl2pPr>
            <a:lvl3pPr marL="1143000" marR="0" lvl="2" indent="-228600" algn="l" hangingPunct="1">
              <a:lnSpc>
                <a:spcPct val="100000"/>
              </a:lnSpc>
              <a:spcBef>
                <a:spcPts val="598"/>
              </a:spcBef>
              <a:spcAft>
                <a:spcPts val="0"/>
              </a:spcAft>
              <a:buClr>
                <a:srgbClr val="000000"/>
              </a:buClr>
              <a:buSzPct val="12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2400" b="0" i="0" u="none" strike="noStrike" baseline="0">
                <a:ln>
                  <a:noFill/>
                </a:ln>
                <a:solidFill>
                  <a:srgbClr val="000000"/>
                </a:solidFill>
                <a:latin typeface="Arial" pitchFamily="2"/>
                <a:ea typeface="Arial" pitchFamily="2"/>
                <a:cs typeface="Arial" pitchFamily="2"/>
              </a:defRPr>
            </a:lvl3pPr>
            <a:lvl4pPr marL="1600199" marR="0" lvl="3" indent="-228600" algn="l" hangingPunct="1">
              <a:lnSpc>
                <a:spcPct val="100000"/>
              </a:lnSpc>
              <a:spcBef>
                <a:spcPts val="598"/>
              </a:spcBef>
              <a:spcAft>
                <a:spcPts val="0"/>
              </a:spcAft>
              <a:buClr>
                <a:srgbClr val="000000"/>
              </a:buClr>
              <a:buSzPct val="120000"/>
              <a:buFont typeface="Wingdings" pitchFamily="2"/>
              <a:buChar char=""/>
              <a:tabLst>
                <a:tab pos="1828800" algn="l"/>
                <a:tab pos="2743200" algn="l"/>
                <a:tab pos="3657600" algn="l"/>
                <a:tab pos="4572000" algn="l"/>
                <a:tab pos="5486400" algn="l"/>
                <a:tab pos="6400800" algn="l"/>
                <a:tab pos="7315200" algn="l"/>
                <a:tab pos="8229600" algn="l"/>
                <a:tab pos="9143999" algn="l"/>
                <a:tab pos="10058400" algn="l"/>
              </a:tabLst>
              <a:defRPr lang="en-US" sz="2400" b="0" i="0" u="none" strike="noStrike" baseline="0">
                <a:ln>
                  <a:noFill/>
                </a:ln>
                <a:solidFill>
                  <a:srgbClr val="000000"/>
                </a:solidFill>
                <a:latin typeface="Arial" pitchFamily="2"/>
                <a:ea typeface="Arial" pitchFamily="2"/>
                <a:cs typeface="Arial" pitchFamily="2"/>
              </a:defRPr>
            </a:lvl4pPr>
            <a:lvl5pPr marL="2057400" marR="0" lvl="4"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5pPr>
            <a:lvl6pPr marL="2057400" marR="0" lvl="5"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6pPr>
            <a:lvl7pPr marL="2057400" marR="0" lvl="6"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7pPr>
            <a:lvl8pPr marL="2057400" marR="0" lvl="7" indent="-228600" algn="l" hangingPunct="1">
              <a:lnSpc>
                <a:spcPct val="100000"/>
              </a:lnSpc>
              <a:spcBef>
                <a:spcPts val="598"/>
              </a:spcBef>
              <a:spcAft>
                <a:spcPts val="0"/>
              </a:spcAft>
              <a:buClr>
                <a:srgbClr val="000000"/>
              </a:buClr>
              <a:buSzPct val="12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8pPr>
            <a:lvl9pPr marL="1944000" marR="0" lvl="8" indent="-216000" algn="l" hangingPunct="1">
              <a:lnSpc>
                <a:spcPct val="100000"/>
              </a:lnSpc>
              <a:spcBef>
                <a:spcPts val="598"/>
              </a:spcBef>
              <a:spcAft>
                <a:spcPts val="0"/>
              </a:spcAft>
              <a:buClr>
                <a:srgbClr val="000000"/>
              </a:buClr>
              <a:buSzPct val="120000"/>
              <a:buFont typeface="StarSymbol"/>
              <a:buChar char="●"/>
              <a:tabLst>
                <a:tab pos="2743199" algn="l"/>
                <a:tab pos="3657600" algn="l"/>
                <a:tab pos="4572000" algn="l"/>
                <a:tab pos="5486400" algn="l"/>
                <a:tab pos="6400800" algn="l"/>
                <a:tab pos="7315200" algn="l"/>
                <a:tab pos="8229600" algn="l"/>
                <a:tab pos="9144000" algn="l"/>
                <a:tab pos="10058399" algn="l"/>
              </a:tabLst>
              <a:defRPr lang="en-US" sz="2400" b="0" i="0" u="none" strike="noStrike" baseline="0">
                <a:ln>
                  <a:noFill/>
                </a:ln>
                <a:solidFill>
                  <a:srgbClr val="000000"/>
                </a:solidFill>
                <a:latin typeface="Arial" pitchFamily="2"/>
                <a:ea typeface="Arial" pitchFamily="2"/>
                <a:cs typeface="Arial" pitchFamily="2"/>
              </a:defRPr>
            </a:lvl9pPr>
          </a:lstStyle>
          <a:p>
            <a:pPr lvl="0"/>
            <a:r>
              <a:rPr lang="en-US" sz="2000" dirty="0" smtClean="0">
                <a:latin typeface="" pitchFamily="16"/>
              </a:rPr>
              <a:t>Stardust Team is actively presenting project state at Conferences, e. g. </a:t>
            </a:r>
            <a:r>
              <a:rPr lang="en-US" sz="2000" dirty="0" err="1" smtClean="0">
                <a:latin typeface="" pitchFamily="16"/>
              </a:rPr>
              <a:t>EclipseCon</a:t>
            </a:r>
            <a:r>
              <a:rPr lang="en-US" sz="2000" dirty="0">
                <a:latin typeface="" pitchFamily="16"/>
              </a:rPr>
              <a:t> </a:t>
            </a:r>
            <a:r>
              <a:rPr lang="en-US" sz="2000" dirty="0" smtClean="0">
                <a:latin typeface="" pitchFamily="16"/>
              </a:rPr>
              <a:t>(e. g. </a:t>
            </a:r>
            <a:r>
              <a:rPr lang="en-US" sz="2000" dirty="0" smtClean="0">
                <a:latin typeface="" pitchFamily="16"/>
                <a:hlinkClick r:id="rId3"/>
              </a:rPr>
              <a:t>[1]</a:t>
            </a:r>
            <a:r>
              <a:rPr lang="en-US" sz="2000" dirty="0" smtClean="0">
                <a:latin typeface="" pitchFamily="16"/>
              </a:rPr>
              <a:t>, </a:t>
            </a:r>
            <a:r>
              <a:rPr lang="en-US" sz="2000" dirty="0" smtClean="0">
                <a:latin typeface="" pitchFamily="16"/>
                <a:hlinkClick r:id="rId4"/>
              </a:rPr>
              <a:t>[2]</a:t>
            </a:r>
            <a:r>
              <a:rPr lang="en-US" sz="2000" dirty="0" smtClean="0">
                <a:latin typeface="" pitchFamily="16"/>
              </a:rPr>
              <a:t>)</a:t>
            </a:r>
          </a:p>
          <a:p>
            <a:pPr lvl="0"/>
            <a:r>
              <a:rPr lang="en-US" sz="2000" dirty="0" smtClean="0">
                <a:latin typeface="" pitchFamily="16"/>
              </a:rPr>
              <a:t>Project Stardust has successfully integrated into </a:t>
            </a:r>
            <a:r>
              <a:rPr lang="en-US" sz="2000" dirty="0" err="1" smtClean="0">
                <a:latin typeface="" pitchFamily="16"/>
              </a:rPr>
              <a:t>Kepler</a:t>
            </a:r>
            <a:r>
              <a:rPr lang="en-US" sz="2000" dirty="0" smtClean="0">
                <a:latin typeface="" pitchFamily="16"/>
              </a:rPr>
              <a:t> release train</a:t>
            </a:r>
          </a:p>
          <a:p>
            <a:r>
              <a:rPr lang="en-US" sz="2000" smtClean="0">
                <a:latin typeface="" pitchFamily="16"/>
              </a:rPr>
              <a:t>Integration </a:t>
            </a:r>
            <a:r>
              <a:rPr lang="en-US" sz="2000">
                <a:latin typeface="" pitchFamily="16"/>
              </a:rPr>
              <a:t>work within the SOA Platform project has been established between Mangrove, the BPMN2 Modeler and Stardust (see e.g. </a:t>
            </a:r>
            <a:r>
              <a:rPr lang="de-DE" sz="2000" u="sng">
                <a:hlinkClick r:id="rId5"/>
              </a:rPr>
              <a:t>http://www.slideshare.net/marcgille7/soa-symposium-eclipse-con-2013</a:t>
            </a:r>
            <a:r>
              <a:rPr lang="en-US" sz="2000">
                <a:latin typeface="" pitchFamily="16"/>
              </a:rPr>
              <a:t>)</a:t>
            </a:r>
          </a:p>
          <a:p>
            <a:r>
              <a:rPr lang="en-US" sz="2000">
                <a:latin typeface="" pitchFamily="16"/>
              </a:rPr>
              <a:t>Integration with ORION (see </a:t>
            </a:r>
            <a:r>
              <a:rPr lang="de-DE" sz="2000">
                <a:hlinkClick r:id="rId6"/>
              </a:rPr>
              <a:t>http://www.slideshare.net/marcgille7/stardust-orion-integration-orion-soa-symposium-eclipse-con-2013</a:t>
            </a:r>
            <a:r>
              <a:rPr lang="en-US" sz="2200">
                <a:latin typeface="" pitchFamily="16"/>
              </a:rPr>
              <a:t>)</a:t>
            </a:r>
          </a:p>
          <a:p>
            <a:pPr lvl="0"/>
            <a:endParaRPr lang="en-US" sz="2000" dirty="0" smtClean="0">
              <a:latin typeface="" pitchFamily="16"/>
            </a:endParaRPr>
          </a:p>
          <a:p>
            <a:pPr lvl="0"/>
            <a:endParaRPr lang="en-US" sz="2000" dirty="0" smtClean="0">
              <a:latin typeface=""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On-screen Show (4:3)</PresentationFormat>
  <Paragraphs>173</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vt:lpstr>
      <vt:lpstr>Title1</vt:lpstr>
      <vt:lpstr>Stardust 1.0 Release Review</vt:lpstr>
      <vt:lpstr>Introduction</vt:lpstr>
      <vt:lpstr>Demonstrable Codebase</vt:lpstr>
      <vt:lpstr>Active Communities</vt:lpstr>
      <vt:lpstr>Active Communities</vt:lpstr>
      <vt:lpstr>IP Policy and Dependencies</vt:lpstr>
      <vt:lpstr>Operating in the open</vt:lpstr>
      <vt:lpstr>Processes</vt:lpstr>
      <vt:lpstr>Participating in Larger Eclipse Community</vt:lpstr>
      <vt:lpstr>Technical Architecture (Overview)</vt:lpstr>
      <vt:lpstr>Technical Architecture (Simulation I)</vt:lpstr>
      <vt:lpstr>Technical Architecture (Simulation II)</vt:lpstr>
      <vt:lpstr>Technical Architecture (Reporting)</vt:lpstr>
      <vt:lpstr>Technical Architecture (Modeling, BPMN)</vt:lpstr>
      <vt:lpstr>Technical Architecture (Orion)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RCP Applications</dc:title>
  <dc:creator>Ian Skerrett</dc:creator>
  <cp:lastModifiedBy>marc.gille</cp:lastModifiedBy>
  <cp:revision>482</cp:revision>
  <cp:lastPrinted>2007-10-05T02:50:50Z</cp:lastPrinted>
  <dcterms:created xsi:type="dcterms:W3CDTF">2005-05-03T09:22:04Z</dcterms:created>
  <dcterms:modified xsi:type="dcterms:W3CDTF">2013-05-28T22:36:08Z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