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6" r:id="rId2"/>
    <p:sldMasterId id="2147483768" r:id="rId3"/>
    <p:sldMasterId id="2147483780" r:id="rId4"/>
    <p:sldMasterId id="2147483828" r:id="rId5"/>
    <p:sldMasterId id="2147483936" r:id="rId6"/>
    <p:sldMasterId id="2147483948" r:id="rId7"/>
    <p:sldMasterId id="2147483972" r:id="rId8"/>
    <p:sldMasterId id="2147484212" r:id="rId9"/>
    <p:sldMasterId id="2147484272" r:id="rId10"/>
    <p:sldMasterId id="2147484332" r:id="rId11"/>
    <p:sldMasterId id="2147484368" r:id="rId12"/>
    <p:sldMasterId id="2147484380" r:id="rId13"/>
    <p:sldMasterId id="2147484392" r:id="rId14"/>
    <p:sldMasterId id="2147484428" r:id="rId15"/>
    <p:sldMasterId id="2147484452" r:id="rId16"/>
    <p:sldMasterId id="2147484464" r:id="rId17"/>
  </p:sldMasterIdLst>
  <p:notesMasterIdLst>
    <p:notesMasterId r:id="rId37"/>
  </p:notesMasterIdLst>
  <p:sldIdLst>
    <p:sldId id="336" r:id="rId18"/>
    <p:sldId id="343" r:id="rId19"/>
    <p:sldId id="339" r:id="rId20"/>
    <p:sldId id="330" r:id="rId21"/>
    <p:sldId id="338" r:id="rId22"/>
    <p:sldId id="314" r:id="rId23"/>
    <p:sldId id="322" r:id="rId24"/>
    <p:sldId id="323" r:id="rId25"/>
    <p:sldId id="344" r:id="rId26"/>
    <p:sldId id="324" r:id="rId27"/>
    <p:sldId id="289" r:id="rId28"/>
    <p:sldId id="327" r:id="rId29"/>
    <p:sldId id="286" r:id="rId30"/>
    <p:sldId id="287" r:id="rId31"/>
    <p:sldId id="329" r:id="rId32"/>
    <p:sldId id="269" r:id="rId33"/>
    <p:sldId id="270" r:id="rId34"/>
    <p:sldId id="271" r:id="rId35"/>
    <p:sldId id="34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BFBFBF"/>
    <a:srgbClr val="F8C900"/>
    <a:srgbClr val="F8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F6D35-58D9-494A-9613-D798F5B39E39}" type="doc">
      <dgm:prSet loTypeId="urn:microsoft.com/office/officeart/2009/3/layout/IncreasingArrowsProcess" loCatId="process" qsTypeId="urn:microsoft.com/office/officeart/2005/8/quickstyle/simple1" qsCatId="simple" csTypeId="urn:microsoft.com/office/officeart/2005/8/colors/accent0_1" csCatId="mainScheme" phldr="1"/>
      <dgm:spPr/>
      <dgm:t>
        <a:bodyPr/>
        <a:lstStyle/>
        <a:p>
          <a:endParaRPr lang="en-US"/>
        </a:p>
      </dgm:t>
    </dgm:pt>
    <dgm:pt modelId="{65F632B8-81A6-44DD-80DA-C7FFAFD8C8B1}">
      <dgm:prSet phldrT="[Text]" custT="1"/>
      <dgm:spPr/>
      <dgm:t>
        <a:bodyPr/>
        <a:lstStyle/>
        <a:p>
          <a:r>
            <a:rPr lang="en-US" sz="1800" b="1" dirty="0" smtClean="0"/>
            <a:t>Connection and Authentication</a:t>
          </a:r>
          <a:endParaRPr lang="en-US" sz="1800" b="1" dirty="0"/>
        </a:p>
      </dgm:t>
    </dgm:pt>
    <dgm:pt modelId="{9BD92AA0-FF2B-441F-918F-2645CF5DEA76}" type="parTrans" cxnId="{69051679-7156-4917-A30D-1C004C89E906}">
      <dgm:prSet/>
      <dgm:spPr/>
      <dgm:t>
        <a:bodyPr/>
        <a:lstStyle/>
        <a:p>
          <a:endParaRPr lang="en-US"/>
        </a:p>
      </dgm:t>
    </dgm:pt>
    <dgm:pt modelId="{9E36D1FB-3646-4558-A4CC-E51C06EF2304}" type="sibTrans" cxnId="{69051679-7156-4917-A30D-1C004C89E906}">
      <dgm:prSet/>
      <dgm:spPr/>
      <dgm:t>
        <a:bodyPr/>
        <a:lstStyle/>
        <a:p>
          <a:endParaRPr lang="en-US"/>
        </a:p>
      </dgm:t>
    </dgm:pt>
    <dgm:pt modelId="{5012A1BB-F66F-4130-AFEF-D84528F37E53}">
      <dgm:prSet phldrT="[Text]" custT="1"/>
      <dgm:spPr/>
      <dgm:t>
        <a:bodyPr/>
        <a:lstStyle/>
        <a:p>
          <a:r>
            <a:rPr lang="en-US" sz="1800" b="1" dirty="0" smtClean="0"/>
            <a:t>Metadata values</a:t>
          </a:r>
          <a:endParaRPr lang="en-US" sz="1800" b="1" dirty="0"/>
        </a:p>
      </dgm:t>
    </dgm:pt>
    <dgm:pt modelId="{1C7250D4-67DD-4D7C-A8CC-A016C3881C17}" type="parTrans" cxnId="{280913BC-15AA-4957-9414-934BEA200FF8}">
      <dgm:prSet/>
      <dgm:spPr/>
      <dgm:t>
        <a:bodyPr/>
        <a:lstStyle/>
        <a:p>
          <a:endParaRPr lang="en-US"/>
        </a:p>
      </dgm:t>
    </dgm:pt>
    <dgm:pt modelId="{845864A6-4834-4FD7-86EF-29CA10252971}" type="sibTrans" cxnId="{280913BC-15AA-4957-9414-934BEA200FF8}">
      <dgm:prSet/>
      <dgm:spPr/>
      <dgm:t>
        <a:bodyPr/>
        <a:lstStyle/>
        <a:p>
          <a:endParaRPr lang="en-US"/>
        </a:p>
      </dgm:t>
    </dgm:pt>
    <dgm:pt modelId="{D23D603A-01CD-49F6-B1CA-5B76A4AF4A55}">
      <dgm:prSet phldrT="[Text]" custT="1"/>
      <dgm:spPr/>
      <dgm:t>
        <a:bodyPr/>
        <a:lstStyle/>
        <a:p>
          <a:r>
            <a:rPr lang="en-US" sz="1600" dirty="0" smtClean="0"/>
            <a:t> </a:t>
          </a:r>
          <a:r>
            <a:rPr lang="en-US" sz="1800" b="1" dirty="0" smtClean="0"/>
            <a:t>XML tags and format</a:t>
          </a:r>
          <a:endParaRPr lang="en-US" sz="1800" b="1" dirty="0"/>
        </a:p>
      </dgm:t>
    </dgm:pt>
    <dgm:pt modelId="{1B40C5B3-0807-4B7D-9AAC-07BA32DCE14D}" type="sibTrans" cxnId="{4FEDF276-3F73-4983-802C-CC436B0C77E9}">
      <dgm:prSet/>
      <dgm:spPr/>
      <dgm:t>
        <a:bodyPr/>
        <a:lstStyle/>
        <a:p>
          <a:endParaRPr lang="en-US"/>
        </a:p>
      </dgm:t>
    </dgm:pt>
    <dgm:pt modelId="{84B127E2-30E6-4496-A19D-D9EE1C8C0851}" type="parTrans" cxnId="{4FEDF276-3F73-4983-802C-CC436B0C77E9}">
      <dgm:prSet/>
      <dgm:spPr/>
      <dgm:t>
        <a:bodyPr/>
        <a:lstStyle/>
        <a:p>
          <a:endParaRPr lang="en-US"/>
        </a:p>
      </dgm:t>
    </dgm:pt>
    <dgm:pt modelId="{A92FA5E1-0728-4D53-8E8B-68DD21134126}" type="pres">
      <dgm:prSet presAssocID="{931F6D35-58D9-494A-9613-D798F5B39E39}" presName="Name0" presStyleCnt="0">
        <dgm:presLayoutVars>
          <dgm:chMax val="5"/>
          <dgm:chPref val="5"/>
          <dgm:dir/>
          <dgm:animLvl val="lvl"/>
        </dgm:presLayoutVars>
      </dgm:prSet>
      <dgm:spPr/>
      <dgm:t>
        <a:bodyPr/>
        <a:lstStyle/>
        <a:p>
          <a:endParaRPr lang="en-US"/>
        </a:p>
      </dgm:t>
    </dgm:pt>
    <dgm:pt modelId="{0538EB66-1D66-4879-A5C2-C8BDC1A26560}" type="pres">
      <dgm:prSet presAssocID="{65F632B8-81A6-44DD-80DA-C7FFAFD8C8B1}" presName="parentText1" presStyleLbl="node1" presStyleIdx="0" presStyleCnt="3" custScaleX="95181" custLinFactNeighborX="7500" custLinFactNeighborY="-46288">
        <dgm:presLayoutVars>
          <dgm:chMax/>
          <dgm:chPref val="3"/>
          <dgm:bulletEnabled val="1"/>
        </dgm:presLayoutVars>
      </dgm:prSet>
      <dgm:spPr/>
      <dgm:t>
        <a:bodyPr/>
        <a:lstStyle/>
        <a:p>
          <a:endParaRPr lang="en-US"/>
        </a:p>
      </dgm:t>
    </dgm:pt>
    <dgm:pt modelId="{AB0CB2AA-2B73-4850-BDF6-175BE8CCF004}" type="pres">
      <dgm:prSet presAssocID="{D23D603A-01CD-49F6-B1CA-5B76A4AF4A55}" presName="parentText2" presStyleLbl="node1" presStyleIdx="1" presStyleCnt="3" custLinFactNeighborX="-2962" custLinFactNeighborY="-36707">
        <dgm:presLayoutVars>
          <dgm:chMax/>
          <dgm:chPref val="3"/>
          <dgm:bulletEnabled val="1"/>
        </dgm:presLayoutVars>
      </dgm:prSet>
      <dgm:spPr/>
      <dgm:t>
        <a:bodyPr/>
        <a:lstStyle/>
        <a:p>
          <a:endParaRPr lang="en-US"/>
        </a:p>
      </dgm:t>
    </dgm:pt>
    <dgm:pt modelId="{11BCA305-12B2-4F1D-BA55-C7DA2CD06FDE}" type="pres">
      <dgm:prSet presAssocID="{5012A1BB-F66F-4130-AFEF-D84528F37E53}" presName="parentText3" presStyleLbl="node1" presStyleIdx="2" presStyleCnt="3" custLinFactNeighborX="-7422" custLinFactNeighborY="-34123">
        <dgm:presLayoutVars>
          <dgm:chMax/>
          <dgm:chPref val="3"/>
          <dgm:bulletEnabled val="1"/>
        </dgm:presLayoutVars>
      </dgm:prSet>
      <dgm:spPr/>
      <dgm:t>
        <a:bodyPr/>
        <a:lstStyle/>
        <a:p>
          <a:endParaRPr lang="en-US"/>
        </a:p>
      </dgm:t>
    </dgm:pt>
  </dgm:ptLst>
  <dgm:cxnLst>
    <dgm:cxn modelId="{40BF8CB9-1A0C-479E-989D-6680D6A8E56E}" type="presOf" srcId="{5012A1BB-F66F-4130-AFEF-D84528F37E53}" destId="{11BCA305-12B2-4F1D-BA55-C7DA2CD06FDE}" srcOrd="0" destOrd="0" presId="urn:microsoft.com/office/officeart/2009/3/layout/IncreasingArrowsProcess"/>
    <dgm:cxn modelId="{69051679-7156-4917-A30D-1C004C89E906}" srcId="{931F6D35-58D9-494A-9613-D798F5B39E39}" destId="{65F632B8-81A6-44DD-80DA-C7FFAFD8C8B1}" srcOrd="0" destOrd="0" parTransId="{9BD92AA0-FF2B-441F-918F-2645CF5DEA76}" sibTransId="{9E36D1FB-3646-4558-A4CC-E51C06EF2304}"/>
    <dgm:cxn modelId="{4FEDF276-3F73-4983-802C-CC436B0C77E9}" srcId="{931F6D35-58D9-494A-9613-D798F5B39E39}" destId="{D23D603A-01CD-49F6-B1CA-5B76A4AF4A55}" srcOrd="1" destOrd="0" parTransId="{84B127E2-30E6-4496-A19D-D9EE1C8C0851}" sibTransId="{1B40C5B3-0807-4B7D-9AAC-07BA32DCE14D}"/>
    <dgm:cxn modelId="{67FE32E2-CF3D-44D7-9CB3-F5B7DE4712B3}" type="presOf" srcId="{931F6D35-58D9-494A-9613-D798F5B39E39}" destId="{A92FA5E1-0728-4D53-8E8B-68DD21134126}" srcOrd="0" destOrd="0" presId="urn:microsoft.com/office/officeart/2009/3/layout/IncreasingArrowsProcess"/>
    <dgm:cxn modelId="{527867B1-1771-468C-8CCE-2236AEA8F095}" type="presOf" srcId="{D23D603A-01CD-49F6-B1CA-5B76A4AF4A55}" destId="{AB0CB2AA-2B73-4850-BDF6-175BE8CCF004}" srcOrd="0" destOrd="0" presId="urn:microsoft.com/office/officeart/2009/3/layout/IncreasingArrowsProcess"/>
    <dgm:cxn modelId="{280913BC-15AA-4957-9414-934BEA200FF8}" srcId="{931F6D35-58D9-494A-9613-D798F5B39E39}" destId="{5012A1BB-F66F-4130-AFEF-D84528F37E53}" srcOrd="2" destOrd="0" parTransId="{1C7250D4-67DD-4D7C-A8CC-A016C3881C17}" sibTransId="{845864A6-4834-4FD7-86EF-29CA10252971}"/>
    <dgm:cxn modelId="{0A26B74A-679E-488F-B808-18359E8507AE}" type="presOf" srcId="{65F632B8-81A6-44DD-80DA-C7FFAFD8C8B1}" destId="{0538EB66-1D66-4879-A5C2-C8BDC1A26560}" srcOrd="0" destOrd="0" presId="urn:microsoft.com/office/officeart/2009/3/layout/IncreasingArrowsProcess"/>
    <dgm:cxn modelId="{F7805705-73F9-4530-B37D-76A2512B8FB4}" type="presParOf" srcId="{A92FA5E1-0728-4D53-8E8B-68DD21134126}" destId="{0538EB66-1D66-4879-A5C2-C8BDC1A26560}" srcOrd="0" destOrd="0" presId="urn:microsoft.com/office/officeart/2009/3/layout/IncreasingArrowsProcess"/>
    <dgm:cxn modelId="{69DAB470-E952-48C7-A343-093BB73EF298}" type="presParOf" srcId="{A92FA5E1-0728-4D53-8E8B-68DD21134126}" destId="{AB0CB2AA-2B73-4850-BDF6-175BE8CCF004}" srcOrd="1" destOrd="0" presId="urn:microsoft.com/office/officeart/2009/3/layout/IncreasingArrowsProcess"/>
    <dgm:cxn modelId="{9FBF1761-30A1-4D28-8914-152C5288DF70}" type="presParOf" srcId="{A92FA5E1-0728-4D53-8E8B-68DD21134126}" destId="{11BCA305-12B2-4F1D-BA55-C7DA2CD06FDE}"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8EB66-1D66-4879-A5C2-C8BDC1A26560}">
      <dsp:nvSpPr>
        <dsp:cNvPr id="0" name=""/>
        <dsp:cNvSpPr/>
      </dsp:nvSpPr>
      <dsp:spPr>
        <a:xfrm>
          <a:off x="304782" y="838054"/>
          <a:ext cx="6019817" cy="921102"/>
        </a:xfrm>
        <a:prstGeom prst="rightArrow">
          <a:avLst>
            <a:gd name="adj1" fmla="val 50000"/>
            <a:gd name="adj2" fmla="val 5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6225" numCol="1" spcCol="1270" anchor="ctr" anchorCtr="0">
          <a:noAutofit/>
        </a:bodyPr>
        <a:lstStyle/>
        <a:p>
          <a:pPr lvl="0" algn="l" defTabSz="800100">
            <a:lnSpc>
              <a:spcPct val="90000"/>
            </a:lnSpc>
            <a:spcBef>
              <a:spcPct val="0"/>
            </a:spcBef>
            <a:spcAft>
              <a:spcPct val="35000"/>
            </a:spcAft>
          </a:pPr>
          <a:r>
            <a:rPr lang="en-US" sz="1800" b="1" kern="1200" dirty="0" smtClean="0"/>
            <a:t>Connection and Authentication</a:t>
          </a:r>
          <a:endParaRPr lang="en-US" sz="1800" b="1" kern="1200" dirty="0"/>
        </a:p>
      </dsp:txBody>
      <dsp:txXfrm>
        <a:off x="304782" y="1068330"/>
        <a:ext cx="5789542" cy="460551"/>
      </dsp:txXfrm>
    </dsp:sp>
    <dsp:sp modelId="{AB0CB2AA-2B73-4850-BDF6-175BE8CCF004}">
      <dsp:nvSpPr>
        <dsp:cNvPr id="0" name=""/>
        <dsp:cNvSpPr/>
      </dsp:nvSpPr>
      <dsp:spPr>
        <a:xfrm>
          <a:off x="1742145" y="1233339"/>
          <a:ext cx="4376623" cy="921102"/>
        </a:xfrm>
        <a:prstGeom prst="rightArrow">
          <a:avLst>
            <a:gd name="adj1" fmla="val 50000"/>
            <a:gd name="adj2" fmla="val 5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6225" numCol="1" spcCol="1270" anchor="ctr" anchorCtr="0">
          <a:noAutofit/>
        </a:bodyPr>
        <a:lstStyle/>
        <a:p>
          <a:pPr lvl="0" algn="l" defTabSz="711200">
            <a:lnSpc>
              <a:spcPct val="90000"/>
            </a:lnSpc>
            <a:spcBef>
              <a:spcPct val="0"/>
            </a:spcBef>
            <a:spcAft>
              <a:spcPct val="35000"/>
            </a:spcAft>
          </a:pPr>
          <a:r>
            <a:rPr lang="en-US" sz="1600" kern="1200" dirty="0" smtClean="0"/>
            <a:t> </a:t>
          </a:r>
          <a:r>
            <a:rPr lang="en-US" sz="1800" b="1" kern="1200" dirty="0" smtClean="0"/>
            <a:t>XML tags and format</a:t>
          </a:r>
          <a:endParaRPr lang="en-US" sz="1800" b="1" kern="1200" dirty="0"/>
        </a:p>
      </dsp:txBody>
      <dsp:txXfrm>
        <a:off x="1742145" y="1463615"/>
        <a:ext cx="4146348" cy="460551"/>
      </dsp:txXfrm>
    </dsp:sp>
    <dsp:sp modelId="{11BCA305-12B2-4F1D-BA55-C7DA2CD06FDE}">
      <dsp:nvSpPr>
        <dsp:cNvPr id="0" name=""/>
        <dsp:cNvSpPr/>
      </dsp:nvSpPr>
      <dsp:spPr>
        <a:xfrm>
          <a:off x="3639503" y="1564174"/>
          <a:ext cx="2428646" cy="921102"/>
        </a:xfrm>
        <a:prstGeom prst="rightArrow">
          <a:avLst>
            <a:gd name="adj1" fmla="val 50000"/>
            <a:gd name="adj2" fmla="val 5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6225" numCol="1" spcCol="1270" anchor="ctr" anchorCtr="0">
          <a:noAutofit/>
        </a:bodyPr>
        <a:lstStyle/>
        <a:p>
          <a:pPr lvl="0" algn="l" defTabSz="800100">
            <a:lnSpc>
              <a:spcPct val="90000"/>
            </a:lnSpc>
            <a:spcBef>
              <a:spcPct val="0"/>
            </a:spcBef>
            <a:spcAft>
              <a:spcPct val="35000"/>
            </a:spcAft>
          </a:pPr>
          <a:r>
            <a:rPr lang="en-US" sz="1800" b="1" kern="1200" dirty="0" smtClean="0"/>
            <a:t>Metadata values</a:t>
          </a:r>
          <a:endParaRPr lang="en-US" sz="1800" b="1" kern="1200" dirty="0"/>
        </a:p>
      </dsp:txBody>
      <dsp:txXfrm>
        <a:off x="3639503" y="1794450"/>
        <a:ext cx="2198371" cy="46055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95BB1-21B2-420E-9B74-BE046BD89375}" type="datetimeFigureOut">
              <a:rPr lang="en-US" smtClean="0"/>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72CAD-C198-4F02-991C-BE4283C930AE}" type="slidenum">
              <a:rPr lang="en-US" smtClean="0"/>
              <a:t>‹#›</a:t>
            </a:fld>
            <a:endParaRPr lang="en-US"/>
          </a:p>
        </p:txBody>
      </p:sp>
    </p:spTree>
    <p:extLst>
      <p:ext uri="{BB962C8B-B14F-4D97-AF65-F5344CB8AC3E}">
        <p14:creationId xmlns:p14="http://schemas.microsoft.com/office/powerpoint/2010/main" val="42528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72CAD-C198-4F02-991C-BE4283C930AE}" type="slidenum">
              <a:rPr lang="en-US" smtClean="0"/>
              <a:t>1</a:t>
            </a:fld>
            <a:endParaRPr lang="en-US"/>
          </a:p>
        </p:txBody>
      </p:sp>
    </p:spTree>
    <p:extLst>
      <p:ext uri="{BB962C8B-B14F-4D97-AF65-F5344CB8AC3E}">
        <p14:creationId xmlns:p14="http://schemas.microsoft.com/office/powerpoint/2010/main" val="133627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SciTech Connect logo where I deleted Science Accelerator logo</a:t>
            </a:r>
            <a:endParaRPr lang="en-US" dirty="0"/>
          </a:p>
        </p:txBody>
      </p:sp>
      <p:sp>
        <p:nvSpPr>
          <p:cNvPr id="4" name="Slide Number Placeholder 3"/>
          <p:cNvSpPr>
            <a:spLocks noGrp="1"/>
          </p:cNvSpPr>
          <p:nvPr>
            <p:ph type="sldNum" sz="quarter" idx="10"/>
          </p:nvPr>
        </p:nvSpPr>
        <p:spPr/>
        <p:txBody>
          <a:bodyPr/>
          <a:lstStyle/>
          <a:p>
            <a:fld id="{587E76E2-BDC8-47C7-8CF1-0F1B2B38452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1031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27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0" name="Slide Number Placeholder 19"/>
          <p:cNvSpPr>
            <a:spLocks noGrp="1"/>
          </p:cNvSpPr>
          <p:nvPr>
            <p:ph type="sldNum" sz="quarter" idx="11"/>
          </p:nvPr>
        </p:nvSpPr>
        <p:spPr>
          <a:xfrm>
            <a:off x="7924800" y="6610350"/>
            <a:ext cx="1198880" cy="228600"/>
          </a:xfrm>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1" name="Footer Placeholder 20"/>
          <p:cNvSpPr>
            <a:spLocks noGrp="1"/>
          </p:cNvSpPr>
          <p:nvPr>
            <p:ph type="ftr" sz="quarter" idx="12"/>
          </p:nvPr>
        </p:nvSpPr>
        <p:spPr>
          <a:xfrm>
            <a:off x="457200" y="6611112"/>
            <a:ext cx="5600700" cy="228600"/>
          </a:xfrm>
        </p:spPr>
        <p:txBody>
          <a:bodyPr/>
          <a:lstStyle/>
          <a:p>
            <a:endParaRPr lang="en-US">
              <a:solidFill>
                <a:prstClr val="black"/>
              </a:solidFill>
            </a:endParaRPr>
          </a:p>
        </p:txBody>
      </p:sp>
    </p:spTree>
    <p:extLst>
      <p:ext uri="{BB962C8B-B14F-4D97-AF65-F5344CB8AC3E}">
        <p14:creationId xmlns:p14="http://schemas.microsoft.com/office/powerpoint/2010/main" val="3334750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8" name="Slide Number Placeholder 17"/>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0" name="Footer Placeholder 1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40437286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5" name="Slide Number Placeholder 24"/>
          <p:cNvSpPr>
            <a:spLocks noGrp="1"/>
          </p:cNvSpPr>
          <p:nvPr>
            <p:ph type="sldNum" sz="quarter" idx="11"/>
          </p:nvPr>
        </p:nvSpPr>
        <p:spPr>
          <a:xfrm>
            <a:off x="8742680" y="6610350"/>
            <a:ext cx="381000" cy="246888"/>
          </a:xfrm>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6" name="Footer Placeholder 25"/>
          <p:cNvSpPr>
            <a:spLocks noGrp="1"/>
          </p:cNvSpPr>
          <p:nvPr>
            <p:ph type="ftr" sz="quarter" idx="12"/>
          </p:nvPr>
        </p:nvSpPr>
        <p:spPr>
          <a:xfrm>
            <a:off x="1524000" y="6610350"/>
            <a:ext cx="5562600" cy="247650"/>
          </a:xfrm>
        </p:spPr>
        <p:txBody>
          <a:bodyPr/>
          <a:lstStyle/>
          <a:p>
            <a:endParaRPr lang="en-US">
              <a:solidFill>
                <a:prstClr val="black"/>
              </a:solidFill>
            </a:endParaRPr>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extLst>
      <p:ext uri="{BB962C8B-B14F-4D97-AF65-F5344CB8AC3E}">
        <p14:creationId xmlns:p14="http://schemas.microsoft.com/office/powerpoint/2010/main" val="3443540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15550244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Date Placeholder 22"/>
          <p:cNvSpPr>
            <a:spLocks noGrp="1"/>
          </p:cNvSpPr>
          <p:nvPr>
            <p:ph type="dt" sz="half" idx="16"/>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4" name="Slide Number Placeholder 23"/>
          <p:cNvSpPr>
            <a:spLocks noGrp="1"/>
          </p:cNvSpPr>
          <p:nvPr>
            <p:ph type="sldNum" sz="quarter" idx="17"/>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5" name="Footer Placeholder 24"/>
          <p:cNvSpPr>
            <a:spLocks noGrp="1"/>
          </p:cNvSpPr>
          <p:nvPr>
            <p:ph type="ftr" sz="quarter" idx="18"/>
          </p:nvPr>
        </p:nvSpPr>
        <p:spPr/>
        <p:txBody>
          <a:bodyPr/>
          <a:lstStyle/>
          <a:p>
            <a:endParaRPr lang="en-US">
              <a:solidFill>
                <a:prstClr val="black"/>
              </a:solidFill>
            </a:endParaRPr>
          </a:p>
        </p:txBody>
      </p:sp>
    </p:spTree>
    <p:extLst>
      <p:ext uri="{BB962C8B-B14F-4D97-AF65-F5344CB8AC3E}">
        <p14:creationId xmlns:p14="http://schemas.microsoft.com/office/powerpoint/2010/main" val="16705553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Date Placeholder 15"/>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7" name="Slide Number Placeholder 16"/>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18" name="Footer Placeholder 17"/>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348467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Date Placeholder 12"/>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4" name="Slide Number Placeholder 13"/>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568477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29752512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F5C25-9F42-4CDC-AD8C-61735EF860F8}" type="slidenum">
              <a:rPr lang="en-US" smtClean="0">
                <a:solidFill>
                  <a:prstClr val="black"/>
                </a:solidFill>
              </a:rPr>
              <a:pPr/>
              <a:t>‹#›</a:t>
            </a:fld>
            <a:endParaRPr lang="en-US">
              <a:solidFill>
                <a:prstClr val="black"/>
              </a:solidFill>
            </a:endParaRPr>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76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265331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3769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851174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45957483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59795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971010888"/>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784787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824692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56928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520873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375898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427069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0108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663720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225574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34546628"/>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302562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835603791"/>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911510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858521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331267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386973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296762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203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3592212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62516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10138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858283871"/>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410807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156234268"/>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48734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557713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378239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8075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229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26511657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50907770"/>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584122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865173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663192515"/>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957447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832351976"/>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335688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382601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9467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328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914294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40442265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8158143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524941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664195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4068090666"/>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466471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475900345"/>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037944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7120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3829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281323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487487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152232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85508023"/>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1263129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693148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405642678"/>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543677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301175045"/>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20706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6746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361064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891851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159813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9803213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09343475"/>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9899014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323529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539287746"/>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978728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white">
                    <a:tint val="95000"/>
                  </a:prstClr>
                </a:solidFill>
              </a:rPr>
              <a:pPr/>
              <a:t>9/14/2015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40506325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312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901457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2249298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668051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802825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3075753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20781418"/>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309719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7000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78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31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8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31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969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070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218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24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0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49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007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24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948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4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049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23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92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78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420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4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92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3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321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38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056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43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450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868922-D84C-48D0-A51E-92F3DAE6A1D9}" type="datetimeFigureOut">
              <a:rPr lang="en-US" smtClean="0"/>
              <a:pPr/>
              <a:t>9/14/2015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00A6C7-F69B-418E-B04B-F1BB7D1898EB}" type="slidenum">
              <a:rPr lang="en-US" smtClean="0"/>
              <a:pPr/>
              <a:t>‹#›</a:t>
            </a:fld>
            <a:endParaRPr lang="en-US"/>
          </a:p>
        </p:txBody>
      </p:sp>
    </p:spTree>
    <p:extLst>
      <p:ext uri="{BB962C8B-B14F-4D97-AF65-F5344CB8AC3E}">
        <p14:creationId xmlns:p14="http://schemas.microsoft.com/office/powerpoint/2010/main" val="1454250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78744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819412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1318054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29291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077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2101900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8411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312299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00A6C7-F69B-418E-B04B-F1BB7D1898E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3037449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707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3041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868922-D84C-48D0-A51E-92F3DAE6A1D9}" type="datetimeFigureOut">
              <a:rPr lang="en-US" smtClean="0"/>
              <a:pPr/>
              <a:t>9/14/2015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00A6C7-F69B-418E-B04B-F1BB7D1898EB}" type="slidenum">
              <a:rPr lang="en-US" smtClean="0"/>
              <a:pPr/>
              <a:t>‹#›</a:t>
            </a:fld>
            <a:endParaRPr lang="en-US"/>
          </a:p>
        </p:txBody>
      </p:sp>
    </p:spTree>
    <p:extLst>
      <p:ext uri="{BB962C8B-B14F-4D97-AF65-F5344CB8AC3E}">
        <p14:creationId xmlns:p14="http://schemas.microsoft.com/office/powerpoint/2010/main" val="4041144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10164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96043745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936349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794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198881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1925330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7466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143033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00A6C7-F69B-418E-B04B-F1BB7D1898E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96648200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58393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9273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868922-D84C-48D0-A51E-92F3DAE6A1D9}" type="datetimeFigureOut">
              <a:rPr lang="en-US" smtClean="0"/>
              <a:pPr/>
              <a:t>9/14/2015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00A6C7-F69B-418E-B04B-F1BB7D1898EB}" type="slidenum">
              <a:rPr lang="en-US" smtClean="0"/>
              <a:pPr/>
              <a:t>‹#›</a:t>
            </a:fld>
            <a:endParaRPr lang="en-US"/>
          </a:p>
        </p:txBody>
      </p:sp>
    </p:spTree>
    <p:extLst>
      <p:ext uri="{BB962C8B-B14F-4D97-AF65-F5344CB8AC3E}">
        <p14:creationId xmlns:p14="http://schemas.microsoft.com/office/powerpoint/2010/main" val="1904918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06708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0551819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490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9564025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736513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0216557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5642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192286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00A6C7-F69B-418E-B04B-F1BB7D1898E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64840997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8624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04334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868922-D84C-48D0-A51E-92F3DAE6A1D9}" type="datetimeFigureOut">
              <a:rPr lang="en-US" smtClean="0"/>
              <a:pPr/>
              <a:t>9/14/2015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00A6C7-F69B-418E-B04B-F1BB7D1898EB}" type="slidenum">
              <a:rPr lang="en-US" smtClean="0"/>
              <a:pPr/>
              <a:t>‹#›</a:t>
            </a:fld>
            <a:endParaRPr lang="en-US"/>
          </a:p>
        </p:txBody>
      </p:sp>
    </p:spTree>
    <p:extLst>
      <p:ext uri="{BB962C8B-B14F-4D97-AF65-F5344CB8AC3E}">
        <p14:creationId xmlns:p14="http://schemas.microsoft.com/office/powerpoint/2010/main" val="3351977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607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4148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38543151"/>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05991169"/>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431221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900A6C7-F69B-418E-B04B-F1BB7D1898E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5146266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512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130044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868922-D84C-48D0-A51E-92F3DAE6A1D9}" type="datetimeFigureOut">
              <a:rPr lang="en-US" smtClean="0">
                <a:solidFill>
                  <a:prstClr val="white"/>
                </a:solidFill>
              </a:rPr>
              <a:pPr/>
              <a:t>9/14/2015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00A6C7-F69B-418E-B04B-F1BB7D1898E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04392644"/>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18623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3731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0" name="Slide Number Placeholder 19"/>
          <p:cNvSpPr>
            <a:spLocks noGrp="1"/>
          </p:cNvSpPr>
          <p:nvPr>
            <p:ph type="sldNum" sz="quarter" idx="11"/>
          </p:nvPr>
        </p:nvSpPr>
        <p:spPr>
          <a:xfrm>
            <a:off x="7924800" y="6610350"/>
            <a:ext cx="1198880" cy="228600"/>
          </a:xfrm>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1" name="Footer Placeholder 20"/>
          <p:cNvSpPr>
            <a:spLocks noGrp="1"/>
          </p:cNvSpPr>
          <p:nvPr>
            <p:ph type="ftr" sz="quarter" idx="12"/>
          </p:nvPr>
        </p:nvSpPr>
        <p:spPr>
          <a:xfrm>
            <a:off x="457200" y="6611112"/>
            <a:ext cx="5600700" cy="228600"/>
          </a:xfrm>
        </p:spPr>
        <p:txBody>
          <a:bodyPr/>
          <a:lstStyle/>
          <a:p>
            <a:endParaRPr lang="en-US">
              <a:solidFill>
                <a:prstClr val="black"/>
              </a:solidFill>
            </a:endParaRPr>
          </a:p>
        </p:txBody>
      </p:sp>
    </p:spTree>
    <p:extLst>
      <p:ext uri="{BB962C8B-B14F-4D97-AF65-F5344CB8AC3E}">
        <p14:creationId xmlns:p14="http://schemas.microsoft.com/office/powerpoint/2010/main" val="272290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F73C8-7579-0845-9D60-B6F6AFF3A5B5}"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0F41D-352F-F54F-820B-CF4ABE384F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270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8" name="Slide Number Placeholder 17"/>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0" name="Footer Placeholder 1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537287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5" name="Slide Number Placeholder 24"/>
          <p:cNvSpPr>
            <a:spLocks noGrp="1"/>
          </p:cNvSpPr>
          <p:nvPr>
            <p:ph type="sldNum" sz="quarter" idx="11"/>
          </p:nvPr>
        </p:nvSpPr>
        <p:spPr>
          <a:xfrm>
            <a:off x="8742680" y="6610350"/>
            <a:ext cx="381000" cy="246888"/>
          </a:xfrm>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6" name="Footer Placeholder 25"/>
          <p:cNvSpPr>
            <a:spLocks noGrp="1"/>
          </p:cNvSpPr>
          <p:nvPr>
            <p:ph type="ftr" sz="quarter" idx="12"/>
          </p:nvPr>
        </p:nvSpPr>
        <p:spPr>
          <a:xfrm>
            <a:off x="1524000" y="6610350"/>
            <a:ext cx="5562600" cy="247650"/>
          </a:xfrm>
        </p:spPr>
        <p:txBody>
          <a:bodyPr/>
          <a:lstStyle/>
          <a:p>
            <a:endParaRPr lang="en-US">
              <a:solidFill>
                <a:prstClr val="black"/>
              </a:solidFill>
            </a:endParaRPr>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extLst>
      <p:ext uri="{BB962C8B-B14F-4D97-AF65-F5344CB8AC3E}">
        <p14:creationId xmlns:p14="http://schemas.microsoft.com/office/powerpoint/2010/main" val="445644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1972549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Date Placeholder 22"/>
          <p:cNvSpPr>
            <a:spLocks noGrp="1"/>
          </p:cNvSpPr>
          <p:nvPr>
            <p:ph type="dt" sz="half" idx="16"/>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4" name="Slide Number Placeholder 23"/>
          <p:cNvSpPr>
            <a:spLocks noGrp="1"/>
          </p:cNvSpPr>
          <p:nvPr>
            <p:ph type="sldNum" sz="quarter" idx="17"/>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5" name="Footer Placeholder 24"/>
          <p:cNvSpPr>
            <a:spLocks noGrp="1"/>
          </p:cNvSpPr>
          <p:nvPr>
            <p:ph type="ftr" sz="quarter" idx="18"/>
          </p:nvPr>
        </p:nvSpPr>
        <p:spPr/>
        <p:txBody>
          <a:bodyPr/>
          <a:lstStyle/>
          <a:p>
            <a:endParaRPr lang="en-US">
              <a:solidFill>
                <a:prstClr val="black"/>
              </a:solidFill>
            </a:endParaRPr>
          </a:p>
        </p:txBody>
      </p:sp>
    </p:spTree>
    <p:extLst>
      <p:ext uri="{BB962C8B-B14F-4D97-AF65-F5344CB8AC3E}">
        <p14:creationId xmlns:p14="http://schemas.microsoft.com/office/powerpoint/2010/main" val="388184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Date Placeholder 15"/>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7" name="Slide Number Placeholder 16"/>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18" name="Footer Placeholder 17"/>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5352738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Date Placeholder 12"/>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14" name="Slide Number Placeholder 13"/>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418015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3678734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F5C25-9F42-4CDC-AD8C-61735EF860F8}" type="slidenum">
              <a:rPr lang="en-US" smtClean="0">
                <a:solidFill>
                  <a:prstClr val="black"/>
                </a:solidFill>
              </a:rPr>
              <a:pPr/>
              <a:t>‹#›</a:t>
            </a:fld>
            <a:endParaRPr lang="en-US">
              <a:solidFill>
                <a:prstClr val="black"/>
              </a:solidFill>
            </a:endParaRPr>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4986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500684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ADF42F7F-FDD4-4BED-BF5B-C2B1A775359C}" type="datetimeFigureOut">
              <a:rPr lang="en-US" smtClean="0">
                <a:solidFill>
                  <a:prstClr val="black"/>
                </a:solidFill>
              </a:rPr>
              <a:pPr/>
              <a:t>9/14/2015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72CF5C25-9F42-4CDC-AD8C-61735EF860F8}"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133133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BFF73C8-7579-0845-9D60-B6F6AFF3A5B5}" type="datetimeFigureOut">
              <a:rPr lang="en-US" smtClean="0">
                <a:solidFill>
                  <a:prstClr val="black">
                    <a:tint val="75000"/>
                  </a:prstClr>
                </a:solidFill>
              </a:rPr>
              <a:pPr defTabSz="457200"/>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F0F41D-352F-F54F-820B-CF4ABE384F3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54681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ADF42F7F-FDD4-4BED-BF5B-C2B1A775359C}"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72CF5C25-9F42-4CDC-AD8C-61735EF860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0257661"/>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7766522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3238649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46086038"/>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97456042"/>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87297481"/>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4658112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5C6539-F45F-4237-98C1-A32458BB754E}" type="datetimeFigureOut">
              <a:rPr lang="en-US" smtClean="0">
                <a:solidFill>
                  <a:prstClr val="black">
                    <a:tint val="95000"/>
                  </a:prstClr>
                </a:solidFill>
              </a:rPr>
              <a:pPr/>
              <a:t>9/14/2015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4397B0-3EA4-4C5F-B10F-839449498D1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16720166"/>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BFF73C8-7579-0845-9D60-B6F6AFF3A5B5}" type="datetimeFigureOut">
              <a:rPr lang="en-US" smtClean="0">
                <a:solidFill>
                  <a:prstClr val="black">
                    <a:tint val="75000"/>
                  </a:prstClr>
                </a:solidFill>
              </a:rPr>
              <a:pPr defTabSz="457200"/>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F0F41D-352F-F54F-820B-CF4ABE384F3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252365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BFF73C8-7579-0845-9D60-B6F6AFF3A5B5}" type="datetimeFigureOut">
              <a:rPr lang="en-US" smtClean="0">
                <a:solidFill>
                  <a:prstClr val="black">
                    <a:tint val="75000"/>
                  </a:prstClr>
                </a:solidFill>
              </a:rPr>
              <a:pPr defTabSz="457200"/>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F0F41D-352F-F54F-820B-CF4ABE384F3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98757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BFF73C8-7579-0845-9D60-B6F6AFF3A5B5}" type="datetimeFigureOut">
              <a:rPr lang="en-US" smtClean="0">
                <a:solidFill>
                  <a:prstClr val="black">
                    <a:tint val="75000"/>
                  </a:prstClr>
                </a:solidFill>
              </a:rPr>
              <a:pPr defTabSz="457200"/>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F0F41D-352F-F54F-820B-CF4ABE384F3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10317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24415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85656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749938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868922-D84C-48D0-A51E-92F3DAE6A1D9}" type="datetimeFigureOut">
              <a:rPr lang="en-US" smtClean="0">
                <a:solidFill>
                  <a:prstClr val="black"/>
                </a:solidFill>
              </a:rPr>
              <a:pPr/>
              <a:t>9/14/2015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00A6C7-F69B-418E-B04B-F1BB7D1898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568607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ADF42F7F-FDD4-4BED-BF5B-C2B1A775359C}" type="datetimeFigureOut">
              <a:rPr lang="en-US" smtClean="0">
                <a:solidFill>
                  <a:prstClr val="black"/>
                </a:solidFill>
              </a:rPr>
              <a:pPr/>
              <a:t>9/14/2015</a:t>
            </a:fld>
            <a:endParaRPr lang="en-US">
              <a:solidFill>
                <a:prstClr val="black"/>
              </a:solidFill>
            </a:endParaRPr>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72CF5C25-9F42-4CDC-AD8C-61735EF860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612864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3.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6.jpg"/><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84.xml"/><Relationship Id="rId5" Type="http://schemas.openxmlformats.org/officeDocument/2006/relationships/image" Target="../media/image30.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jpg"/><Relationship Id="rId1" Type="http://schemas.openxmlformats.org/officeDocument/2006/relationships/slideLayout" Target="../slideLayouts/slideLayout16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1.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7.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7.jpg"/><Relationship Id="rId1" Type="http://schemas.openxmlformats.org/officeDocument/2006/relationships/slideLayout" Target="../slideLayouts/slideLayout28.xml"/><Relationship Id="rId6" Type="http://schemas.openxmlformats.org/officeDocument/2006/relationships/image" Target="../media/image43.png"/><Relationship Id="rId11" Type="http://schemas.openxmlformats.org/officeDocument/2006/relationships/image" Target="../media/image48.jpg"/><Relationship Id="rId5" Type="http://schemas.openxmlformats.org/officeDocument/2006/relationships/image" Target="../media/image42.png"/><Relationship Id="rId10" Type="http://schemas.openxmlformats.org/officeDocument/2006/relationships/image" Target="../media/image47.jpg"/><Relationship Id="rId4" Type="http://schemas.openxmlformats.org/officeDocument/2006/relationships/image" Target="../media/image41.png"/><Relationship Id="rId9"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37.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8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1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42" y="533400"/>
            <a:ext cx="7033058" cy="1676400"/>
          </a:xfrm>
        </p:spPr>
        <p:txBody>
          <a:bodyPr>
            <a:noAutofit/>
          </a:bodyPr>
          <a:lstStyle/>
          <a:p>
            <a:r>
              <a:rPr lang="en-US" sz="1800" dirty="0" smtClean="0">
                <a:solidFill>
                  <a:schemeClr val="tx1"/>
                </a:solidFill>
                <a:latin typeface="Calibri" panose="020F0502020204030204" pitchFamily="34" charset="0"/>
              </a:rPr>
              <a:t/>
            </a:r>
            <a:br>
              <a:rPr lang="en-US" sz="1800" dirty="0" smtClean="0">
                <a:solidFill>
                  <a:schemeClr val="tx1"/>
                </a:solidFill>
                <a:latin typeface="Calibri" panose="020F0502020204030204" pitchFamily="34" charset="0"/>
              </a:rPr>
            </a:b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dirty="0" smtClean="0">
                <a:solidFill>
                  <a:schemeClr val="tx1"/>
                </a:solidFill>
                <a:latin typeface="Calibri" panose="020F0502020204030204" pitchFamily="34" charset="0"/>
              </a:rPr>
              <a:t/>
            </a:r>
            <a:br>
              <a:rPr lang="en-US" sz="1800" dirty="0" smtClean="0">
                <a:solidFill>
                  <a:schemeClr val="tx1"/>
                </a:solidFill>
                <a:latin typeface="Calibri" panose="020F0502020204030204" pitchFamily="34" charset="0"/>
              </a:rPr>
            </a:b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dirty="0" smtClean="0">
                <a:solidFill>
                  <a:schemeClr val="tx1"/>
                </a:solidFill>
                <a:latin typeface="Calibri" panose="020F0502020204030204" pitchFamily="34" charset="0"/>
              </a:rPr>
              <a:t/>
            </a:r>
            <a:br>
              <a:rPr lang="en-US" sz="1800" dirty="0" smtClean="0">
                <a:solidFill>
                  <a:schemeClr val="tx1"/>
                </a:solidFill>
                <a:latin typeface="Calibri" panose="020F0502020204030204" pitchFamily="34" charset="0"/>
              </a:rPr>
            </a:br>
            <a:endParaRPr lang="en-US" sz="2400" dirty="0">
              <a:solidFill>
                <a:schemeClr val="tx1"/>
              </a:solidFill>
              <a:latin typeface="+mn-lt"/>
            </a:endParaRPr>
          </a:p>
        </p:txBody>
      </p:sp>
      <p:sp>
        <p:nvSpPr>
          <p:cNvPr id="5" name="Text Placeholder 4"/>
          <p:cNvSpPr>
            <a:spLocks noGrp="1"/>
          </p:cNvSpPr>
          <p:nvPr>
            <p:ph type="body" idx="1"/>
          </p:nvPr>
        </p:nvSpPr>
        <p:spPr>
          <a:xfrm>
            <a:off x="0" y="2590800"/>
            <a:ext cx="9144000" cy="1676400"/>
          </a:xfrm>
        </p:spPr>
        <p:txBody>
          <a:bodyPr>
            <a:noAutofit/>
          </a:bodyPr>
          <a:lstStyle/>
          <a:p>
            <a:endParaRPr lang="en-US" sz="4800" b="1" dirty="0">
              <a:solidFill>
                <a:schemeClr val="bg1"/>
              </a:solidFill>
            </a:endParaRPr>
          </a:p>
        </p:txBody>
      </p:sp>
      <p:sp>
        <p:nvSpPr>
          <p:cNvPr id="6" name="Rectangle 5"/>
          <p:cNvSpPr/>
          <p:nvPr/>
        </p:nvSpPr>
        <p:spPr>
          <a:xfrm>
            <a:off x="0" y="2590800"/>
            <a:ext cx="9144000" cy="4267200"/>
          </a:xfrm>
          <a:prstGeom prst="rect">
            <a:avLst/>
          </a:prstGeom>
          <a:solidFill>
            <a:srgbClr val="C5C5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57200"/>
            <a:ext cx="7315200" cy="1754326"/>
          </a:xfrm>
          <a:prstGeom prst="rect">
            <a:avLst/>
          </a:prstGeom>
          <a:noFill/>
        </p:spPr>
        <p:txBody>
          <a:bodyPr wrap="square" rtlCol="0">
            <a:spAutoFit/>
          </a:bodyPr>
          <a:lstStyle/>
          <a:p>
            <a:pPr algn="ctr"/>
            <a:r>
              <a:rPr lang="en-US" sz="5400" b="1" dirty="0" smtClean="0">
                <a:solidFill>
                  <a:srgbClr val="F8C900"/>
                </a:solidFill>
                <a:latin typeface="Calibri" panose="020F0502020204030204" pitchFamily="34" charset="0"/>
              </a:rPr>
              <a:t>Data ID Service </a:t>
            </a:r>
          </a:p>
          <a:p>
            <a:pPr algn="ctr"/>
            <a:r>
              <a:rPr lang="en-US" sz="5400" b="1" dirty="0" smtClean="0">
                <a:solidFill>
                  <a:srgbClr val="F8C900"/>
                </a:solidFill>
                <a:latin typeface="Calibri" panose="020F0502020204030204" pitchFamily="34" charset="0"/>
              </a:rPr>
              <a:t>For DOE</a:t>
            </a:r>
            <a:endParaRPr lang="en-US" sz="5400" b="1" dirty="0">
              <a:solidFill>
                <a:srgbClr val="F8C900"/>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2585715"/>
            <a:ext cx="3276600" cy="20938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261" y="4308456"/>
            <a:ext cx="3174603" cy="253968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 y="5352619"/>
            <a:ext cx="2968214" cy="1491037"/>
          </a:xfrm>
          <a:prstGeom prst="rect">
            <a:avLst/>
          </a:prstGeom>
        </p:spPr>
      </p:pic>
      <p:sp>
        <p:nvSpPr>
          <p:cNvPr id="9" name="TextBox 8"/>
          <p:cNvSpPr txBox="1"/>
          <p:nvPr/>
        </p:nvSpPr>
        <p:spPr>
          <a:xfrm>
            <a:off x="5867400" y="2895600"/>
            <a:ext cx="3124200" cy="1231106"/>
          </a:xfrm>
          <a:prstGeom prst="rect">
            <a:avLst/>
          </a:prstGeom>
          <a:noFill/>
        </p:spPr>
        <p:txBody>
          <a:bodyPr wrap="square" rtlCol="0">
            <a:spAutoFit/>
          </a:bodyPr>
          <a:lstStyle/>
          <a:p>
            <a:r>
              <a:rPr lang="en-US" b="1" dirty="0" smtClean="0">
                <a:solidFill>
                  <a:schemeClr val="bg1"/>
                </a:solidFill>
              </a:rPr>
              <a:t>Jannean Elliott</a:t>
            </a:r>
          </a:p>
          <a:p>
            <a:r>
              <a:rPr lang="en-US" sz="1400" b="1" dirty="0" smtClean="0">
                <a:solidFill>
                  <a:schemeClr val="bg1"/>
                </a:solidFill>
              </a:rPr>
              <a:t>Data Ingest, Media Analyst</a:t>
            </a:r>
          </a:p>
          <a:p>
            <a:r>
              <a:rPr lang="en-US" sz="1400" b="1" dirty="0" smtClean="0">
                <a:solidFill>
                  <a:schemeClr val="bg1"/>
                </a:solidFill>
              </a:rPr>
              <a:t>DOE OSTI/Acquisition and Information Programs</a:t>
            </a:r>
          </a:p>
          <a:p>
            <a:r>
              <a:rPr lang="en-US" sz="1400" b="1" dirty="0" smtClean="0">
                <a:solidFill>
                  <a:schemeClr val="bg1"/>
                </a:solidFill>
              </a:rPr>
              <a:t>September 14, 2015</a:t>
            </a:r>
            <a:endParaRPr lang="en-US" sz="1400" b="1" dirty="0">
              <a:solidFill>
                <a:schemeClr val="bg1"/>
              </a:solidFill>
            </a:endParaRPr>
          </a:p>
        </p:txBody>
      </p:sp>
      <p:sp>
        <p:nvSpPr>
          <p:cNvPr id="10" name="TextBox 9"/>
          <p:cNvSpPr txBox="1"/>
          <p:nvPr/>
        </p:nvSpPr>
        <p:spPr>
          <a:xfrm>
            <a:off x="2986144" y="5352619"/>
            <a:ext cx="3048000" cy="646331"/>
          </a:xfrm>
          <a:prstGeom prst="rect">
            <a:avLst/>
          </a:prstGeom>
          <a:noFill/>
        </p:spPr>
        <p:txBody>
          <a:bodyPr wrap="square" rtlCol="0">
            <a:spAutoFit/>
          </a:bodyPr>
          <a:lstStyle/>
          <a:p>
            <a:pPr lvl="0"/>
            <a:r>
              <a:rPr lang="en-US" sz="1200" dirty="0">
                <a:solidFill>
                  <a:prstClr val="black"/>
                </a:solidFill>
                <a:latin typeface="Calibri" panose="020F0502020204030204" pitchFamily="34" charset="0"/>
              </a:rPr>
              <a:t>Streamline Integration using MPI-Hybrid Parallelism on a Large Multi-Core </a:t>
            </a:r>
            <a:r>
              <a:rPr lang="en-US" sz="1200" dirty="0" smtClean="0">
                <a:solidFill>
                  <a:prstClr val="black"/>
                </a:solidFill>
                <a:latin typeface="Calibri" panose="020F0502020204030204" pitchFamily="34" charset="0"/>
              </a:rPr>
              <a:t>Architecture</a:t>
            </a:r>
          </a:p>
          <a:p>
            <a:pPr lvl="0"/>
            <a:r>
              <a:rPr lang="en-US" sz="1200" dirty="0" smtClean="0">
                <a:solidFill>
                  <a:prstClr val="black"/>
                </a:solidFill>
                <a:latin typeface="Calibri" panose="020F0502020204030204" pitchFamily="34" charset="0"/>
              </a:rPr>
              <a:t>LBNL Visualization Group &gt;&gt;&gt;</a:t>
            </a:r>
            <a:endParaRPr lang="en-US" sz="1200" dirty="0">
              <a:solidFill>
                <a:prstClr val="black"/>
              </a:solidFill>
              <a:latin typeface="Calibri" panose="020F0502020204030204" pitchFamily="34" charset="0"/>
            </a:endParaRPr>
          </a:p>
        </p:txBody>
      </p:sp>
      <p:sp>
        <p:nvSpPr>
          <p:cNvPr id="11" name="TextBox 10"/>
          <p:cNvSpPr txBox="1"/>
          <p:nvPr/>
        </p:nvSpPr>
        <p:spPr>
          <a:xfrm>
            <a:off x="2971800" y="6098137"/>
            <a:ext cx="2667000" cy="461665"/>
          </a:xfrm>
          <a:prstGeom prst="rect">
            <a:avLst/>
          </a:prstGeom>
          <a:noFill/>
        </p:spPr>
        <p:txBody>
          <a:bodyPr wrap="square" rtlCol="0">
            <a:spAutoFit/>
          </a:bodyPr>
          <a:lstStyle/>
          <a:p>
            <a:pPr lvl="0"/>
            <a:r>
              <a:rPr lang="en-US" sz="1200" dirty="0" smtClean="0">
                <a:solidFill>
                  <a:prstClr val="black"/>
                </a:solidFill>
                <a:latin typeface="Calibri" panose="020F0502020204030204" pitchFamily="34" charset="0"/>
              </a:rPr>
              <a:t>&lt;&lt;&lt;  Algorithm </a:t>
            </a:r>
            <a:r>
              <a:rPr lang="en-US" sz="1200" dirty="0">
                <a:solidFill>
                  <a:prstClr val="black"/>
                </a:solidFill>
                <a:latin typeface="Calibri" panose="020F0502020204030204" pitchFamily="34" charset="0"/>
              </a:rPr>
              <a:t>Development for Black-Box Global </a:t>
            </a:r>
            <a:r>
              <a:rPr lang="en-US" sz="1200" dirty="0" smtClean="0">
                <a:solidFill>
                  <a:prstClr val="black"/>
                </a:solidFill>
                <a:latin typeface="Calibri" panose="020F0502020204030204" pitchFamily="34" charset="0"/>
              </a:rPr>
              <a:t>Optimization CCSE, LBNL</a:t>
            </a:r>
            <a:endParaRPr lang="en-US" sz="1200" dirty="0">
              <a:solidFill>
                <a:prstClr val="black"/>
              </a:solidFill>
              <a:latin typeface="Calibri" panose="020F0502020204030204" pitchFamily="34" charset="0"/>
            </a:endParaRPr>
          </a:p>
        </p:txBody>
      </p:sp>
      <p:sp>
        <p:nvSpPr>
          <p:cNvPr id="12" name="TextBox 11"/>
          <p:cNvSpPr txBox="1"/>
          <p:nvPr/>
        </p:nvSpPr>
        <p:spPr>
          <a:xfrm>
            <a:off x="152400" y="4724400"/>
            <a:ext cx="3154680" cy="461665"/>
          </a:xfrm>
          <a:prstGeom prst="rect">
            <a:avLst/>
          </a:prstGeom>
          <a:noFill/>
        </p:spPr>
        <p:txBody>
          <a:bodyPr wrap="square" rtlCol="0">
            <a:spAutoFit/>
          </a:bodyPr>
          <a:lstStyle/>
          <a:p>
            <a:r>
              <a:rPr lang="en-US" sz="1200" dirty="0" err="1" smtClean="0">
                <a:solidFill>
                  <a:schemeClr val="bg1"/>
                </a:solidFill>
                <a:latin typeface="Calibri" panose="020F0502020204030204" pitchFamily="34" charset="0"/>
              </a:rPr>
              <a:t>Paraview</a:t>
            </a:r>
            <a:r>
              <a:rPr lang="en-US" sz="1200" dirty="0" smtClean="0">
                <a:solidFill>
                  <a:schemeClr val="bg1"/>
                </a:solidFill>
                <a:latin typeface="Calibri" panose="020F0502020204030204" pitchFamily="34" charset="0"/>
              </a:rPr>
              <a:t> image from </a:t>
            </a:r>
            <a:r>
              <a:rPr lang="en-US" sz="1200" dirty="0" err="1" smtClean="0">
                <a:solidFill>
                  <a:schemeClr val="bg1"/>
                </a:solidFill>
                <a:latin typeface="Calibri" panose="020F0502020204030204" pitchFamily="34" charset="0"/>
              </a:rPr>
              <a:t>PoroTomo</a:t>
            </a:r>
            <a:r>
              <a:rPr lang="en-US" sz="1200" dirty="0" smtClean="0">
                <a:solidFill>
                  <a:schemeClr val="bg1"/>
                </a:solidFill>
                <a:latin typeface="Calibri" panose="020F0502020204030204" pitchFamily="34" charset="0"/>
              </a:rPr>
              <a:t> Project, U. of Wisconsin, Geothermal Data Repository</a:t>
            </a:r>
            <a:endParaRPr lang="en-US"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8946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228600"/>
            <a:ext cx="8305800" cy="1200329"/>
          </a:xfrm>
          <a:prstGeom prst="rect">
            <a:avLst/>
          </a:prstGeom>
          <a:noFill/>
        </p:spPr>
        <p:txBody>
          <a:bodyPr wrap="square" rtlCol="0">
            <a:spAutoFit/>
          </a:bodyPr>
          <a:lstStyle/>
          <a:p>
            <a:pPr marL="228600"/>
            <a:r>
              <a:rPr lang="en-US" sz="2400" b="1" dirty="0">
                <a:solidFill>
                  <a:prstClr val="black"/>
                </a:solidFill>
                <a:ea typeface="Calibri"/>
              </a:rPr>
              <a:t>The landing page, which must always be publicly accessible, provides context for the dataset.  It may contain one or more of the following:</a:t>
            </a:r>
            <a:endParaRPr lang="en-US" sz="2400" b="1" dirty="0">
              <a:solidFill>
                <a:prstClr val="black"/>
              </a:solidFill>
            </a:endParaRPr>
          </a:p>
        </p:txBody>
      </p:sp>
      <p:sp>
        <p:nvSpPr>
          <p:cNvPr id="7" name="TextBox 6"/>
          <p:cNvSpPr txBox="1"/>
          <p:nvPr/>
        </p:nvSpPr>
        <p:spPr>
          <a:xfrm>
            <a:off x="647700" y="1638125"/>
            <a:ext cx="8191500" cy="5011628"/>
          </a:xfrm>
          <a:prstGeom prst="rect">
            <a:avLst/>
          </a:prstGeom>
          <a:noFill/>
        </p:spPr>
        <p:txBody>
          <a:bodyPr wrap="square" rtlCol="0">
            <a:spAutoFit/>
          </a:bodyPr>
          <a:lstStyle/>
          <a:p>
            <a:pPr marL="342900" indent="-342900">
              <a:lnSpc>
                <a:spcPct val="115000"/>
              </a:lnSpc>
              <a:spcAft>
                <a:spcPts val="1000"/>
              </a:spcAft>
              <a:buFont typeface="Symbol"/>
              <a:buChar char=""/>
            </a:pPr>
            <a:r>
              <a:rPr lang="en-US" sz="2000" dirty="0">
                <a:solidFill>
                  <a:prstClr val="black"/>
                </a:solidFill>
                <a:latin typeface="Calibri" panose="020F0502020204030204" pitchFamily="34" charset="0"/>
                <a:ea typeface="Calibri"/>
              </a:rPr>
              <a:t>Information on how a full, formal citation of the data should appear</a:t>
            </a:r>
            <a:endParaRPr lang="en-US" sz="2000" dirty="0">
              <a:solidFill>
                <a:prstClr val="black"/>
              </a:solidFill>
              <a:latin typeface="Calibri" panose="020F0502020204030204" pitchFamily="34" charset="0"/>
            </a:endParaRPr>
          </a:p>
          <a:p>
            <a:pPr marL="342900" indent="-342900">
              <a:lnSpc>
                <a:spcPct val="115000"/>
              </a:lnSpc>
              <a:spcAft>
                <a:spcPts val="1000"/>
              </a:spcAft>
              <a:buFont typeface="Symbol"/>
              <a:buChar char=""/>
            </a:pPr>
            <a:r>
              <a:rPr lang="en-US" sz="2000" dirty="0">
                <a:solidFill>
                  <a:prstClr val="black"/>
                </a:solidFill>
                <a:latin typeface="Calibri" panose="020F0502020204030204" pitchFamily="34" charset="0"/>
                <a:ea typeface="Calibri"/>
              </a:rPr>
              <a:t>Access information, including a notice of temporary restriction, if a dataset is not yet ready for public access</a:t>
            </a:r>
            <a:endParaRPr lang="en-US" sz="2000" dirty="0">
              <a:solidFill>
                <a:prstClr val="black"/>
              </a:solidFill>
              <a:latin typeface="Calibri" panose="020F0502020204030204" pitchFamily="34" charset="0"/>
            </a:endParaRPr>
          </a:p>
          <a:p>
            <a:pPr marL="342900" indent="-342900">
              <a:lnSpc>
                <a:spcPct val="115000"/>
              </a:lnSpc>
              <a:spcAft>
                <a:spcPts val="1000"/>
              </a:spcAft>
              <a:buFont typeface="Symbol"/>
              <a:buChar char=""/>
            </a:pPr>
            <a:r>
              <a:rPr lang="en-US" sz="2000" dirty="0">
                <a:solidFill>
                  <a:prstClr val="black"/>
                </a:solidFill>
                <a:latin typeface="Calibri" panose="020F0502020204030204" pitchFamily="34" charset="0"/>
                <a:ea typeface="Calibri"/>
              </a:rPr>
              <a:t>Links to software or toolkits needed to open, download, or analyze </a:t>
            </a:r>
            <a:r>
              <a:rPr lang="en-US" sz="2000" dirty="0" smtClean="0">
                <a:solidFill>
                  <a:prstClr val="black"/>
                </a:solidFill>
                <a:latin typeface="Calibri" panose="020F0502020204030204" pitchFamily="34" charset="0"/>
                <a:ea typeface="Calibri"/>
              </a:rPr>
              <a:t>data</a:t>
            </a:r>
            <a:endParaRPr lang="en-US" sz="2000" dirty="0">
              <a:solidFill>
                <a:prstClr val="black"/>
              </a:solidFill>
              <a:latin typeface="Calibri" panose="020F0502020204030204" pitchFamily="34" charset="0"/>
            </a:endParaRPr>
          </a:p>
          <a:p>
            <a:pPr marL="342900" indent="-342900">
              <a:lnSpc>
                <a:spcPct val="115000"/>
              </a:lnSpc>
              <a:spcAft>
                <a:spcPts val="1000"/>
              </a:spcAft>
              <a:buFont typeface="Symbol"/>
              <a:buChar char=""/>
            </a:pPr>
            <a:r>
              <a:rPr lang="en-US" sz="2000" dirty="0">
                <a:solidFill>
                  <a:prstClr val="black"/>
                </a:solidFill>
                <a:latin typeface="Calibri" panose="020F0502020204030204" pitchFamily="34" charset="0"/>
                <a:ea typeface="Calibri"/>
              </a:rPr>
              <a:t>A listing of the individual data files that may be included in the registered dataset (with links to them</a:t>
            </a:r>
            <a:r>
              <a:rPr lang="en-US" sz="2000" dirty="0" smtClean="0">
                <a:solidFill>
                  <a:prstClr val="black"/>
                </a:solidFill>
                <a:latin typeface="Calibri" panose="020F0502020204030204" pitchFamily="34" charset="0"/>
                <a:ea typeface="Calibri"/>
              </a:rPr>
              <a:t>)</a:t>
            </a:r>
          </a:p>
          <a:p>
            <a:pPr marL="342900" indent="-342900">
              <a:lnSpc>
                <a:spcPct val="115000"/>
              </a:lnSpc>
              <a:spcAft>
                <a:spcPts val="1000"/>
              </a:spcAft>
              <a:buFont typeface="Symbol"/>
              <a:buChar char=""/>
            </a:pPr>
            <a:r>
              <a:rPr lang="en-US" sz="2000" dirty="0" smtClean="0">
                <a:solidFill>
                  <a:prstClr val="black"/>
                </a:solidFill>
                <a:latin typeface="Calibri" panose="020F0502020204030204" pitchFamily="34" charset="0"/>
                <a:ea typeface="Calibri"/>
              </a:rPr>
              <a:t>Related resources</a:t>
            </a:r>
            <a:endParaRPr lang="en-US" sz="2000" dirty="0">
              <a:solidFill>
                <a:prstClr val="black"/>
              </a:solidFill>
              <a:latin typeface="Calibri" panose="020F0502020204030204" pitchFamily="34" charset="0"/>
              <a:ea typeface="Calibri"/>
            </a:endParaRPr>
          </a:p>
          <a:p>
            <a:pPr marL="342900" indent="-342900">
              <a:lnSpc>
                <a:spcPct val="115000"/>
              </a:lnSpc>
              <a:spcAft>
                <a:spcPts val="1000"/>
              </a:spcAft>
              <a:buFont typeface="Symbol"/>
              <a:buChar char=""/>
            </a:pPr>
            <a:r>
              <a:rPr lang="en-US" sz="2000" dirty="0" smtClean="0">
                <a:solidFill>
                  <a:prstClr val="black"/>
                </a:solidFill>
                <a:latin typeface="Calibri" panose="020F0502020204030204" pitchFamily="34" charset="0"/>
                <a:ea typeface="Calibri"/>
              </a:rPr>
              <a:t>Version information</a:t>
            </a:r>
            <a:endParaRPr lang="en-US" sz="2000" dirty="0">
              <a:solidFill>
                <a:prstClr val="black"/>
              </a:solidFill>
              <a:latin typeface="Calibri" panose="020F0502020204030204" pitchFamily="34" charset="0"/>
            </a:endParaRPr>
          </a:p>
          <a:p>
            <a:pPr marL="342900" indent="-342900">
              <a:lnSpc>
                <a:spcPct val="115000"/>
              </a:lnSpc>
              <a:spcAft>
                <a:spcPts val="1000"/>
              </a:spcAft>
              <a:buFont typeface="Symbol"/>
              <a:buChar char=""/>
            </a:pPr>
            <a:r>
              <a:rPr lang="en-US" sz="2000" dirty="0">
                <a:solidFill>
                  <a:prstClr val="black"/>
                </a:solidFill>
                <a:latin typeface="Calibri" panose="020F0502020204030204" pitchFamily="34" charset="0"/>
                <a:ea typeface="Calibri"/>
              </a:rPr>
              <a:t>Contact </a:t>
            </a:r>
            <a:r>
              <a:rPr lang="en-US" sz="2000" dirty="0" smtClean="0">
                <a:solidFill>
                  <a:prstClr val="black"/>
                </a:solidFill>
                <a:latin typeface="Calibri" panose="020F0502020204030204" pitchFamily="34" charset="0"/>
                <a:ea typeface="Calibri"/>
              </a:rPr>
              <a:t>information</a:t>
            </a:r>
          </a:p>
          <a:p>
            <a:pPr>
              <a:lnSpc>
                <a:spcPct val="115000"/>
              </a:lnSpc>
              <a:spcAft>
                <a:spcPts val="1000"/>
              </a:spcAft>
            </a:pPr>
            <a:endParaRPr lang="en-US" sz="2000" dirty="0">
              <a:solidFill>
                <a:prstClr val="black"/>
              </a:solidFill>
              <a:latin typeface="Calibri" panose="020F0502020204030204" pitchFamily="34" charset="0"/>
              <a:ea typeface="Calibri"/>
            </a:endParaRPr>
          </a:p>
          <a:p>
            <a:pPr>
              <a:lnSpc>
                <a:spcPct val="115000"/>
              </a:lnSpc>
              <a:spcAft>
                <a:spcPts val="1000"/>
              </a:spcAft>
            </a:pPr>
            <a:r>
              <a:rPr lang="en-US" sz="2000" dirty="0">
                <a:solidFill>
                  <a:prstClr val="black"/>
                </a:solidFill>
                <a:latin typeface="Calibri" panose="020F0502020204030204" pitchFamily="34" charset="0"/>
                <a:ea typeface="Calibri"/>
              </a:rPr>
              <a:t> </a:t>
            </a:r>
            <a:endParaRPr lang="en-US" sz="2000" dirty="0">
              <a:solidFill>
                <a:prstClr val="black"/>
              </a:solidFill>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652" y="4392679"/>
            <a:ext cx="5404934" cy="2465321"/>
          </a:xfrm>
          <a:prstGeom prst="rect">
            <a:avLst/>
          </a:prstGeom>
        </p:spPr>
      </p:pic>
    </p:spTree>
    <p:extLst>
      <p:ext uri="{BB962C8B-B14F-4D97-AF65-F5344CB8AC3E}">
        <p14:creationId xmlns:p14="http://schemas.microsoft.com/office/powerpoint/2010/main" val="345758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C5C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52400"/>
            <a:ext cx="5486400" cy="3862783"/>
          </a:xfrm>
          <a:prstGeom prst="rect">
            <a:avLst/>
          </a:prstGeom>
          <a:ln w="28575">
            <a:solidFill>
              <a:srgbClr val="FFC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7686"/>
            <a:ext cx="2590800" cy="3154950"/>
          </a:xfrm>
          <a:prstGeom prst="rect">
            <a:avLst/>
          </a:prstGeom>
          <a:ln w="28575">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6221784"/>
            <a:ext cx="4876800" cy="670852"/>
          </a:xfrm>
          <a:prstGeom prst="rect">
            <a:avLst/>
          </a:prstGeom>
        </p:spPr>
      </p:pic>
      <p:sp>
        <p:nvSpPr>
          <p:cNvPr id="5" name="TextBox 4"/>
          <p:cNvSpPr txBox="1"/>
          <p:nvPr/>
        </p:nvSpPr>
        <p:spPr>
          <a:xfrm>
            <a:off x="211567" y="177501"/>
            <a:ext cx="3124200" cy="3046988"/>
          </a:xfrm>
          <a:prstGeom prst="rect">
            <a:avLst/>
          </a:prstGeom>
          <a:noFill/>
        </p:spPr>
        <p:txBody>
          <a:bodyPr wrap="square" rtlCol="0">
            <a:spAutoFit/>
          </a:bodyPr>
          <a:lstStyle/>
          <a:p>
            <a:r>
              <a:rPr lang="en-US" sz="2400" dirty="0">
                <a:solidFill>
                  <a:prstClr val="black"/>
                </a:solidFill>
              </a:rPr>
              <a:t>Mandatory when dataset is temporarily </a:t>
            </a:r>
            <a:r>
              <a:rPr lang="en-US" sz="2400" dirty="0" smtClean="0">
                <a:solidFill>
                  <a:prstClr val="black"/>
                </a:solidFill>
              </a:rPr>
              <a:t>restricted &gt;&gt;&gt;&gt;</a:t>
            </a:r>
          </a:p>
          <a:p>
            <a:endParaRPr lang="en-US" sz="2400" dirty="0">
              <a:solidFill>
                <a:prstClr val="black"/>
              </a:solidFill>
            </a:endParaRPr>
          </a:p>
          <a:p>
            <a:r>
              <a:rPr lang="en-US" sz="2400" dirty="0" smtClean="0">
                <a:solidFill>
                  <a:prstClr val="black"/>
                </a:solidFill>
              </a:rPr>
              <a:t>Or when data requires special software to open.</a:t>
            </a:r>
            <a:endParaRPr lang="en-US" sz="2400" dirty="0">
              <a:solidFill>
                <a:prstClr val="black"/>
              </a:solidFill>
            </a:endParaRPr>
          </a:p>
        </p:txBody>
      </p:sp>
      <p:sp>
        <p:nvSpPr>
          <p:cNvPr id="6" name="TextBox 5"/>
          <p:cNvSpPr txBox="1"/>
          <p:nvPr/>
        </p:nvSpPr>
        <p:spPr>
          <a:xfrm>
            <a:off x="2590800" y="4232745"/>
            <a:ext cx="6172200" cy="461665"/>
          </a:xfrm>
          <a:prstGeom prst="rect">
            <a:avLst/>
          </a:prstGeom>
          <a:noFill/>
        </p:spPr>
        <p:txBody>
          <a:bodyPr wrap="square" rtlCol="0">
            <a:spAutoFit/>
          </a:bodyPr>
          <a:lstStyle/>
          <a:p>
            <a:r>
              <a:rPr lang="en-US" sz="2400" dirty="0">
                <a:solidFill>
                  <a:prstClr val="black"/>
                </a:solidFill>
              </a:rPr>
              <a:t> &lt; Useful when data must be retired</a:t>
            </a:r>
          </a:p>
        </p:txBody>
      </p:sp>
      <p:sp>
        <p:nvSpPr>
          <p:cNvPr id="7" name="TextBox 6"/>
          <p:cNvSpPr txBox="1"/>
          <p:nvPr/>
        </p:nvSpPr>
        <p:spPr>
          <a:xfrm>
            <a:off x="5720773" y="6037118"/>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4952999" y="4938902"/>
            <a:ext cx="2347821" cy="1815882"/>
          </a:xfrm>
          <a:prstGeom prst="rect">
            <a:avLst/>
          </a:prstGeom>
          <a:noFill/>
        </p:spPr>
        <p:txBody>
          <a:bodyPr wrap="square" rtlCol="0">
            <a:spAutoFit/>
          </a:bodyPr>
          <a:lstStyle/>
          <a:p>
            <a:r>
              <a:rPr lang="en-US" b="1" dirty="0">
                <a:solidFill>
                  <a:srgbClr val="01748F"/>
                </a:solidFill>
              </a:rPr>
              <a:t>   </a:t>
            </a:r>
            <a:r>
              <a:rPr lang="en-US" sz="2800" b="1" dirty="0">
                <a:solidFill>
                  <a:srgbClr val="01748F"/>
                </a:solidFill>
              </a:rPr>
              <a:t>DataCite </a:t>
            </a:r>
          </a:p>
          <a:p>
            <a:r>
              <a:rPr lang="en-US" sz="2800" b="1" dirty="0">
                <a:solidFill>
                  <a:srgbClr val="01748F"/>
                </a:solidFill>
              </a:rPr>
              <a:t>  Does </a:t>
            </a:r>
          </a:p>
          <a:p>
            <a:r>
              <a:rPr lang="en-US" sz="2800" b="1" dirty="0">
                <a:solidFill>
                  <a:srgbClr val="01748F"/>
                </a:solidFill>
              </a:rPr>
              <a:t>  Not </a:t>
            </a:r>
          </a:p>
          <a:p>
            <a:r>
              <a:rPr lang="en-US" sz="2800" b="1" dirty="0">
                <a:solidFill>
                  <a:srgbClr val="01748F"/>
                </a:solidFill>
              </a:rPr>
              <a:t>  Delete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821" y="4694410"/>
            <a:ext cx="1357404" cy="214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95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0"/>
            <a:ext cx="8763000" cy="861774"/>
          </a:xfrm>
          <a:prstGeom prst="rect">
            <a:avLst/>
          </a:prstGeom>
          <a:noFill/>
        </p:spPr>
        <p:txBody>
          <a:bodyPr wrap="square" rtlCol="0">
            <a:spAutoFit/>
          </a:bodyPr>
          <a:lstStyle/>
          <a:p>
            <a:pPr algn="ctr"/>
            <a:r>
              <a:rPr lang="en-US" sz="3200" b="1" dirty="0">
                <a:solidFill>
                  <a:prstClr val="black"/>
                </a:solidFill>
              </a:rPr>
              <a:t>Reserving a </a:t>
            </a:r>
            <a:r>
              <a:rPr lang="en-US" sz="3200" b="1" dirty="0" smtClean="0">
                <a:solidFill>
                  <a:prstClr val="black"/>
                </a:solidFill>
              </a:rPr>
              <a:t>DOI - &lt;set_reserved/&gt;</a:t>
            </a:r>
            <a:endParaRPr lang="en-US" sz="3200" b="1" dirty="0">
              <a:solidFill>
                <a:prstClr val="black"/>
              </a:solidFill>
            </a:endParaRPr>
          </a:p>
          <a:p>
            <a:pPr algn="ctr"/>
            <a:endParaRPr lang="en-US"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4724400"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36473" y="1371600"/>
            <a:ext cx="4648200" cy="1938992"/>
          </a:xfrm>
          <a:prstGeom prst="rect">
            <a:avLst/>
          </a:prstGeom>
          <a:noFill/>
        </p:spPr>
        <p:txBody>
          <a:bodyPr wrap="square" rtlCol="0">
            <a:spAutoFit/>
          </a:bodyPr>
          <a:lstStyle/>
          <a:p>
            <a:r>
              <a:rPr lang="en-US" sz="2000" b="1" dirty="0" smtClean="0">
                <a:solidFill>
                  <a:srgbClr val="C00000"/>
                </a:solidFill>
              </a:rPr>
              <a:t>Note:  This </a:t>
            </a:r>
            <a:r>
              <a:rPr lang="en-US" sz="2000" b="1" dirty="0">
                <a:solidFill>
                  <a:srgbClr val="C00000"/>
                </a:solidFill>
              </a:rPr>
              <a:t>GDR dataset was a straightforward, normal submission because the landing page, with good information,  was publicly available at the time of submission.  The DOI did not have to be reserved.</a:t>
            </a:r>
          </a:p>
        </p:txBody>
      </p:sp>
      <p:sp>
        <p:nvSpPr>
          <p:cNvPr id="5" name="TextBox 4"/>
          <p:cNvSpPr txBox="1"/>
          <p:nvPr/>
        </p:nvSpPr>
        <p:spPr>
          <a:xfrm>
            <a:off x="1793" y="562851"/>
            <a:ext cx="3352800" cy="6247864"/>
          </a:xfrm>
          <a:prstGeom prst="rect">
            <a:avLst/>
          </a:prstGeom>
          <a:noFill/>
        </p:spPr>
        <p:txBody>
          <a:bodyPr wrap="square" rtlCol="0">
            <a:spAutoFit/>
          </a:bodyPr>
          <a:lstStyle/>
          <a:p>
            <a:r>
              <a:rPr lang="en-US" sz="2000" dirty="0">
                <a:solidFill>
                  <a:prstClr val="black"/>
                </a:solidFill>
                <a:ea typeface="Times New Roman"/>
                <a:cs typeface="Calibri"/>
              </a:rPr>
              <a:t>Sometimes a researcher needs to know what the DOI for </a:t>
            </a:r>
            <a:r>
              <a:rPr lang="en-US" sz="2000" dirty="0" smtClean="0">
                <a:solidFill>
                  <a:prstClr val="black"/>
                </a:solidFill>
                <a:ea typeface="Times New Roman"/>
                <a:cs typeface="Calibri"/>
              </a:rPr>
              <a:t>a </a:t>
            </a:r>
            <a:r>
              <a:rPr lang="en-US" sz="2000" dirty="0">
                <a:solidFill>
                  <a:prstClr val="black"/>
                </a:solidFill>
                <a:ea typeface="Times New Roman"/>
                <a:cs typeface="Calibri"/>
              </a:rPr>
              <a:t>dataset will be even before </a:t>
            </a:r>
            <a:r>
              <a:rPr lang="en-US" sz="2000" dirty="0" smtClean="0">
                <a:solidFill>
                  <a:prstClr val="black"/>
                </a:solidFill>
                <a:ea typeface="Times New Roman"/>
                <a:cs typeface="Calibri"/>
              </a:rPr>
              <a:t>he </a:t>
            </a:r>
            <a:r>
              <a:rPr lang="en-US" sz="2000" dirty="0">
                <a:solidFill>
                  <a:prstClr val="black"/>
                </a:solidFill>
                <a:ea typeface="Times New Roman"/>
                <a:cs typeface="Calibri"/>
              </a:rPr>
              <a:t>knows where its landing page will be posted.  Reserving a DOI in OSTI’s Data ID Service supports this need.  </a:t>
            </a:r>
            <a:endParaRPr lang="en-US" sz="2000" dirty="0" smtClean="0">
              <a:solidFill>
                <a:prstClr val="black"/>
              </a:solidFill>
              <a:ea typeface="Times New Roman"/>
              <a:cs typeface="Calibri"/>
            </a:endParaRPr>
          </a:p>
          <a:p>
            <a:endParaRPr lang="en-US" sz="2000" dirty="0" smtClean="0">
              <a:solidFill>
                <a:prstClr val="black"/>
              </a:solidFill>
              <a:ea typeface="Times New Roman"/>
              <a:cs typeface="Calibri"/>
            </a:endParaRPr>
          </a:p>
          <a:p>
            <a:r>
              <a:rPr lang="en-US" sz="2000" dirty="0" smtClean="0">
                <a:solidFill>
                  <a:prstClr val="black"/>
                </a:solidFill>
                <a:ea typeface="Times New Roman"/>
                <a:cs typeface="Calibri"/>
              </a:rPr>
              <a:t>It </a:t>
            </a:r>
            <a:r>
              <a:rPr lang="en-US" sz="2000" dirty="0">
                <a:solidFill>
                  <a:prstClr val="black"/>
                </a:solidFill>
                <a:ea typeface="Times New Roman"/>
                <a:cs typeface="Calibri"/>
              </a:rPr>
              <a:t>assigns a DOI for a particular dataset but ensures that the assigned DOI does not “travel” to DataCite before the researcher is ready for it to do so.  If the DOI “travels” before there is a valid URL, DataCite will not mint.  The DOI would not be registered and cannot function as a live link. </a:t>
            </a:r>
            <a:endParaRPr lang="en-US" sz="2000" dirty="0">
              <a:solidFill>
                <a:prstClr val="black"/>
              </a:solidFill>
            </a:endParaRPr>
          </a:p>
        </p:txBody>
      </p:sp>
    </p:spTree>
    <p:extLst>
      <p:ext uri="{BB962C8B-B14F-4D97-AF65-F5344CB8AC3E}">
        <p14:creationId xmlns:p14="http://schemas.microsoft.com/office/powerpoint/2010/main" val="261779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722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61"/>
            <a:ext cx="9144000" cy="68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75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5400" y="238302"/>
            <a:ext cx="3581400" cy="1251062"/>
          </a:xfrm>
        </p:spPr>
        <p:txBody>
          <a:bodyPr>
            <a:normAutofit fontScale="90000"/>
          </a:bodyPr>
          <a:lstStyle/>
          <a:p>
            <a:r>
              <a:rPr lang="en-US" sz="2000" dirty="0">
                <a:solidFill>
                  <a:schemeClr val="bg1"/>
                </a:solidFill>
                <a:latin typeface="+mn-lt"/>
              </a:rPr>
              <a:t>When OSTI and the client agree they are mutually ready, OSTI sets up the 241.6 web service account in production E-Link. </a:t>
            </a:r>
            <a:r>
              <a:rPr lang="en-US" sz="3600" dirty="0" smtClean="0">
                <a:solidFill>
                  <a:schemeClr val="bg1"/>
                </a:solidFill>
                <a:latin typeface="+mn-lt"/>
              </a:rPr>
              <a:t/>
            </a:r>
            <a:br>
              <a:rPr lang="en-US" sz="3600" dirty="0" smtClean="0">
                <a:solidFill>
                  <a:schemeClr val="bg1"/>
                </a:solidFill>
                <a:latin typeface="+mn-lt"/>
              </a:rPr>
            </a:br>
            <a:endParaRPr lang="en-US" dirty="0">
              <a:solidFill>
                <a:schemeClr val="bg1"/>
              </a:solidFill>
              <a:latin typeface="+mn-lt"/>
            </a:endParaRPr>
          </a:p>
        </p:txBody>
      </p:sp>
      <p:sp>
        <p:nvSpPr>
          <p:cNvPr id="7" name="Rectangle 6"/>
          <p:cNvSpPr/>
          <p:nvPr/>
        </p:nvSpPr>
        <p:spPr>
          <a:xfrm>
            <a:off x="0" y="1524000"/>
            <a:ext cx="9144000" cy="5334000"/>
          </a:xfrm>
          <a:prstGeom prst="rect">
            <a:avLst/>
          </a:prstGeom>
          <a:solidFill>
            <a:schemeClr val="bg1">
              <a:lumMod val="8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4681353" cy="144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561" y="1219201"/>
            <a:ext cx="660043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4572000"/>
            <a:ext cx="4901465" cy="1981200"/>
          </a:xfrm>
          <a:prstGeom prst="rect">
            <a:avLst/>
          </a:prstGeom>
        </p:spPr>
      </p:pic>
      <p:sp>
        <p:nvSpPr>
          <p:cNvPr id="3" name="TextBox 2"/>
          <p:cNvSpPr txBox="1"/>
          <p:nvPr/>
        </p:nvSpPr>
        <p:spPr>
          <a:xfrm>
            <a:off x="242455" y="1420548"/>
            <a:ext cx="2238761" cy="3329116"/>
          </a:xfrm>
          <a:prstGeom prst="rect">
            <a:avLst/>
          </a:prstGeom>
          <a:noFill/>
        </p:spPr>
        <p:txBody>
          <a:bodyPr wrap="square" rtlCol="0">
            <a:spAutoFit/>
          </a:bodyPr>
          <a:lstStyle/>
          <a:p>
            <a:pPr marL="365760" indent="-256032">
              <a:buClr>
                <a:srgbClr val="2DA2BF"/>
              </a:buClr>
              <a:buSzPct val="68000"/>
              <a:buFont typeface="Wingdings 3"/>
              <a:buChar char=""/>
            </a:pPr>
            <a:endParaRPr lang="en-US" sz="1600" dirty="0">
              <a:solidFill>
                <a:prstClr val="black"/>
              </a:solidFill>
              <a:latin typeface="Lucida Sans Unicode"/>
            </a:endParaRPr>
          </a:p>
          <a:p>
            <a:pPr marL="365760" indent="-256032">
              <a:buClr>
                <a:srgbClr val="2DA2BF"/>
              </a:buClr>
              <a:buSzPct val="68000"/>
              <a:buFont typeface="Wingdings 3"/>
              <a:buChar char=""/>
            </a:pPr>
            <a:r>
              <a:rPr lang="en-US" sz="1600" dirty="0">
                <a:solidFill>
                  <a:prstClr val="black"/>
                </a:solidFill>
                <a:latin typeface="Lucida Sans Unicode"/>
              </a:rPr>
              <a:t>OSTI’s server service provides immediate response to client after each submission and E-Link follows with an automated email. </a:t>
            </a:r>
          </a:p>
          <a:p>
            <a:pPr marL="365760" indent="-256032">
              <a:buClr>
                <a:srgbClr val="2DA2BF"/>
              </a:buClr>
              <a:buSzPct val="68000"/>
              <a:buFont typeface="Wingdings 3"/>
              <a:buChar char=""/>
            </a:pPr>
            <a:endParaRPr lang="en-US" sz="1600" dirty="0">
              <a:solidFill>
                <a:prstClr val="black"/>
              </a:solidFill>
              <a:latin typeface="Lucida Sans Unicode"/>
            </a:endParaRPr>
          </a:p>
          <a:p>
            <a:pPr marL="365760" indent="-256032">
              <a:spcBef>
                <a:spcPts val="400"/>
              </a:spcBef>
              <a:buClr>
                <a:srgbClr val="2DA2BF"/>
              </a:buClr>
              <a:buSzPct val="68000"/>
              <a:buFont typeface="Wingdings 3"/>
              <a:buChar char=""/>
            </a:pPr>
            <a:endParaRPr lang="en-US" sz="1500" dirty="0">
              <a:solidFill>
                <a:prstClr val="black"/>
              </a:solidFill>
              <a:latin typeface="Lucida Sans Unicode"/>
            </a:endParaRPr>
          </a:p>
        </p:txBody>
      </p:sp>
      <p:sp>
        <p:nvSpPr>
          <p:cNvPr id="8" name="TextBox 7"/>
          <p:cNvSpPr txBox="1"/>
          <p:nvPr/>
        </p:nvSpPr>
        <p:spPr>
          <a:xfrm>
            <a:off x="5562600" y="4724400"/>
            <a:ext cx="3200400" cy="1708160"/>
          </a:xfrm>
          <a:prstGeom prst="rect">
            <a:avLst/>
          </a:prstGeom>
          <a:noFill/>
        </p:spPr>
        <p:txBody>
          <a:bodyPr wrap="square" rtlCol="0">
            <a:spAutoFit/>
          </a:bodyPr>
          <a:lstStyle/>
          <a:p>
            <a:pPr marL="365760" indent="-256032">
              <a:spcBef>
                <a:spcPts val="400"/>
              </a:spcBef>
              <a:buClr>
                <a:srgbClr val="2DA2BF"/>
              </a:buClr>
              <a:buSzPct val="68000"/>
              <a:buFont typeface="Wingdings 3"/>
              <a:buChar char=""/>
            </a:pPr>
            <a:r>
              <a:rPr lang="en-US" sz="1500" dirty="0">
                <a:solidFill>
                  <a:prstClr val="black"/>
                </a:solidFill>
                <a:latin typeface="Lucida Sans Unicode"/>
              </a:rPr>
              <a:t>Overnight the metadata record is released in E-Link and travels to the DataCite Registry.  New DOIs “mint” immediately.  Updates may not go “live” for several hours.</a:t>
            </a:r>
          </a:p>
        </p:txBody>
      </p:sp>
    </p:spTree>
    <p:extLst>
      <p:ext uri="{BB962C8B-B14F-4D97-AF65-F5344CB8AC3E}">
        <p14:creationId xmlns:p14="http://schemas.microsoft.com/office/powerpoint/2010/main" val="160015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TI_pptTemplate_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4100946" y="5611090"/>
            <a:ext cx="3271495" cy="369332"/>
          </a:xfrm>
          <a:prstGeom prst="rect">
            <a:avLst/>
          </a:prstGeom>
          <a:noFill/>
        </p:spPr>
        <p:txBody>
          <a:bodyPr wrap="square" rtlCol="0">
            <a:spAutoFit/>
          </a:bodyPr>
          <a:lstStyle/>
          <a:p>
            <a:pPr defTabSz="457200"/>
            <a:r>
              <a:rPr lang="en-US" dirty="0">
                <a:solidFill>
                  <a:prstClr val="black"/>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689334"/>
            <a:ext cx="8060389" cy="61686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8894618" cy="792000"/>
          </a:xfrm>
          <a:prstGeom prst="rect">
            <a:avLst/>
          </a:prstGeom>
        </p:spPr>
      </p:pic>
    </p:spTree>
    <p:extLst>
      <p:ext uri="{BB962C8B-B14F-4D97-AF65-F5344CB8AC3E}">
        <p14:creationId xmlns:p14="http://schemas.microsoft.com/office/powerpoint/2010/main" val="312753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TI_pptTemplate_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10489"/>
            <a:ext cx="8686800" cy="1143000"/>
          </a:xfrm>
        </p:spPr>
        <p:txBody>
          <a:bodyPr>
            <a:normAutofit/>
          </a:bodyPr>
          <a:lstStyle/>
          <a:p>
            <a:pPr algn="l"/>
            <a:r>
              <a:rPr lang="en-US" b="1" dirty="0" smtClean="0">
                <a:solidFill>
                  <a:schemeClr val="tx2">
                    <a:lumMod val="75000"/>
                  </a:schemeClr>
                </a:solidFill>
              </a:rPr>
              <a:t>DOE Data Clients </a:t>
            </a:r>
            <a:endParaRPr lang="en-US" b="1" dirty="0">
              <a:solidFill>
                <a:schemeClr val="tx2">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465" y="3129965"/>
            <a:ext cx="16097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84" y="5622316"/>
            <a:ext cx="1473798" cy="42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452" y="6096000"/>
            <a:ext cx="1110801" cy="65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65" y="2514600"/>
            <a:ext cx="1431742" cy="54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449" y="4604182"/>
            <a:ext cx="948215" cy="94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0" y="609600"/>
            <a:ext cx="1612699" cy="506652"/>
          </a:xfrm>
          <a:prstGeom prst="rect">
            <a:avLst/>
          </a:prstGeom>
        </p:spPr>
      </p:pic>
      <p:sp>
        <p:nvSpPr>
          <p:cNvPr id="14" name="TextBox 13"/>
          <p:cNvSpPr txBox="1"/>
          <p:nvPr/>
        </p:nvSpPr>
        <p:spPr>
          <a:xfrm>
            <a:off x="1705064" y="333136"/>
            <a:ext cx="7438936" cy="6740307"/>
          </a:xfrm>
          <a:prstGeom prst="rect">
            <a:avLst/>
          </a:prstGeom>
          <a:noFill/>
        </p:spPr>
        <p:txBody>
          <a:bodyPr wrap="square" rtlCol="0">
            <a:spAutoFit/>
          </a:bodyPr>
          <a:lstStyle/>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smtClean="0">
                <a:solidFill>
                  <a:prstClr val="black"/>
                </a:solidFill>
              </a:rPr>
              <a:t>Climate </a:t>
            </a:r>
            <a:r>
              <a:rPr lang="en-US" dirty="0">
                <a:solidFill>
                  <a:prstClr val="black"/>
                </a:solidFill>
              </a:rPr>
              <a:t>Change Science Institute (Oak Ridge National Laboratory</a:t>
            </a:r>
            <a:r>
              <a:rPr lang="en-US" dirty="0" smtClean="0">
                <a:solidFill>
                  <a:prstClr val="black"/>
                </a:solidFill>
              </a:rPr>
              <a:t>)</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smtClean="0">
                <a:solidFill>
                  <a:prstClr val="black"/>
                </a:solidFill>
              </a:rPr>
              <a:t>Coherent X-Ray Imaging Data Bank  (Lawrence Berkeley National Laboratory)</a:t>
            </a:r>
          </a:p>
          <a:p>
            <a:pPr defTabSz="457200"/>
            <a:endParaRPr lang="en-US" dirty="0">
              <a:solidFill>
                <a:prstClr val="black"/>
              </a:solidFill>
            </a:endParaRPr>
          </a:p>
          <a:p>
            <a:pPr marL="285750" indent="-285750" defTabSz="457200">
              <a:buFont typeface="Arial" panose="020B0604020202020204" pitchFamily="34" charset="0"/>
              <a:buChar char="•"/>
            </a:pPr>
            <a:r>
              <a:rPr lang="en-US" dirty="0">
                <a:solidFill>
                  <a:prstClr val="black"/>
                </a:solidFill>
              </a:rPr>
              <a:t>DOE Geothermal Data Repository (</a:t>
            </a:r>
            <a:r>
              <a:rPr lang="en-US" dirty="0" err="1">
                <a:solidFill>
                  <a:prstClr val="black"/>
                </a:solidFill>
              </a:rPr>
              <a:t>OpenEI</a:t>
            </a:r>
            <a:r>
              <a:rPr lang="en-US" dirty="0">
                <a:solidFill>
                  <a:prstClr val="black"/>
                </a:solidFill>
              </a:rPr>
              <a:t>)</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a:solidFill>
                  <a:prstClr val="black"/>
                </a:solidFill>
              </a:rPr>
              <a:t>The Materials Project (Lawrence Berkeley National Laboratory)</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a:solidFill>
                  <a:prstClr val="black"/>
                </a:solidFill>
              </a:rPr>
              <a:t>Measurement and Instrumentation Data Center (National Renewable Energy Laboratory</a:t>
            </a:r>
            <a:r>
              <a:rPr lang="en-US" dirty="0" smtClean="0">
                <a:solidFill>
                  <a:prstClr val="black"/>
                </a:solidFill>
              </a:rPr>
              <a:t>)</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smtClean="0">
                <a:solidFill>
                  <a:prstClr val="black"/>
                </a:solidFill>
              </a:rPr>
              <a:t>Microscopy Data Portal, PREMIER Network (Pacific Northwest National Laboratory)</a:t>
            </a:r>
            <a:endParaRPr lang="en-US" dirty="0">
              <a:solidFill>
                <a:prstClr val="black"/>
              </a:solidFill>
            </a:endParaRP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smtClean="0">
                <a:solidFill>
                  <a:prstClr val="black"/>
                </a:solidFill>
              </a:rPr>
              <a:t>Next </a:t>
            </a:r>
            <a:r>
              <a:rPr lang="en-US" dirty="0">
                <a:solidFill>
                  <a:prstClr val="black"/>
                </a:solidFill>
              </a:rPr>
              <a:t>Generation Ecosystem Experiments – Arctic  (Oak Ridge National Laboratory)</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a:solidFill>
                  <a:prstClr val="black"/>
                </a:solidFill>
              </a:rPr>
              <a:t>Oak Ridge Leadership Computing Facility (Oak Ridge National Laboratory)</a:t>
            </a:r>
          </a:p>
          <a:p>
            <a:pPr marL="285750" indent="-285750" defTabSz="457200">
              <a:buFont typeface="Arial" panose="020B0604020202020204" pitchFamily="34" charset="0"/>
              <a:buChar char="•"/>
            </a:pPr>
            <a:endParaRPr lang="en-US" dirty="0">
              <a:solidFill>
                <a:prstClr val="black"/>
              </a:solidFill>
            </a:endParaRPr>
          </a:p>
          <a:p>
            <a:pPr marL="285750" indent="-285750" defTabSz="457200">
              <a:buFont typeface="Arial" panose="020B0604020202020204" pitchFamily="34" charset="0"/>
              <a:buChar char="•"/>
            </a:pPr>
            <a:r>
              <a:rPr lang="en-US" dirty="0">
                <a:solidFill>
                  <a:prstClr val="black"/>
                </a:solidFill>
              </a:rPr>
              <a:t>Total Carbon Column Observation Network (TCCON) Data Archive, Carbon Dioxide Information Analysis Center  (Oak Ridge National Laboratory)</a:t>
            </a:r>
          </a:p>
          <a:p>
            <a:pPr marL="285750" indent="-285750" defTabSz="457200">
              <a:buFont typeface="Arial" panose="020B0604020202020204" pitchFamily="34" charset="0"/>
              <a:buChar char="•"/>
            </a:pPr>
            <a:endParaRPr lang="en-US" dirty="0">
              <a:solidFill>
                <a:prstClr val="black"/>
              </a:solidFill>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009" y="1981200"/>
            <a:ext cx="1444582" cy="469489"/>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20" y="1355529"/>
            <a:ext cx="1684744" cy="426802"/>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9861" y="3615777"/>
            <a:ext cx="1057392" cy="958821"/>
          </a:xfrm>
          <a:prstGeom prst="rect">
            <a:avLst/>
          </a:prstGeom>
        </p:spPr>
      </p:pic>
    </p:spTree>
    <p:extLst>
      <p:ext uri="{BB962C8B-B14F-4D97-AF65-F5344CB8AC3E}">
        <p14:creationId xmlns:p14="http://schemas.microsoft.com/office/powerpoint/2010/main" val="1243575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TI_pptTemplate_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07626"/>
            <a:ext cx="9144000" cy="7065625"/>
          </a:xfrm>
          <a:prstGeom prst="rect">
            <a:avLst/>
          </a:prstGeom>
        </p:spPr>
      </p:pic>
      <p:sp>
        <p:nvSpPr>
          <p:cNvPr id="2" name="Title 1"/>
          <p:cNvSpPr>
            <a:spLocks noGrp="1"/>
          </p:cNvSpPr>
          <p:nvPr>
            <p:ph type="title"/>
          </p:nvPr>
        </p:nvSpPr>
        <p:spPr>
          <a:xfrm>
            <a:off x="0" y="77438"/>
            <a:ext cx="4336473" cy="1143000"/>
          </a:xfrm>
        </p:spPr>
        <p:txBody>
          <a:bodyPr>
            <a:normAutofit fontScale="90000"/>
          </a:bodyPr>
          <a:lstStyle/>
          <a:p>
            <a:pPr lvl="0" algn="l">
              <a:spcBef>
                <a:spcPts val="0"/>
              </a:spcBef>
            </a:pPr>
            <a:r>
              <a:rPr lang="en-US" b="1" dirty="0">
                <a:ea typeface="+mn-ea"/>
                <a:cs typeface="+mn-cs"/>
              </a:rPr>
              <a:t>DOE Data Clients </a:t>
            </a:r>
            <a:r>
              <a:rPr lang="en-US" sz="1800" dirty="0">
                <a:solidFill>
                  <a:prstClr val="black"/>
                </a:solidFill>
                <a:ea typeface="+mn-ea"/>
                <a:cs typeface="+mn-cs"/>
              </a:rPr>
              <a:t/>
            </a:r>
            <a:br>
              <a:rPr lang="en-US" sz="1800" dirty="0">
                <a:solidFill>
                  <a:prstClr val="black"/>
                </a:solidFill>
                <a:ea typeface="+mn-ea"/>
                <a:cs typeface="+mn-cs"/>
              </a:rPr>
            </a:br>
            <a:endParaRPr lang="en-US" sz="3600" b="1" dirty="0">
              <a:solidFill>
                <a:schemeClr val="tx2">
                  <a:lumMod val="75000"/>
                </a:schemeClr>
              </a:solidFill>
            </a:endParaRPr>
          </a:p>
        </p:txBody>
      </p:sp>
      <p:sp>
        <p:nvSpPr>
          <p:cNvPr id="8" name="TextBox 7"/>
          <p:cNvSpPr txBox="1"/>
          <p:nvPr/>
        </p:nvSpPr>
        <p:spPr>
          <a:xfrm>
            <a:off x="15240" y="1790214"/>
            <a:ext cx="4973782" cy="2862322"/>
          </a:xfrm>
          <a:prstGeom prst="rect">
            <a:avLst/>
          </a:prstGeom>
          <a:noFill/>
        </p:spPr>
        <p:txBody>
          <a:bodyPr wrap="square" rtlCol="0">
            <a:spAutoFit/>
          </a:bodyPr>
          <a:lstStyle/>
          <a:p>
            <a:pPr defTabSz="457200"/>
            <a:r>
              <a:rPr lang="en-US" dirty="0">
                <a:solidFill>
                  <a:prstClr val="black"/>
                </a:solidFill>
              </a:rPr>
              <a:t>DOI prefix = 10.7799:      NREL</a:t>
            </a:r>
          </a:p>
          <a:p>
            <a:pPr defTabSz="457200"/>
            <a:r>
              <a:rPr lang="en-US" dirty="0">
                <a:solidFill>
                  <a:prstClr val="black"/>
                </a:solidFill>
              </a:rPr>
              <a:t>DOI prefix = 10.14460:    PNNL</a:t>
            </a:r>
          </a:p>
          <a:p>
            <a:pPr defTabSz="457200"/>
            <a:r>
              <a:rPr lang="en-US" dirty="0">
                <a:solidFill>
                  <a:prstClr val="black"/>
                </a:solidFill>
              </a:rPr>
              <a:t>DOI prefix = 10.17021:    LANL</a:t>
            </a:r>
          </a:p>
          <a:p>
            <a:pPr defTabSz="457200"/>
            <a:r>
              <a:rPr lang="en-US" dirty="0">
                <a:solidFill>
                  <a:prstClr val="black"/>
                </a:solidFill>
              </a:rPr>
              <a:t>DOI prefix = 10.17022:    SLAC </a:t>
            </a:r>
          </a:p>
          <a:p>
            <a:pPr defTabSz="457200"/>
            <a:r>
              <a:rPr lang="en-US" dirty="0">
                <a:solidFill>
                  <a:prstClr val="black"/>
                </a:solidFill>
              </a:rPr>
              <a:t>DOI prefix = 10.17023:    BNL</a:t>
            </a:r>
          </a:p>
          <a:p>
            <a:pPr defTabSz="457200"/>
            <a:r>
              <a:rPr lang="en-US" dirty="0">
                <a:solidFill>
                  <a:prstClr val="black"/>
                </a:solidFill>
              </a:rPr>
              <a:t>DOI prefix = 10.17024:    ORNL</a:t>
            </a:r>
          </a:p>
          <a:p>
            <a:pPr defTabSz="457200"/>
            <a:r>
              <a:rPr lang="en-US" dirty="0">
                <a:solidFill>
                  <a:prstClr val="black"/>
                </a:solidFill>
              </a:rPr>
              <a:t>DOI prefix = 10.17038:    ANL</a:t>
            </a:r>
          </a:p>
          <a:p>
            <a:pPr defTabSz="457200"/>
            <a:r>
              <a:rPr lang="en-US" dirty="0">
                <a:solidFill>
                  <a:prstClr val="black"/>
                </a:solidFill>
              </a:rPr>
              <a:t>DOI prefix = 10.17187:    TJNAF</a:t>
            </a:r>
          </a:p>
          <a:p>
            <a:pPr defTabSz="457200"/>
            <a:r>
              <a:rPr lang="en-US" dirty="0">
                <a:solidFill>
                  <a:prstClr val="black"/>
                </a:solidFill>
              </a:rPr>
              <a:t>DOI prefix = 10.17186:    NETL</a:t>
            </a:r>
          </a:p>
          <a:p>
            <a:pPr defTabSz="457200"/>
            <a:r>
              <a:rPr lang="en-US" dirty="0">
                <a:solidFill>
                  <a:prstClr val="black"/>
                </a:solidFill>
              </a:rPr>
              <a:t>DOI prefix = 10.17190:    PPPL</a:t>
            </a:r>
          </a:p>
        </p:txBody>
      </p:sp>
      <p:sp>
        <p:nvSpPr>
          <p:cNvPr id="4" name="TextBox 3"/>
          <p:cNvSpPr txBox="1"/>
          <p:nvPr/>
        </p:nvSpPr>
        <p:spPr>
          <a:xfrm>
            <a:off x="3937299" y="1543417"/>
            <a:ext cx="5054301" cy="1938992"/>
          </a:xfrm>
          <a:prstGeom prst="rect">
            <a:avLst/>
          </a:prstGeom>
          <a:noFill/>
        </p:spPr>
        <p:txBody>
          <a:bodyPr wrap="square" rtlCol="0">
            <a:spAutoFit/>
          </a:bodyPr>
          <a:lstStyle/>
          <a:p>
            <a:pPr defTabSz="457200"/>
            <a:r>
              <a:rPr lang="en-US" sz="2400" dirty="0">
                <a:solidFill>
                  <a:prstClr val="black"/>
                </a:solidFill>
              </a:rPr>
              <a:t>OSTI is actively supporting the Office of Science as it leads Departmental implementation of the Digital Data Management component of the Public Access Plan.</a:t>
            </a:r>
          </a:p>
        </p:txBody>
      </p:sp>
      <p:sp>
        <p:nvSpPr>
          <p:cNvPr id="6" name="TextBox 5"/>
          <p:cNvSpPr txBox="1"/>
          <p:nvPr/>
        </p:nvSpPr>
        <p:spPr>
          <a:xfrm>
            <a:off x="3048000" y="4258862"/>
            <a:ext cx="5562600" cy="461665"/>
          </a:xfrm>
          <a:prstGeom prst="rect">
            <a:avLst/>
          </a:prstGeom>
          <a:noFill/>
          <a:ln w="12700">
            <a:solidFill>
              <a:schemeClr val="accent1">
                <a:lumMod val="75000"/>
              </a:schemeClr>
            </a:solidFill>
            <a:prstDash val="sysDash"/>
          </a:ln>
        </p:spPr>
        <p:txBody>
          <a:bodyPr wrap="square" rtlCol="0">
            <a:spAutoFit/>
          </a:bodyPr>
          <a:lstStyle/>
          <a:p>
            <a:pPr defTabSz="457200"/>
            <a:r>
              <a:rPr lang="en-US" sz="2400" dirty="0" smtClean="0"/>
              <a:t>And just to mention our other data clients:</a:t>
            </a:r>
            <a:endParaRPr lang="en-US" sz="2400" dirty="0"/>
          </a:p>
        </p:txBody>
      </p:sp>
      <p:sp>
        <p:nvSpPr>
          <p:cNvPr id="7" name="TextBox 6"/>
          <p:cNvSpPr txBox="1"/>
          <p:nvPr/>
        </p:nvSpPr>
        <p:spPr>
          <a:xfrm>
            <a:off x="166254" y="5070488"/>
            <a:ext cx="8811491" cy="400110"/>
          </a:xfrm>
          <a:prstGeom prst="rect">
            <a:avLst/>
          </a:prstGeom>
          <a:noFill/>
        </p:spPr>
        <p:txBody>
          <a:bodyPr wrap="square" rtlCol="0">
            <a:spAutoFit/>
          </a:bodyPr>
          <a:lstStyle/>
          <a:p>
            <a:pPr defTabSz="457200"/>
            <a:r>
              <a:rPr lang="en-US" sz="2000" b="1" dirty="0">
                <a:solidFill>
                  <a:srgbClr val="4F81BD">
                    <a:lumMod val="75000"/>
                  </a:srgbClr>
                </a:solidFill>
              </a:rPr>
              <a:t>                                                                            </a:t>
            </a:r>
          </a:p>
        </p:txBody>
      </p:sp>
      <p:sp>
        <p:nvSpPr>
          <p:cNvPr id="9" name="TextBox 8"/>
          <p:cNvSpPr txBox="1"/>
          <p:nvPr/>
        </p:nvSpPr>
        <p:spPr>
          <a:xfrm>
            <a:off x="332509" y="5678691"/>
            <a:ext cx="8811491" cy="400110"/>
          </a:xfrm>
          <a:prstGeom prst="rect">
            <a:avLst/>
          </a:prstGeom>
          <a:noFill/>
        </p:spPr>
        <p:txBody>
          <a:bodyPr wrap="square" rtlCol="0">
            <a:spAutoFit/>
          </a:bodyPr>
          <a:lstStyle/>
          <a:p>
            <a:pPr defTabSz="457200"/>
            <a:r>
              <a:rPr lang="en-US" sz="2000" b="1" dirty="0">
                <a:solidFill>
                  <a:srgbClr val="4F81BD">
                    <a:lumMod val="75000"/>
                  </a:srgbClr>
                </a:solidFill>
              </a:rPr>
              <a:t>                                                                         </a:t>
            </a:r>
          </a:p>
        </p:txBody>
      </p:sp>
      <p:sp>
        <p:nvSpPr>
          <p:cNvPr id="11" name="TextBox 10"/>
          <p:cNvSpPr txBox="1"/>
          <p:nvPr/>
        </p:nvSpPr>
        <p:spPr>
          <a:xfrm>
            <a:off x="0" y="774551"/>
            <a:ext cx="9144000" cy="1015663"/>
          </a:xfrm>
          <a:prstGeom prst="rect">
            <a:avLst/>
          </a:prstGeom>
          <a:noFill/>
        </p:spPr>
        <p:txBody>
          <a:bodyPr wrap="square" rtlCol="0">
            <a:spAutoFit/>
          </a:bodyPr>
          <a:lstStyle/>
          <a:p>
            <a:pPr defTabSz="457200"/>
            <a:r>
              <a:rPr lang="en-US" sz="2000" dirty="0">
                <a:solidFill>
                  <a:srgbClr val="1F497D">
                    <a:lumMod val="50000"/>
                  </a:srgbClr>
                </a:solidFill>
              </a:rPr>
              <a:t>DOE data clients may be data centers or scientific user facilities, large projects or collaborations.  They may also be individuals with only one or two datasets to submit in support of a publication.</a:t>
            </a:r>
          </a:p>
        </p:txBody>
      </p:sp>
      <p:pic>
        <p:nvPicPr>
          <p:cNvPr id="4098" name="Picture 2" descr="C:\Program Files\Microsoft Office\MEDIA\OFFICE14\Lines\BD10289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14" y="4631141"/>
            <a:ext cx="7533280" cy="188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459" y="4815052"/>
            <a:ext cx="8811491" cy="2308324"/>
          </a:xfrm>
          <a:prstGeom prst="rect">
            <a:avLst/>
          </a:prstGeom>
          <a:noFill/>
        </p:spPr>
        <p:txBody>
          <a:bodyPr wrap="square" rtlCol="0">
            <a:spAutoFit/>
          </a:bodyPr>
          <a:lstStyle/>
          <a:p>
            <a:pPr lvl="0"/>
            <a:r>
              <a:rPr lang="en-US" dirty="0" smtClean="0">
                <a:solidFill>
                  <a:prstClr val="black"/>
                </a:solidFill>
                <a:latin typeface="Lucida Sans Unicode"/>
              </a:rPr>
              <a:t>  U.S</a:t>
            </a:r>
            <a:r>
              <a:rPr lang="en-US" dirty="0">
                <a:solidFill>
                  <a:prstClr val="black"/>
                </a:solidFill>
                <a:latin typeface="Lucida Sans Unicode"/>
              </a:rPr>
              <a:t>. Treasury  (Office of Financial Services)</a:t>
            </a:r>
          </a:p>
          <a:p>
            <a:pPr lvl="0"/>
            <a:r>
              <a:rPr lang="en-US" dirty="0">
                <a:solidFill>
                  <a:prstClr val="black"/>
                </a:solidFill>
                <a:latin typeface="Lucida Sans Unicode"/>
              </a:rPr>
              <a:t>  U.S. Treasury  (Office of Financial Research)</a:t>
            </a:r>
          </a:p>
          <a:p>
            <a:pPr lvl="0"/>
            <a:r>
              <a:rPr lang="en-US" dirty="0">
                <a:solidFill>
                  <a:prstClr val="black"/>
                </a:solidFill>
                <a:latin typeface="Lucida Sans Unicode"/>
              </a:rPr>
              <a:t>  U.S. Department of Agriculture (Agriculture Research Service)</a:t>
            </a:r>
          </a:p>
          <a:p>
            <a:pPr lvl="0"/>
            <a:r>
              <a:rPr lang="en-US" dirty="0">
                <a:solidFill>
                  <a:prstClr val="black"/>
                </a:solidFill>
                <a:latin typeface="Lucida Sans Unicode"/>
              </a:rPr>
              <a:t>  National Institute of Mental Health (National Autism Research Database)</a:t>
            </a:r>
          </a:p>
          <a:p>
            <a:pPr lvl="0"/>
            <a:r>
              <a:rPr lang="en-US" dirty="0">
                <a:solidFill>
                  <a:prstClr val="black"/>
                </a:solidFill>
                <a:latin typeface="Lucida Sans Unicode"/>
              </a:rPr>
              <a:t>  National Institutes of Health Library (Intramural)</a:t>
            </a:r>
          </a:p>
          <a:p>
            <a:pPr lvl="0"/>
            <a:r>
              <a:rPr lang="en-US" dirty="0">
                <a:solidFill>
                  <a:prstClr val="black"/>
                </a:solidFill>
                <a:latin typeface="Lucida Sans Unicode"/>
              </a:rPr>
              <a:t>  Food and Drug Administration (in the planning stage)</a:t>
            </a:r>
          </a:p>
          <a:p>
            <a:pPr lvl="0"/>
            <a:r>
              <a:rPr lang="en-US" dirty="0">
                <a:solidFill>
                  <a:prstClr val="black"/>
                </a:solidFill>
                <a:latin typeface="Lucida Sans Unicode"/>
              </a:rPr>
              <a:t>  Federal Reserve Board (in the planning stage)</a:t>
            </a:r>
          </a:p>
          <a:p>
            <a:pPr lvl="0"/>
            <a:endParaRPr lang="en-US" dirty="0">
              <a:solidFill>
                <a:prstClr val="black"/>
              </a:solidFill>
              <a:latin typeface="Lucida Sans Unicode"/>
            </a:endParaRPr>
          </a:p>
        </p:txBody>
      </p:sp>
    </p:spTree>
    <p:extLst>
      <p:ext uri="{BB962C8B-B14F-4D97-AF65-F5344CB8AC3E}">
        <p14:creationId xmlns:p14="http://schemas.microsoft.com/office/powerpoint/2010/main" val="73279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5C5C5"/>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4" y="-76200"/>
            <a:ext cx="188384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01009" y="304800"/>
            <a:ext cx="7315200" cy="2754600"/>
          </a:xfrm>
          <a:prstGeom prst="rect">
            <a:avLst/>
          </a:prstGeom>
          <a:noFill/>
        </p:spPr>
        <p:txBody>
          <a:bodyPr wrap="square" rtlCol="0">
            <a:spAutoFit/>
          </a:bodyPr>
          <a:lstStyle/>
          <a:p>
            <a:pPr lvl="0">
              <a:spcBef>
                <a:spcPct val="20000"/>
              </a:spcBef>
              <a:spcAft>
                <a:spcPts val="600"/>
              </a:spcAft>
              <a:defRPr/>
            </a:pPr>
            <a:r>
              <a:rPr lang="en-US" sz="2400" b="1" kern="0" dirty="0" smtClean="0"/>
              <a:t>Your Data’s Visibility</a:t>
            </a:r>
          </a:p>
          <a:p>
            <a:pPr lvl="0">
              <a:spcBef>
                <a:spcPct val="20000"/>
              </a:spcBef>
              <a:spcAft>
                <a:spcPts val="600"/>
              </a:spcAft>
              <a:defRPr/>
            </a:pPr>
            <a:r>
              <a:rPr lang="en-US" sz="2000" kern="0" dirty="0" smtClean="0">
                <a:solidFill>
                  <a:srgbClr val="3F3F4D"/>
                </a:solidFill>
              </a:rPr>
              <a:t>In </a:t>
            </a:r>
            <a:r>
              <a:rPr lang="en-US" sz="2000" kern="0" dirty="0">
                <a:solidFill>
                  <a:srgbClr val="3F3F4D"/>
                </a:solidFill>
              </a:rPr>
              <a:t>addition to receiving DOIs, submitted datasets are searchable in DOE databases such as SciTech Connect and the DOE Data Explorer.  They are also indexed by commercial search engines (e.g., Google) and appear in federated search portals, such as Science.gov (interagency resource) and WorldWideScience.org (international resource).  They are beginning to appear in the Thomson Reuters product, Data Citation Index.</a:t>
            </a:r>
          </a:p>
        </p:txBody>
      </p:sp>
      <p:sp>
        <p:nvSpPr>
          <p:cNvPr id="4" name="TextBox 3"/>
          <p:cNvSpPr txBox="1"/>
          <p:nvPr/>
        </p:nvSpPr>
        <p:spPr>
          <a:xfrm>
            <a:off x="2667000" y="3216727"/>
            <a:ext cx="6477000" cy="1661993"/>
          </a:xfrm>
          <a:prstGeom prst="rect">
            <a:avLst/>
          </a:prstGeom>
          <a:noFill/>
        </p:spPr>
        <p:txBody>
          <a:bodyPr wrap="square" rtlCol="0">
            <a:spAutoFit/>
          </a:bodyPr>
          <a:lstStyle/>
          <a:p>
            <a:endParaRPr lang="en-US" sz="2400" b="1" dirty="0" smtClean="0"/>
          </a:p>
          <a:p>
            <a:r>
              <a:rPr lang="en-US" sz="2400" b="1" dirty="0" smtClean="0"/>
              <a:t>Final Words:</a:t>
            </a:r>
          </a:p>
          <a:p>
            <a:pPr marL="742950" lvl="1" indent="-285750">
              <a:buFont typeface="Arial" panose="020B0604020202020204" pitchFamily="34" charset="0"/>
              <a:buChar char="•"/>
            </a:pPr>
            <a:r>
              <a:rPr lang="en-US" dirty="0" smtClean="0"/>
              <a:t>We want ORCIDs!</a:t>
            </a:r>
          </a:p>
          <a:p>
            <a:pPr marL="742950" lvl="1" indent="-285750">
              <a:buFont typeface="Arial" panose="020B0604020202020204" pitchFamily="34" charset="0"/>
              <a:buChar char="•"/>
            </a:pPr>
            <a:r>
              <a:rPr lang="en-US" dirty="0" smtClean="0"/>
              <a:t>2016 Conference for DataCite, North America</a:t>
            </a:r>
          </a:p>
          <a:p>
            <a:pPr marL="742950" lvl="1" indent="-285750">
              <a:buFont typeface="Arial" panose="020B0604020202020204" pitchFamily="34" charset="0"/>
              <a:buChar char="•"/>
            </a:pPr>
            <a:r>
              <a:rPr lang="en-US" dirty="0" smtClean="0"/>
              <a:t>Ongoing thrust – linkage of datasets and publications</a:t>
            </a:r>
            <a:endParaRPr lang="en-US" dirty="0"/>
          </a:p>
        </p:txBody>
      </p:sp>
    </p:spTree>
    <p:extLst>
      <p:ext uri="{BB962C8B-B14F-4D97-AF65-F5344CB8AC3E}">
        <p14:creationId xmlns:p14="http://schemas.microsoft.com/office/powerpoint/2010/main" val="37712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8"/>
            <a:ext cx="8229600" cy="1252728"/>
          </a:xfrm>
        </p:spPr>
        <p:txBody>
          <a:bodyPr>
            <a:normAutofit/>
          </a:bodyPr>
          <a:lstStyle/>
          <a:p>
            <a:r>
              <a:rPr lang="en-US" sz="2400" dirty="0" smtClean="0">
                <a:latin typeface="Calibri" panose="020F0502020204030204" pitchFamily="34" charset="0"/>
              </a:rPr>
              <a:t>            </a:t>
            </a:r>
            <a:r>
              <a:rPr lang="en-US" sz="2000" dirty="0" smtClean="0">
                <a:latin typeface="Calibri" panose="020F0502020204030204" pitchFamily="34" charset="0"/>
              </a:rPr>
              <a:t>Metadata Ingest    Tools and Services     Announcement Notice 241.6</a:t>
            </a:r>
            <a:br>
              <a:rPr lang="en-US" sz="2000" dirty="0" smtClean="0">
                <a:latin typeface="Calibri" panose="020F0502020204030204" pitchFamily="34" charset="0"/>
              </a:rPr>
            </a:br>
            <a:r>
              <a:rPr lang="en-US" sz="2000" dirty="0" smtClean="0">
                <a:latin typeface="Calibri" panose="020F0502020204030204" pitchFamily="34" charset="0"/>
              </a:rPr>
              <a:t>                               DOI assignment      DOI registration with DataCite</a:t>
            </a:r>
            <a:endParaRPr lang="en-US" sz="2000" dirty="0">
              <a:latin typeface="Calibri" panose="020F0502020204030204" pitchFamily="34" charset="0"/>
            </a:endParaRPr>
          </a:p>
        </p:txBody>
      </p:sp>
      <p:sp>
        <p:nvSpPr>
          <p:cNvPr id="3" name="Content Placeholder 2"/>
          <p:cNvSpPr>
            <a:spLocks noGrp="1"/>
          </p:cNvSpPr>
          <p:nvPr>
            <p:ph idx="1"/>
          </p:nvPr>
        </p:nvSpPr>
        <p:spPr>
          <a:xfrm>
            <a:off x="0" y="1433698"/>
            <a:ext cx="9144000" cy="5424302"/>
          </a:xfrm>
          <a:solidFill>
            <a:srgbClr val="C5C5C5"/>
          </a:solidFill>
        </p:spPr>
        <p:txBody>
          <a:bodyPr/>
          <a:lstStyle/>
          <a:p>
            <a:pPr marL="0" lvl="0" indent="0">
              <a:buClr>
                <a:srgbClr val="F0AD00"/>
              </a:buClr>
              <a:buNone/>
            </a:pPr>
            <a:r>
              <a:rPr lang="en-US" sz="2800" b="1" dirty="0" smtClean="0">
                <a:solidFill>
                  <a:prstClr val="black"/>
                </a:solidFill>
              </a:rPr>
              <a:t>                      Supporting </a:t>
            </a:r>
            <a:r>
              <a:rPr lang="en-US" sz="2800" b="1" dirty="0">
                <a:solidFill>
                  <a:prstClr val="black"/>
                </a:solidFill>
              </a:rPr>
              <a:t>Data Citation to facilitate</a:t>
            </a:r>
            <a:r>
              <a:rPr lang="en-US" sz="2800" b="1" dirty="0" smtClean="0">
                <a:solidFill>
                  <a:prstClr val="black"/>
                </a:solidFill>
              </a:rPr>
              <a:t>:</a:t>
            </a:r>
          </a:p>
          <a:p>
            <a:pPr marL="0" lvl="0" indent="0">
              <a:buClr>
                <a:srgbClr val="F0AD00"/>
              </a:buClr>
              <a:buNone/>
            </a:pPr>
            <a:endParaRPr lang="en-US" sz="2800" b="1" dirty="0">
              <a:solidFill>
                <a:prstClr val="black"/>
              </a:solidFill>
            </a:endParaRPr>
          </a:p>
          <a:p>
            <a:pPr marL="457200" lvl="1" indent="0" algn="ctr">
              <a:buClr>
                <a:srgbClr val="60B5CC"/>
              </a:buClr>
              <a:buNone/>
            </a:pPr>
            <a:r>
              <a:rPr lang="en-US" sz="2000" b="1" dirty="0" smtClean="0">
                <a:solidFill>
                  <a:prstClr val="black"/>
                </a:solidFill>
              </a:rPr>
              <a:t>Long-term </a:t>
            </a:r>
            <a:r>
              <a:rPr lang="en-US" sz="2000" b="1" dirty="0">
                <a:solidFill>
                  <a:prstClr val="black"/>
                </a:solidFill>
              </a:rPr>
              <a:t>discovery and access through stable linkage and identification</a:t>
            </a:r>
          </a:p>
          <a:p>
            <a:pPr marL="457200" lvl="1" indent="0" algn="ctr">
              <a:buClr>
                <a:srgbClr val="60B5CC"/>
              </a:buClr>
              <a:buNone/>
            </a:pPr>
            <a:endParaRPr lang="en-US" sz="2000" b="1" dirty="0">
              <a:solidFill>
                <a:prstClr val="black"/>
              </a:solidFill>
            </a:endParaRPr>
          </a:p>
          <a:p>
            <a:pPr marL="457200" lvl="1" indent="0" algn="ctr">
              <a:buClr>
                <a:srgbClr val="60B5CC"/>
              </a:buClr>
              <a:buNone/>
            </a:pPr>
            <a:r>
              <a:rPr lang="en-US" sz="2000" b="1" dirty="0">
                <a:solidFill>
                  <a:prstClr val="black"/>
                </a:solidFill>
              </a:rPr>
              <a:t>Better attribution for researchers and data producers</a:t>
            </a:r>
          </a:p>
          <a:p>
            <a:pPr marL="457200" lvl="1" indent="0" algn="ctr">
              <a:buClr>
                <a:srgbClr val="60B5CC"/>
              </a:buClr>
              <a:buNone/>
            </a:pPr>
            <a:endParaRPr lang="en-US" sz="2000" b="1" dirty="0">
              <a:solidFill>
                <a:prstClr val="black"/>
              </a:solidFill>
            </a:endParaRPr>
          </a:p>
          <a:p>
            <a:pPr marL="457200" lvl="1" indent="0" algn="ctr">
              <a:buClr>
                <a:srgbClr val="60B5CC"/>
              </a:buClr>
              <a:buNone/>
            </a:pPr>
            <a:r>
              <a:rPr lang="en-US" sz="2000" b="1" dirty="0">
                <a:solidFill>
                  <a:prstClr val="black"/>
                </a:solidFill>
              </a:rPr>
              <a:t>Better budget and impact tracking for sponsors</a:t>
            </a:r>
          </a:p>
          <a:p>
            <a:pPr marL="457200" lvl="1" indent="0" algn="ctr">
              <a:buClr>
                <a:srgbClr val="60B5CC"/>
              </a:buClr>
              <a:buNone/>
            </a:pPr>
            <a:endParaRPr lang="en-US" sz="2000" b="1" dirty="0">
              <a:solidFill>
                <a:prstClr val="black"/>
              </a:solidFill>
            </a:endParaRPr>
          </a:p>
          <a:p>
            <a:pPr marL="457200" lvl="1" indent="0" algn="ctr">
              <a:buClr>
                <a:srgbClr val="60B5CC"/>
              </a:buClr>
              <a:buNone/>
            </a:pPr>
            <a:r>
              <a:rPr lang="en-US" sz="2000" b="1" dirty="0">
                <a:solidFill>
                  <a:prstClr val="black"/>
                </a:solidFill>
              </a:rPr>
              <a:t>Easier reuse and verification of data</a:t>
            </a:r>
          </a:p>
          <a:p>
            <a:pPr marL="457200" lvl="1" indent="0" algn="ctr">
              <a:buClr>
                <a:srgbClr val="60B5CC"/>
              </a:buClr>
              <a:buNone/>
            </a:pPr>
            <a:endParaRPr lang="en-US" sz="2000" b="1" dirty="0">
              <a:solidFill>
                <a:prstClr val="black"/>
              </a:solidFill>
            </a:endParaRPr>
          </a:p>
          <a:p>
            <a:pPr marL="457200" lvl="1" indent="0" algn="ctr">
              <a:buClr>
                <a:srgbClr val="60B5CC"/>
              </a:buClr>
              <a:buNone/>
            </a:pPr>
            <a:r>
              <a:rPr lang="en-US" sz="2000" b="1" dirty="0" smtClean="0">
                <a:solidFill>
                  <a:prstClr val="black"/>
                </a:solidFill>
              </a:rPr>
              <a:t>New data </a:t>
            </a:r>
            <a:r>
              <a:rPr lang="en-US" sz="2000" b="1" dirty="0">
                <a:solidFill>
                  <a:prstClr val="black"/>
                </a:solidFill>
              </a:rPr>
              <a:t>services of the future</a:t>
            </a:r>
          </a:p>
          <a:p>
            <a:pPr marL="0" lvl="0" indent="0">
              <a:buClr>
                <a:srgbClr val="F0AD00"/>
              </a:buClr>
              <a:buNone/>
            </a:pPr>
            <a:endParaRPr lang="en-US" sz="2000" b="1" dirty="0">
              <a:solidFill>
                <a:prstClr val="black"/>
              </a:solidFill>
            </a:endParaRPr>
          </a:p>
          <a:p>
            <a:pPr marL="457200" lvl="1" indent="0">
              <a:buClr>
                <a:srgbClr val="60B5CC"/>
              </a:buClr>
              <a:buNone/>
            </a:pPr>
            <a:endParaRPr lang="en-US" sz="2000" b="1" dirty="0">
              <a:solidFill>
                <a:prstClr val="black"/>
              </a:solidFill>
            </a:endParaRPr>
          </a:p>
          <a:p>
            <a:pPr marL="118872"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5240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31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15925"/>
            <a:ext cx="8229600" cy="914400"/>
          </a:xfrm>
        </p:spPr>
        <p:txBody>
          <a:bodyPr>
            <a:normAutofit/>
          </a:bodyPr>
          <a:lstStyle/>
          <a:p>
            <a:r>
              <a:rPr lang="en-US" dirty="0" smtClean="0"/>
              <a:t>    </a:t>
            </a:r>
            <a:r>
              <a:rPr lang="en-US" dirty="0" smtClean="0">
                <a:solidFill>
                  <a:schemeClr val="tx1"/>
                </a:solidFill>
              </a:rPr>
              <a:t>Why Digital </a:t>
            </a:r>
            <a:r>
              <a:rPr lang="en-US" dirty="0">
                <a:solidFill>
                  <a:schemeClr val="tx1"/>
                </a:solidFill>
              </a:rPr>
              <a:t>Object </a:t>
            </a:r>
            <a:r>
              <a:rPr lang="en-US" dirty="0" smtClean="0">
                <a:solidFill>
                  <a:schemeClr val="tx1"/>
                </a:solidFill>
              </a:rPr>
              <a:t>Identifiers (DOIs)?</a:t>
            </a:r>
            <a:r>
              <a:rPr lang="en-US" dirty="0" smtClean="0"/>
              <a:t>	</a:t>
            </a:r>
            <a:endParaRPr lang="en-US" dirty="0"/>
          </a:p>
        </p:txBody>
      </p:sp>
      <p:pic>
        <p:nvPicPr>
          <p:cNvPr id="1028" name="Picture 4" descr="http://www.doi.org/img/banner-4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257800" cy="858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990600" y="2362200"/>
            <a:ext cx="6743700" cy="3733800"/>
          </a:xfrm>
        </p:spPr>
        <p:txBody>
          <a:bodyPr>
            <a:normAutofit lnSpcReduction="10000"/>
          </a:bodyPr>
          <a:lstStyle/>
          <a:p>
            <a:pPr marL="0" indent="0">
              <a:spcBef>
                <a:spcPts val="0"/>
              </a:spcBef>
              <a:spcAft>
                <a:spcPts val="0"/>
              </a:spcAft>
              <a:buNone/>
            </a:pPr>
            <a:r>
              <a:rPr lang="en-US" sz="2400" dirty="0" smtClean="0">
                <a:solidFill>
                  <a:prstClr val="black"/>
                </a:solidFill>
                <a:latin typeface="Corbel"/>
              </a:rPr>
              <a:t>Pre-existing global recognition and acceptance in the world of scholarly publications</a:t>
            </a:r>
          </a:p>
          <a:p>
            <a:pPr>
              <a:spcBef>
                <a:spcPts val="0"/>
              </a:spcBef>
              <a:spcAft>
                <a:spcPts val="0"/>
              </a:spcAft>
            </a:pPr>
            <a:endParaRPr lang="en-US" sz="2400" dirty="0">
              <a:solidFill>
                <a:prstClr val="black"/>
              </a:solidFill>
              <a:latin typeface="Corbel"/>
            </a:endParaRPr>
          </a:p>
          <a:p>
            <a:pPr marL="0" indent="0">
              <a:spcBef>
                <a:spcPts val="0"/>
              </a:spcBef>
              <a:spcAft>
                <a:spcPts val="0"/>
              </a:spcAft>
              <a:buNone/>
            </a:pPr>
            <a:r>
              <a:rPr lang="en-US" sz="2400" dirty="0">
                <a:solidFill>
                  <a:prstClr val="black"/>
                </a:solidFill>
                <a:latin typeface="Corbel"/>
              </a:rPr>
              <a:t>Standardization through the backing of the International DOI Foundation (IDF) and the National Information Standards Organization (NISO</a:t>
            </a:r>
            <a:r>
              <a:rPr lang="en-US" sz="2400" dirty="0" smtClean="0">
                <a:solidFill>
                  <a:prstClr val="black"/>
                </a:solidFill>
                <a:latin typeface="Corbel"/>
              </a:rPr>
              <a:t>)</a:t>
            </a:r>
          </a:p>
          <a:p>
            <a:pPr marL="0" indent="0">
              <a:spcBef>
                <a:spcPts val="0"/>
              </a:spcBef>
              <a:spcAft>
                <a:spcPts val="0"/>
              </a:spcAft>
              <a:buNone/>
            </a:pPr>
            <a:endParaRPr lang="en-US" sz="2400" dirty="0">
              <a:solidFill>
                <a:prstClr val="black"/>
              </a:solidFill>
              <a:latin typeface="Corbel"/>
            </a:endParaRPr>
          </a:p>
          <a:p>
            <a:pPr marL="0" indent="0">
              <a:spcBef>
                <a:spcPts val="0"/>
              </a:spcBef>
              <a:spcAft>
                <a:spcPts val="0"/>
              </a:spcAft>
              <a:buNone/>
            </a:pPr>
            <a:r>
              <a:rPr lang="en-US" sz="2400" dirty="0" smtClean="0">
                <a:solidFill>
                  <a:prstClr val="black"/>
                </a:solidFill>
                <a:latin typeface="Corbel"/>
              </a:rPr>
              <a:t>OSTI’s prior </a:t>
            </a:r>
            <a:r>
              <a:rPr lang="en-US" sz="2400" dirty="0">
                <a:solidFill>
                  <a:prstClr val="black"/>
                </a:solidFill>
                <a:latin typeface="Corbel"/>
              </a:rPr>
              <a:t>experience with </a:t>
            </a:r>
            <a:r>
              <a:rPr lang="en-US" sz="2400" dirty="0" err="1" smtClean="0">
                <a:solidFill>
                  <a:prstClr val="black"/>
                </a:solidFill>
                <a:latin typeface="Corbel"/>
              </a:rPr>
              <a:t>CrossRef</a:t>
            </a:r>
            <a:endParaRPr lang="en-US" sz="2400" dirty="0" smtClean="0">
              <a:solidFill>
                <a:prstClr val="black"/>
              </a:solidFill>
              <a:latin typeface="Corbel"/>
            </a:endParaRPr>
          </a:p>
          <a:p>
            <a:pPr>
              <a:spcBef>
                <a:spcPts val="0"/>
              </a:spcBef>
              <a:spcAft>
                <a:spcPts val="0"/>
              </a:spcAft>
            </a:pPr>
            <a:endParaRPr lang="en-US" sz="2400" dirty="0">
              <a:solidFill>
                <a:prstClr val="black"/>
              </a:solidFill>
              <a:latin typeface="Corbel"/>
            </a:endParaRPr>
          </a:p>
          <a:p>
            <a:pPr marL="0" indent="0">
              <a:spcBef>
                <a:spcPts val="0"/>
              </a:spcBef>
              <a:spcAft>
                <a:spcPts val="0"/>
              </a:spcAft>
              <a:buNone/>
            </a:pPr>
            <a:r>
              <a:rPr lang="en-US" sz="2400" dirty="0" smtClean="0">
                <a:solidFill>
                  <a:prstClr val="black"/>
                </a:solidFill>
                <a:latin typeface="Corbel"/>
              </a:rPr>
              <a:t>… and then along came DataCite</a:t>
            </a:r>
            <a:endParaRPr lang="en-US" sz="2400" dirty="0">
              <a:solidFill>
                <a:prstClr val="black"/>
              </a:solidFill>
              <a:latin typeface="Corbel"/>
            </a:endParaRPr>
          </a:p>
          <a:p>
            <a:endParaRPr lang="en-US" sz="2400" dirty="0"/>
          </a:p>
        </p:txBody>
      </p:sp>
    </p:spTree>
    <p:extLst>
      <p:ext uri="{BB962C8B-B14F-4D97-AF65-F5344CB8AC3E}">
        <p14:creationId xmlns:p14="http://schemas.microsoft.com/office/powerpoint/2010/main" val="402814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38100" dir="8100000" algn="tr" rotWithShape="0">
              <a:prstClr val="black">
                <a:alpha val="40000"/>
              </a:prstClr>
            </a:outerShdw>
          </a:effectLst>
        </p:spPr>
      </p:pic>
      <p:sp>
        <p:nvSpPr>
          <p:cNvPr id="4" name="Rectangle 3"/>
          <p:cNvSpPr/>
          <p:nvPr/>
        </p:nvSpPr>
        <p:spPr>
          <a:xfrm>
            <a:off x="-27709" y="0"/>
            <a:ext cx="9144000" cy="304800"/>
          </a:xfrm>
          <a:prstGeom prst="rect">
            <a:avLst/>
          </a:prstGeom>
          <a:solidFill>
            <a:schemeClr val="tx1"/>
          </a:solidFill>
          <a:ln>
            <a:solidFill>
              <a:srgbClr val="7D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120" y="376259"/>
            <a:ext cx="1728787" cy="164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882" y="2133600"/>
            <a:ext cx="5056909" cy="5386090"/>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prstClr val="black"/>
                </a:solidFill>
                <a:latin typeface="Lucida Sans Unicode" panose="020B0602030504020204" pitchFamily="34" charset="0"/>
                <a:cs typeface="Lucida Sans Unicode" panose="020B0602030504020204" pitchFamily="34" charset="0"/>
              </a:rPr>
              <a:t>A global </a:t>
            </a:r>
            <a:r>
              <a:rPr lang="en-US" dirty="0" smtClean="0">
                <a:solidFill>
                  <a:prstClr val="black"/>
                </a:solidFill>
                <a:latin typeface="Lucida Sans Unicode" panose="020B0602030504020204" pitchFamily="34" charset="0"/>
                <a:cs typeface="Lucida Sans Unicode" panose="020B0602030504020204" pitchFamily="34" charset="0"/>
              </a:rPr>
              <a:t>non-profit comprised of </a:t>
            </a:r>
            <a:r>
              <a:rPr lang="en-US" dirty="0">
                <a:solidFill>
                  <a:prstClr val="black"/>
                </a:solidFill>
                <a:latin typeface="Lucida Sans Unicode" panose="020B0602030504020204" pitchFamily="34" charset="0"/>
                <a:cs typeface="Lucida Sans Unicode" panose="020B0602030504020204" pitchFamily="34" charset="0"/>
              </a:rPr>
              <a:t>local </a:t>
            </a:r>
            <a:r>
              <a:rPr lang="en-US" dirty="0" smtClean="0">
                <a:solidFill>
                  <a:prstClr val="black"/>
                </a:solidFill>
                <a:latin typeface="Lucida Sans Unicode" panose="020B0602030504020204" pitchFamily="34" charset="0"/>
                <a:cs typeface="Lucida Sans Unicode" panose="020B0602030504020204" pitchFamily="34" charset="0"/>
              </a:rPr>
              <a:t>institutions </a:t>
            </a:r>
            <a:r>
              <a:rPr lang="en-US" dirty="0">
                <a:solidFill>
                  <a:prstClr val="black"/>
                </a:solidFill>
                <a:latin typeface="Lucida Sans Unicode" panose="020B0602030504020204" pitchFamily="34" charset="0"/>
                <a:cs typeface="Lucida Sans Unicode" panose="020B0602030504020204" pitchFamily="34" charset="0"/>
              </a:rPr>
              <a:t>focused on improving the scholarly infrastructure around </a:t>
            </a:r>
            <a:r>
              <a:rPr lang="en-US" dirty="0" smtClean="0">
                <a:solidFill>
                  <a:prstClr val="black"/>
                </a:solidFill>
                <a:latin typeface="Lucida Sans Unicode" panose="020B0602030504020204" pitchFamily="34" charset="0"/>
                <a:cs typeface="Lucida Sans Unicode" panose="020B0602030504020204" pitchFamily="34" charset="0"/>
              </a:rPr>
              <a:t>data</a:t>
            </a:r>
          </a:p>
          <a:p>
            <a:pPr lvl="0"/>
            <a:endParaRPr lang="en-US" dirty="0">
              <a:solidFill>
                <a:prstClr val="black"/>
              </a:solidFill>
              <a:latin typeface="Calibri"/>
            </a:endParaRPr>
          </a:p>
          <a:p>
            <a:pPr marL="342900" indent="-342900">
              <a:buFont typeface="Arial" panose="020B0604020202020204" pitchFamily="34" charset="0"/>
              <a:buChar char="•"/>
            </a:pPr>
            <a:r>
              <a:rPr lang="en-US" dirty="0" smtClean="0">
                <a:solidFill>
                  <a:prstClr val="black"/>
                </a:solidFill>
                <a:latin typeface="Lucida Sans Unicode"/>
              </a:rPr>
              <a:t>Officially launched December 2009</a:t>
            </a:r>
          </a:p>
          <a:p>
            <a:pPr marL="342900" indent="-342900">
              <a:buFont typeface="Arial" panose="020B0604020202020204" pitchFamily="34" charset="0"/>
              <a:buChar char="•"/>
            </a:pPr>
            <a:endParaRPr lang="en-US" dirty="0" smtClean="0">
              <a:solidFill>
                <a:prstClr val="black"/>
              </a:solidFill>
              <a:latin typeface="Lucida Sans Unicode"/>
            </a:endParaRPr>
          </a:p>
          <a:p>
            <a:pPr marL="342900" indent="-342900">
              <a:buFont typeface="Arial" panose="020B0604020202020204" pitchFamily="34" charset="0"/>
              <a:buChar char="•"/>
            </a:pPr>
            <a:r>
              <a:rPr lang="en-US" dirty="0" smtClean="0">
                <a:solidFill>
                  <a:prstClr val="black"/>
                </a:solidFill>
                <a:latin typeface="Lucida Sans Unicode"/>
              </a:rPr>
              <a:t>Executive Board, levels of membership, and Managing Agent TIB.</a:t>
            </a:r>
            <a:endParaRPr lang="en-US" dirty="0">
              <a:solidFill>
                <a:prstClr val="black"/>
              </a:solidFill>
              <a:latin typeface="Lucida Sans Unicode"/>
            </a:endParaRPr>
          </a:p>
          <a:p>
            <a:endParaRPr lang="en-US" dirty="0">
              <a:solidFill>
                <a:prstClr val="black"/>
              </a:solidFill>
              <a:latin typeface="Lucida Sans Unicode"/>
            </a:endParaRPr>
          </a:p>
          <a:p>
            <a:pPr marL="285750" indent="-285750">
              <a:buFont typeface="Arial" panose="020B0604020202020204" pitchFamily="34" charset="0"/>
              <a:buChar char="•"/>
            </a:pPr>
            <a:r>
              <a:rPr lang="en-US" dirty="0">
                <a:solidFill>
                  <a:prstClr val="black"/>
                </a:solidFill>
                <a:latin typeface="Lucida Sans Unicode"/>
              </a:rPr>
              <a:t>Only full members </a:t>
            </a:r>
            <a:r>
              <a:rPr lang="en-US" dirty="0" smtClean="0">
                <a:solidFill>
                  <a:prstClr val="black"/>
                </a:solidFill>
                <a:latin typeface="Lucida Sans Unicode"/>
              </a:rPr>
              <a:t>may </a:t>
            </a:r>
            <a:r>
              <a:rPr lang="en-US" dirty="0">
                <a:solidFill>
                  <a:prstClr val="black"/>
                </a:solidFill>
                <a:latin typeface="Lucida Sans Unicode"/>
              </a:rPr>
              <a:t>act as </a:t>
            </a:r>
          </a:p>
          <a:p>
            <a:r>
              <a:rPr lang="en-US" dirty="0">
                <a:solidFill>
                  <a:prstClr val="black"/>
                </a:solidFill>
                <a:latin typeface="Lucida Sans Unicode"/>
              </a:rPr>
              <a:t>    Allocating Agents and provide DOIs</a:t>
            </a:r>
          </a:p>
          <a:p>
            <a:r>
              <a:rPr lang="en-US" dirty="0">
                <a:solidFill>
                  <a:prstClr val="black"/>
                </a:solidFill>
                <a:latin typeface="Lucida Sans Unicode"/>
              </a:rPr>
              <a:t>    to clients</a:t>
            </a:r>
            <a:r>
              <a:rPr lang="en-US" dirty="0" smtClean="0">
                <a:solidFill>
                  <a:prstClr val="black"/>
                </a:solidFill>
                <a:latin typeface="Lucida Sans Unicode"/>
              </a:rPr>
              <a:t>.</a:t>
            </a:r>
          </a:p>
          <a:p>
            <a:endParaRPr lang="en-US" dirty="0">
              <a:solidFill>
                <a:prstClr val="black"/>
              </a:solidFill>
              <a:latin typeface="Lucida Sans Unicode"/>
            </a:endParaRPr>
          </a:p>
          <a:p>
            <a:pPr marL="285750" indent="-285750">
              <a:buFont typeface="Arial" panose="020B0604020202020204" pitchFamily="34" charset="0"/>
              <a:buChar char="•"/>
            </a:pPr>
            <a:r>
              <a:rPr lang="en-US" dirty="0" smtClean="0">
                <a:solidFill>
                  <a:prstClr val="black"/>
                </a:solidFill>
                <a:latin typeface="Lucida Sans Unicode"/>
              </a:rPr>
              <a:t>Maintains registry of data DOIs and the re3data.org registry of research data repositories.</a:t>
            </a:r>
          </a:p>
          <a:p>
            <a:endParaRPr lang="en-US" dirty="0" smtClean="0">
              <a:solidFill>
                <a:prstClr val="black"/>
              </a:solidFill>
              <a:latin typeface="Lucida Sans Unicode"/>
            </a:endParaRPr>
          </a:p>
          <a:p>
            <a:pPr lvl="0" defTabSz="457200"/>
            <a:endParaRPr lang="en-US" i="1" dirty="0">
              <a:solidFill>
                <a:prstClr val="black"/>
              </a:solidFill>
              <a:latin typeface="Lucida Sans Unicode" panose="020B0602030504020204" pitchFamily="34" charset="0"/>
              <a:cs typeface="Lucida Sans Unicode" panose="020B0602030504020204" pitchFamily="34" charset="0"/>
            </a:endParaRPr>
          </a:p>
          <a:p>
            <a:endParaRPr lang="en-US" sz="2000" dirty="0">
              <a:solidFill>
                <a:prstClr val="black"/>
              </a:solidFill>
              <a:latin typeface="Lucida Sans Unicode" panose="020B0602030504020204" pitchFamily="34" charset="0"/>
              <a:cs typeface="Lucida Sans Unicode" panose="020B0602030504020204" pitchFamily="34" charset="0"/>
            </a:endParaRPr>
          </a:p>
        </p:txBody>
      </p:sp>
      <p:sp>
        <p:nvSpPr>
          <p:cNvPr id="7" name="Rounded Rectangle 6"/>
          <p:cNvSpPr/>
          <p:nvPr/>
        </p:nvSpPr>
        <p:spPr>
          <a:xfrm>
            <a:off x="5410200" y="369332"/>
            <a:ext cx="3505200" cy="6488668"/>
          </a:xfrm>
          <a:prstGeom prst="roundRect">
            <a:avLst/>
          </a:prstGeom>
          <a:solidFill>
            <a:schemeClr val="bg1"/>
          </a:solidFill>
          <a:ln>
            <a:solidFill>
              <a:schemeClr val="bg2">
                <a:lumMod val="75000"/>
              </a:schemeClr>
            </a:solidFill>
          </a:ln>
          <a:effectLst>
            <a:outerShdw blurRad="50800" dist="38100" dir="8100000" algn="tr"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lvl="0"/>
            <a:r>
              <a:rPr lang="en-US" sz="2000" b="1" dirty="0" smtClean="0">
                <a:solidFill>
                  <a:srgbClr val="0070C0"/>
                </a:solidFill>
              </a:rPr>
              <a:t>      Three </a:t>
            </a:r>
            <a:r>
              <a:rPr lang="en-US" sz="2000" b="1" dirty="0">
                <a:solidFill>
                  <a:srgbClr val="0070C0"/>
                </a:solidFill>
              </a:rPr>
              <a:t>U.S. Members:</a:t>
            </a:r>
          </a:p>
          <a:p>
            <a:pPr lvl="0"/>
            <a:endParaRPr lang="en-US" dirty="0">
              <a:solidFill>
                <a:prstClr val="black"/>
              </a:solidFill>
            </a:endParaRPr>
          </a:p>
          <a:p>
            <a:pPr lvl="0"/>
            <a:r>
              <a:rPr lang="en-US" sz="2000" dirty="0" smtClean="0">
                <a:solidFill>
                  <a:prstClr val="black"/>
                </a:solidFill>
              </a:rPr>
              <a:t>    California </a:t>
            </a:r>
            <a:r>
              <a:rPr lang="en-US" sz="2000" dirty="0">
                <a:solidFill>
                  <a:prstClr val="black"/>
                </a:solidFill>
              </a:rPr>
              <a:t>Digital Library</a:t>
            </a:r>
          </a:p>
          <a:p>
            <a:pPr lvl="0"/>
            <a:r>
              <a:rPr lang="en-US" sz="2000" dirty="0" smtClean="0">
                <a:solidFill>
                  <a:prstClr val="black"/>
                </a:solidFill>
              </a:rPr>
              <a:t>          Purdue </a:t>
            </a:r>
            <a:r>
              <a:rPr lang="en-US" sz="2000" dirty="0">
                <a:solidFill>
                  <a:prstClr val="black"/>
                </a:solidFill>
              </a:rPr>
              <a:t>University</a:t>
            </a:r>
          </a:p>
          <a:p>
            <a:pPr lvl="0"/>
            <a:r>
              <a:rPr lang="en-US" sz="2400" b="1" dirty="0" smtClean="0">
                <a:solidFill>
                  <a:prstClr val="black"/>
                </a:solidFill>
              </a:rPr>
              <a:t>            </a:t>
            </a:r>
          </a:p>
          <a:p>
            <a:pPr lvl="0"/>
            <a:r>
              <a:rPr lang="en-US" sz="2400" b="1" dirty="0">
                <a:solidFill>
                  <a:prstClr val="black"/>
                </a:solidFill>
              </a:rPr>
              <a:t> </a:t>
            </a:r>
            <a:r>
              <a:rPr lang="en-US" sz="2400" b="1" dirty="0" smtClean="0">
                <a:solidFill>
                  <a:prstClr val="black"/>
                </a:solidFill>
              </a:rPr>
              <a:t>           DOE/OSTI</a:t>
            </a:r>
            <a:endParaRPr lang="en-US" sz="2400" b="1" dirty="0">
              <a:solidFill>
                <a:prstClr val="black"/>
              </a:solidFill>
            </a:endParaRPr>
          </a:p>
          <a:p>
            <a:pPr lvl="0"/>
            <a:endParaRPr lang="en-US" dirty="0" smtClean="0">
              <a:solidFill>
                <a:prstClr val="black"/>
              </a:solidFill>
            </a:endParaRPr>
          </a:p>
          <a:p>
            <a:pPr marL="285750" lvl="0" indent="-285750">
              <a:buFont typeface="Arial" panose="020B0604020202020204" pitchFamily="34" charset="0"/>
              <a:buChar char="•"/>
            </a:pPr>
            <a:r>
              <a:rPr lang="en-US" dirty="0" smtClean="0">
                <a:solidFill>
                  <a:prstClr val="black"/>
                </a:solidFill>
                <a:latin typeface="Calibri" panose="020F0502020204030204" pitchFamily="34" charset="0"/>
              </a:rPr>
              <a:t>OSTI serves </a:t>
            </a:r>
            <a:r>
              <a:rPr lang="en-US" dirty="0">
                <a:solidFill>
                  <a:prstClr val="black"/>
                </a:solidFill>
                <a:latin typeface="Calibri" panose="020F0502020204030204" pitchFamily="34" charset="0"/>
              </a:rPr>
              <a:t>DOE with the Data ID Service, free of </a:t>
            </a:r>
            <a:r>
              <a:rPr lang="en-US" dirty="0" smtClean="0">
                <a:solidFill>
                  <a:prstClr val="black"/>
                </a:solidFill>
                <a:latin typeface="Calibri" panose="020F0502020204030204" pitchFamily="34" charset="0"/>
              </a:rPr>
              <a:t>charge.</a:t>
            </a:r>
          </a:p>
          <a:p>
            <a:pPr marL="285750" lvl="0" indent="-285750">
              <a:buFont typeface="Arial" panose="020B0604020202020204" pitchFamily="34" charset="0"/>
              <a:buChar char="•"/>
            </a:pPr>
            <a:endParaRPr lang="en-US" dirty="0">
              <a:solidFill>
                <a:prstClr val="black"/>
              </a:solidFill>
              <a:latin typeface="Calibri" panose="020F0502020204030204" pitchFamily="34" charset="0"/>
            </a:endParaRPr>
          </a:p>
          <a:p>
            <a:pPr marL="285750" lvl="0" indent="-285750">
              <a:buFont typeface="Arial" panose="020B0604020202020204" pitchFamily="34" charset="0"/>
              <a:buChar char="•"/>
            </a:pPr>
            <a:r>
              <a:rPr lang="en-US" dirty="0" smtClean="0">
                <a:solidFill>
                  <a:prstClr val="black"/>
                </a:solidFill>
                <a:latin typeface="Calibri" panose="020F0502020204030204" pitchFamily="34" charset="0"/>
              </a:rPr>
              <a:t>Serves  other U.S</a:t>
            </a:r>
            <a:r>
              <a:rPr lang="en-US" dirty="0">
                <a:solidFill>
                  <a:prstClr val="black"/>
                </a:solidFill>
                <a:latin typeface="Calibri" panose="020F0502020204030204" pitchFamily="34" charset="0"/>
              </a:rPr>
              <a:t>. </a:t>
            </a:r>
            <a:r>
              <a:rPr lang="en-US" dirty="0" smtClean="0">
                <a:solidFill>
                  <a:prstClr val="black"/>
                </a:solidFill>
                <a:latin typeface="Calibri" panose="020F0502020204030204" pitchFamily="34" charset="0"/>
              </a:rPr>
              <a:t>Federal Agencies  on </a:t>
            </a:r>
            <a:r>
              <a:rPr lang="en-US" dirty="0">
                <a:solidFill>
                  <a:prstClr val="black"/>
                </a:solidFill>
                <a:latin typeface="Calibri" panose="020F0502020204030204" pitchFamily="34" charset="0"/>
              </a:rPr>
              <a:t>a cost-recovery basis</a:t>
            </a:r>
            <a:r>
              <a:rPr lang="en-US" dirty="0" smtClean="0">
                <a:solidFill>
                  <a:prstClr val="black"/>
                </a:solidFill>
                <a:latin typeface="Calibri" panose="020F0502020204030204" pitchFamily="34" charset="0"/>
              </a:rPr>
              <a:t>.</a:t>
            </a:r>
          </a:p>
          <a:p>
            <a:pPr marL="285750" lvl="0" indent="-285750">
              <a:buFont typeface="Arial" panose="020B0604020202020204" pitchFamily="34" charset="0"/>
              <a:buChar char="•"/>
            </a:pPr>
            <a:endParaRPr lang="en-US" dirty="0">
              <a:solidFill>
                <a:prstClr val="black"/>
              </a:solidFill>
              <a:latin typeface="Calibri" panose="020F0502020204030204" pitchFamily="34" charset="0"/>
            </a:endParaRPr>
          </a:p>
          <a:p>
            <a:pPr marL="342900" lvl="0" indent="-342900" defTabSz="457200">
              <a:buFont typeface="Arial" panose="020B0604020202020204" pitchFamily="34" charset="0"/>
              <a:buChar char="•"/>
            </a:pPr>
            <a:r>
              <a:rPr lang="en-US" dirty="0">
                <a:solidFill>
                  <a:prstClr val="black"/>
                </a:solidFill>
                <a:latin typeface="Calibri" panose="020F0502020204030204" pitchFamily="34" charset="0"/>
                <a:cs typeface="Lucida Sans Unicode" panose="020B0602030504020204" pitchFamily="34" charset="0"/>
              </a:rPr>
              <a:t>Full membership </a:t>
            </a:r>
            <a:r>
              <a:rPr lang="en-US" dirty="0" smtClean="0">
                <a:solidFill>
                  <a:prstClr val="black"/>
                </a:solidFill>
                <a:latin typeface="Calibri" panose="020F0502020204030204" pitchFamily="34" charset="0"/>
                <a:cs typeface="Lucida Sans Unicode" panose="020B0602030504020204" pitchFamily="34" charset="0"/>
              </a:rPr>
              <a:t>approved </a:t>
            </a:r>
            <a:r>
              <a:rPr lang="en-US" dirty="0">
                <a:solidFill>
                  <a:prstClr val="black"/>
                </a:solidFill>
                <a:latin typeface="Calibri" panose="020F0502020204030204" pitchFamily="34" charset="0"/>
                <a:cs typeface="Lucida Sans Unicode" panose="020B0602030504020204" pitchFamily="34" charset="0"/>
              </a:rPr>
              <a:t>December </a:t>
            </a:r>
            <a:r>
              <a:rPr lang="en-US" dirty="0" smtClean="0">
                <a:solidFill>
                  <a:prstClr val="black"/>
                </a:solidFill>
                <a:latin typeface="Calibri" panose="020F0502020204030204" pitchFamily="34" charset="0"/>
                <a:cs typeface="Lucida Sans Unicode" panose="020B0602030504020204" pitchFamily="34" charset="0"/>
              </a:rPr>
              <a:t>2010.</a:t>
            </a:r>
          </a:p>
          <a:p>
            <a:pPr marL="342900" lvl="0" indent="-342900" defTabSz="457200">
              <a:buFont typeface="Arial" panose="020B0604020202020204" pitchFamily="34" charset="0"/>
              <a:buChar char="•"/>
            </a:pPr>
            <a:endParaRPr lang="en-US" dirty="0">
              <a:solidFill>
                <a:prstClr val="black"/>
              </a:solidFill>
              <a:latin typeface="Calibri" panose="020F0502020204030204" pitchFamily="34" charset="0"/>
              <a:cs typeface="Lucida Sans Unicode" panose="020B0602030504020204" pitchFamily="34" charset="0"/>
            </a:endParaRPr>
          </a:p>
          <a:p>
            <a:pPr marL="342900" lvl="0" indent="-342900" defTabSz="457200">
              <a:buFont typeface="Arial" panose="020B0604020202020204" pitchFamily="34" charset="0"/>
              <a:buChar char="•"/>
            </a:pPr>
            <a:r>
              <a:rPr lang="en-US" dirty="0" smtClean="0">
                <a:solidFill>
                  <a:prstClr val="black"/>
                </a:solidFill>
                <a:latin typeface="Calibri" panose="020F0502020204030204" pitchFamily="34" charset="0"/>
                <a:cs typeface="Lucida Sans Unicode" panose="020B0602030504020204" pitchFamily="34" charset="0"/>
              </a:rPr>
              <a:t>First  DOI assigned and minted August  2011.</a:t>
            </a:r>
            <a:endParaRPr lang="en-US" dirty="0">
              <a:solidFill>
                <a:prstClr val="black"/>
              </a:solidFill>
              <a:latin typeface="Calibri" panose="020F0502020204030204" pitchFamily="34" charset="0"/>
              <a:cs typeface="Lucida Sans Unicode" panose="020B0602030504020204" pitchFamily="34" charset="0"/>
            </a:endParaRPr>
          </a:p>
          <a:p>
            <a:pPr marL="342900" lvl="0" indent="-342900" defTabSz="457200">
              <a:buFont typeface="Arial" panose="020B0604020202020204" pitchFamily="34" charset="0"/>
              <a:buChar char="•"/>
            </a:pPr>
            <a:endParaRPr lang="en-US" dirty="0">
              <a:solidFill>
                <a:prstClr val="black"/>
              </a:solidFill>
              <a:cs typeface="Lucida Sans Unicode" panose="020B0602030504020204" pitchFamily="34" charset="0"/>
            </a:endParaRPr>
          </a:p>
          <a:p>
            <a:pPr marL="285750" lvl="0" indent="-285750">
              <a:buFont typeface="Arial" panose="020B0604020202020204" pitchFamily="34" charset="0"/>
              <a:buChar char="•"/>
            </a:pPr>
            <a:endParaRPr lang="en-US" dirty="0" smtClean="0">
              <a:solidFill>
                <a:prstClr val="black"/>
              </a:solidFill>
            </a:endParaRPr>
          </a:p>
          <a:p>
            <a:pPr lvl="0"/>
            <a:endParaRPr lang="en-US" sz="2000" dirty="0">
              <a:solidFill>
                <a:prstClr val="black"/>
              </a:solidFill>
            </a:endParaRPr>
          </a:p>
        </p:txBody>
      </p:sp>
      <p:sp>
        <p:nvSpPr>
          <p:cNvPr id="8" name="TextBox 7"/>
          <p:cNvSpPr txBox="1"/>
          <p:nvPr/>
        </p:nvSpPr>
        <p:spPr>
          <a:xfrm>
            <a:off x="0" y="0"/>
            <a:ext cx="2209800" cy="369332"/>
          </a:xfrm>
          <a:prstGeom prst="rect">
            <a:avLst/>
          </a:prstGeom>
          <a:noFill/>
        </p:spPr>
        <p:txBody>
          <a:bodyPr wrap="square" rtlCol="0">
            <a:spAutoFit/>
          </a:bodyPr>
          <a:lstStyle/>
          <a:p>
            <a:pPr lvl="0"/>
            <a:r>
              <a:rPr lang="en-US" b="1" dirty="0">
                <a:solidFill>
                  <a:schemeClr val="bg1"/>
                </a:solidFill>
              </a:rPr>
              <a:t>www.datacite.org</a:t>
            </a:r>
          </a:p>
        </p:txBody>
      </p:sp>
    </p:spTree>
    <p:extLst>
      <p:ext uri="{BB962C8B-B14F-4D97-AF65-F5344CB8AC3E}">
        <p14:creationId xmlns:p14="http://schemas.microsoft.com/office/powerpoint/2010/main" val="128065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01650" y="214310"/>
            <a:ext cx="6028998" cy="2062103"/>
          </a:xfrm>
          <a:prstGeom prst="rect">
            <a:avLst/>
          </a:prstGeom>
          <a:noFill/>
        </p:spPr>
        <p:txBody>
          <a:bodyPr wrap="square" rtlCol="0">
            <a:spAutoFit/>
          </a:bodyPr>
          <a:lstStyle/>
          <a:p>
            <a:r>
              <a:rPr lang="en-US" sz="2800" b="1" dirty="0">
                <a:solidFill>
                  <a:srgbClr val="000000"/>
                </a:solidFill>
                <a:latin typeface="Times New Roman"/>
                <a:ea typeface="Calibri"/>
              </a:rPr>
              <a:t>DataCite Members: </a:t>
            </a:r>
            <a:r>
              <a:rPr lang="en-US" sz="2800" dirty="0">
                <a:solidFill>
                  <a:srgbClr val="000000"/>
                </a:solidFill>
                <a:latin typeface="Times New Roman"/>
                <a:ea typeface="Calibri"/>
              </a:rPr>
              <a:t> </a:t>
            </a:r>
            <a:r>
              <a:rPr lang="en-US" sz="2400" dirty="0">
                <a:solidFill>
                  <a:srgbClr val="000000"/>
                </a:solidFill>
                <a:latin typeface="Times New Roman"/>
                <a:ea typeface="Calibri"/>
              </a:rPr>
              <a:t>2010 - 15 members</a:t>
            </a:r>
          </a:p>
          <a:p>
            <a:r>
              <a:rPr lang="en-US" sz="2400" dirty="0">
                <a:solidFill>
                  <a:srgbClr val="000000"/>
                </a:solidFill>
                <a:latin typeface="Times New Roman"/>
                <a:ea typeface="Calibri"/>
              </a:rPr>
              <a:t>in 10 countries; 2014 – 22 members, 9 affiliate members in</a:t>
            </a:r>
          </a:p>
          <a:p>
            <a:r>
              <a:rPr lang="en-US" sz="2400" dirty="0">
                <a:solidFill>
                  <a:srgbClr val="000000"/>
                </a:solidFill>
                <a:latin typeface="Times New Roman"/>
                <a:ea typeface="Calibri"/>
              </a:rPr>
              <a:t>19 countries.</a:t>
            </a:r>
          </a:p>
          <a:p>
            <a:endParaRPr lang="en-US" sz="2800" b="1"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1986643"/>
            <a:ext cx="5387148" cy="4871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075" y="1181425"/>
            <a:ext cx="3368925" cy="58375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525"/>
            <a:ext cx="3180868" cy="2233675"/>
          </a:xfrm>
          <a:prstGeom prst="rect">
            <a:avLst/>
          </a:prstGeom>
        </p:spPr>
      </p:pic>
      <p:sp>
        <p:nvSpPr>
          <p:cNvPr id="7" name="TextBox 6"/>
          <p:cNvSpPr txBox="1"/>
          <p:nvPr/>
        </p:nvSpPr>
        <p:spPr>
          <a:xfrm>
            <a:off x="-20782" y="5855777"/>
            <a:ext cx="5394075" cy="461665"/>
          </a:xfrm>
          <a:prstGeom prst="rect">
            <a:avLst/>
          </a:prstGeom>
          <a:noFill/>
        </p:spPr>
        <p:txBody>
          <a:bodyPr wrap="square" rtlCol="0">
            <a:spAutoFit/>
          </a:bodyPr>
          <a:lstStyle/>
          <a:p>
            <a:r>
              <a:rPr lang="en-US" sz="1200" dirty="0">
                <a:solidFill>
                  <a:prstClr val="black"/>
                </a:solidFill>
              </a:rPr>
              <a:t>Affiliates include: Microsoft Research, IEEE, Beijing Genomics Institute, Harvard, and the Digital Curation Centre</a:t>
            </a:r>
          </a:p>
        </p:txBody>
      </p:sp>
    </p:spTree>
    <p:extLst>
      <p:ext uri="{BB962C8B-B14F-4D97-AF65-F5344CB8AC3E}">
        <p14:creationId xmlns:p14="http://schemas.microsoft.com/office/powerpoint/2010/main" val="187805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b="1" dirty="0" smtClean="0">
                <a:solidFill>
                  <a:schemeClr val="tx1"/>
                </a:solidFill>
              </a:rPr>
              <a:t>OSTI’s Data ID Service – How Does it Work?	</a:t>
            </a:r>
            <a:endParaRPr lang="en-US" b="1" dirty="0">
              <a:solidFill>
                <a:schemeClr val="tx1"/>
              </a:solidFill>
            </a:endParaRPr>
          </a:p>
        </p:txBody>
      </p:sp>
      <p:sp>
        <p:nvSpPr>
          <p:cNvPr id="3" name="Content Placeholder 2"/>
          <p:cNvSpPr>
            <a:spLocks noGrp="1"/>
          </p:cNvSpPr>
          <p:nvPr>
            <p:ph idx="1"/>
          </p:nvPr>
        </p:nvSpPr>
        <p:spPr>
          <a:xfrm>
            <a:off x="1981200" y="2019300"/>
            <a:ext cx="6934200" cy="4343400"/>
          </a:xfrm>
        </p:spPr>
        <p:txBody>
          <a:bodyPr>
            <a:normAutofit/>
          </a:bodyPr>
          <a:lstStyle/>
          <a:p>
            <a:pPr>
              <a:spcBef>
                <a:spcPts val="0"/>
              </a:spcBef>
              <a:spcAft>
                <a:spcPts val="0"/>
              </a:spcAft>
            </a:pPr>
            <a:r>
              <a:rPr lang="en-US" dirty="0" smtClean="0">
                <a:solidFill>
                  <a:schemeClr val="tx1"/>
                </a:solidFill>
              </a:rPr>
              <a:t>DOE  organization or </a:t>
            </a:r>
            <a:r>
              <a:rPr lang="en-US" dirty="0">
                <a:solidFill>
                  <a:schemeClr val="tx1"/>
                </a:solidFill>
              </a:rPr>
              <a:t>grantee determines that important datasets exist which need to be announced in DOE's scientific and technical databases and assigned DOIs. </a:t>
            </a:r>
            <a:r>
              <a:rPr lang="en-US" dirty="0" smtClean="0">
                <a:solidFill>
                  <a:schemeClr val="tx1"/>
                </a:solidFill>
              </a:rPr>
              <a:t> DOE O </a:t>
            </a:r>
            <a:r>
              <a:rPr lang="en-US" dirty="0">
                <a:solidFill>
                  <a:schemeClr val="tx1"/>
                </a:solidFill>
              </a:rPr>
              <a:t>241.1B instructs that bibliographic information for these datasets be submitted to OSTI</a:t>
            </a:r>
            <a:r>
              <a:rPr lang="en-US" dirty="0" smtClean="0">
                <a:solidFill>
                  <a:schemeClr val="tx1"/>
                </a:solidFill>
              </a:rPr>
              <a:t>.</a:t>
            </a:r>
          </a:p>
          <a:p>
            <a:pPr marL="0" indent="0">
              <a:spcBef>
                <a:spcPts val="0"/>
              </a:spcBef>
              <a:spcAft>
                <a:spcPts val="0"/>
              </a:spcAft>
              <a:buNone/>
            </a:pPr>
            <a:r>
              <a:rPr lang="en-US" dirty="0" smtClean="0">
                <a:solidFill>
                  <a:schemeClr val="tx1"/>
                </a:solidFill>
              </a:rPr>
              <a:t> </a:t>
            </a:r>
          </a:p>
          <a:p>
            <a:pPr>
              <a:spcBef>
                <a:spcPts val="0"/>
              </a:spcBef>
              <a:spcAft>
                <a:spcPts val="0"/>
              </a:spcAft>
            </a:pPr>
            <a:r>
              <a:rPr lang="en-US" dirty="0" smtClean="0">
                <a:solidFill>
                  <a:schemeClr val="tx1"/>
                </a:solidFill>
              </a:rPr>
              <a:t>Metadata is submitted through </a:t>
            </a:r>
            <a:r>
              <a:rPr lang="en-US" dirty="0">
                <a:solidFill>
                  <a:schemeClr val="tx1"/>
                </a:solidFill>
              </a:rPr>
              <a:t>manual input into the Announcement Notice (AN) 241.6 or via an automated 241.6 web service/API. </a:t>
            </a:r>
            <a:endParaRPr lang="en-US" dirty="0" smtClean="0">
              <a:solidFill>
                <a:schemeClr val="tx1"/>
              </a:solidFill>
            </a:endParaRPr>
          </a:p>
          <a:p>
            <a:pPr>
              <a:spcBef>
                <a:spcPts val="0"/>
              </a:spcBef>
              <a:spcAft>
                <a:spcPts val="0"/>
              </a:spcAft>
            </a:pPr>
            <a:endParaRPr lang="en-US" dirty="0">
              <a:solidFill>
                <a:schemeClr val="tx1"/>
              </a:solidFill>
            </a:endParaRPr>
          </a:p>
          <a:p>
            <a:pPr>
              <a:spcBef>
                <a:spcPts val="0"/>
              </a:spcBef>
              <a:spcAft>
                <a:spcPts val="0"/>
              </a:spcAft>
            </a:pPr>
            <a:r>
              <a:rPr lang="en-US" dirty="0" smtClean="0">
                <a:solidFill>
                  <a:schemeClr val="tx1"/>
                </a:solidFill>
              </a:rPr>
              <a:t>Data clients </a:t>
            </a:r>
            <a:r>
              <a:rPr lang="en-US" dirty="0">
                <a:solidFill>
                  <a:schemeClr val="tx1"/>
                </a:solidFill>
              </a:rPr>
              <a:t>anticipating high volume or high frequency submissions </a:t>
            </a:r>
            <a:r>
              <a:rPr lang="en-US" dirty="0" smtClean="0">
                <a:solidFill>
                  <a:schemeClr val="tx1"/>
                </a:solidFill>
              </a:rPr>
              <a:t>decide to utilize automated submission and  contact their STIP Manager and/or OSTI to begin coordination.  </a:t>
            </a:r>
            <a:endParaRPr lang="en-US" dirty="0">
              <a:solidFill>
                <a:schemeClr val="tx1"/>
              </a:solidFill>
            </a:endParaRPr>
          </a:p>
          <a:p>
            <a:pPr>
              <a:spcBef>
                <a:spcPts val="0"/>
              </a:spcBef>
              <a:spcAft>
                <a:spcPts val="0"/>
              </a:spcAft>
            </a:pPr>
            <a:endParaRPr lang="en-US" dirty="0" smtClean="0">
              <a:solidFill>
                <a:srgbClr val="393F5D"/>
              </a:solidFill>
            </a:endParaRPr>
          </a:p>
          <a:p>
            <a:pPr>
              <a:spcBef>
                <a:spcPts val="0"/>
              </a:spcBef>
              <a:spcAft>
                <a:spcPts val="0"/>
              </a:spcAft>
            </a:pPr>
            <a:endParaRPr lang="en-US" dirty="0">
              <a:solidFill>
                <a:srgbClr val="393F5D"/>
              </a:solidFill>
            </a:endParaRPr>
          </a:p>
          <a:p>
            <a:pPr>
              <a:spcBef>
                <a:spcPts val="0"/>
              </a:spcBef>
              <a:spcAft>
                <a:spcPts val="0"/>
              </a:spcAft>
            </a:pPr>
            <a:endParaRPr lang="en-US" dirty="0" smtClean="0">
              <a:solidFill>
                <a:srgbClr val="393F5D"/>
              </a:solidFill>
            </a:endParaRPr>
          </a:p>
          <a:p>
            <a:pPr marL="0" indent="0">
              <a:spcBef>
                <a:spcPts val="0"/>
              </a:spcBef>
              <a:spcAft>
                <a:spcPts val="0"/>
              </a:spcAft>
              <a:buNone/>
            </a:pPr>
            <a:endParaRPr lang="en-US" dirty="0">
              <a:solidFill>
                <a:srgbClr val="393F5D"/>
              </a:solidFill>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1238249"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1800"/>
            <a:ext cx="130974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6" y="4191000"/>
            <a:ext cx="13112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 y="5410200"/>
            <a:ext cx="13112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471" y="1918447"/>
            <a:ext cx="914400" cy="307777"/>
          </a:xfrm>
          <a:prstGeom prst="rect">
            <a:avLst/>
          </a:prstGeom>
          <a:noFill/>
        </p:spPr>
        <p:txBody>
          <a:bodyPr wrap="square" rtlCol="0">
            <a:spAutoFit/>
          </a:bodyPr>
          <a:lstStyle/>
          <a:p>
            <a:r>
              <a:rPr lang="en-US" sz="1400" b="1" dirty="0" smtClean="0"/>
              <a:t>  Planning</a:t>
            </a:r>
            <a:endParaRPr lang="en-US" sz="1400" b="1" dirty="0"/>
          </a:p>
        </p:txBody>
      </p:sp>
      <p:sp>
        <p:nvSpPr>
          <p:cNvPr id="5" name="TextBox 4"/>
          <p:cNvSpPr txBox="1"/>
          <p:nvPr/>
        </p:nvSpPr>
        <p:spPr>
          <a:xfrm>
            <a:off x="0" y="3237011"/>
            <a:ext cx="1190326" cy="307777"/>
          </a:xfrm>
          <a:prstGeom prst="rect">
            <a:avLst/>
          </a:prstGeom>
          <a:noFill/>
        </p:spPr>
        <p:txBody>
          <a:bodyPr wrap="none" rtlCol="0">
            <a:spAutoFit/>
          </a:bodyPr>
          <a:lstStyle/>
          <a:p>
            <a:r>
              <a:rPr lang="en-US" sz="1400" b="1" dirty="0" smtClean="0"/>
              <a:t>Development</a:t>
            </a:r>
            <a:endParaRPr lang="en-US" sz="1400" b="1" dirty="0"/>
          </a:p>
        </p:txBody>
      </p:sp>
      <p:sp>
        <p:nvSpPr>
          <p:cNvPr id="6" name="TextBox 5"/>
          <p:cNvSpPr txBox="1"/>
          <p:nvPr/>
        </p:nvSpPr>
        <p:spPr>
          <a:xfrm>
            <a:off x="215880" y="4451171"/>
            <a:ext cx="725582" cy="307777"/>
          </a:xfrm>
          <a:prstGeom prst="rect">
            <a:avLst/>
          </a:prstGeom>
          <a:noFill/>
        </p:spPr>
        <p:txBody>
          <a:bodyPr wrap="square" rtlCol="0">
            <a:spAutoFit/>
          </a:bodyPr>
          <a:lstStyle/>
          <a:p>
            <a:r>
              <a:rPr lang="en-US" sz="1400" b="1" dirty="0" smtClean="0"/>
              <a:t>Testing</a:t>
            </a:r>
            <a:endParaRPr lang="en-US" sz="1400" b="1" dirty="0"/>
          </a:p>
        </p:txBody>
      </p:sp>
      <p:sp>
        <p:nvSpPr>
          <p:cNvPr id="7" name="TextBox 6"/>
          <p:cNvSpPr txBox="1"/>
          <p:nvPr/>
        </p:nvSpPr>
        <p:spPr>
          <a:xfrm>
            <a:off x="77227" y="5676998"/>
            <a:ext cx="1035871" cy="307777"/>
          </a:xfrm>
          <a:prstGeom prst="rect">
            <a:avLst/>
          </a:prstGeom>
          <a:noFill/>
        </p:spPr>
        <p:txBody>
          <a:bodyPr wrap="square" rtlCol="0">
            <a:spAutoFit/>
          </a:bodyPr>
          <a:lstStyle/>
          <a:p>
            <a:r>
              <a:rPr lang="en-US" sz="1400" b="1" dirty="0" smtClean="0"/>
              <a:t>Production</a:t>
            </a:r>
            <a:endParaRPr lang="en-US" sz="1400" b="1" dirty="0"/>
          </a:p>
        </p:txBody>
      </p:sp>
    </p:spTree>
    <p:extLst>
      <p:ext uri="{BB962C8B-B14F-4D97-AF65-F5344CB8AC3E}">
        <p14:creationId xmlns:p14="http://schemas.microsoft.com/office/powerpoint/2010/main" val="72736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33400" y="381000"/>
            <a:ext cx="7848600" cy="1631216"/>
          </a:xfrm>
          <a:prstGeom prst="rect">
            <a:avLst/>
          </a:prstGeom>
          <a:noFill/>
        </p:spPr>
        <p:txBody>
          <a:bodyPr wrap="square" rtlCol="0">
            <a:spAutoFit/>
          </a:bodyPr>
          <a:lstStyle/>
          <a:p>
            <a:pPr algn="ctr"/>
            <a:r>
              <a:rPr lang="en-US" sz="2800" b="1" dirty="0">
                <a:solidFill>
                  <a:prstClr val="black"/>
                </a:solidFill>
                <a:latin typeface="Calibri" panose="020F0502020204030204" pitchFamily="34" charset="0"/>
              </a:rPr>
              <a:t>Automated Submission:  The AN 241.6 Web Service</a:t>
            </a:r>
          </a:p>
          <a:p>
            <a:r>
              <a:rPr lang="en-US" sz="2400" b="1" dirty="0">
                <a:solidFill>
                  <a:prstClr val="black"/>
                </a:solidFill>
              </a:rPr>
              <a:t>  </a:t>
            </a:r>
          </a:p>
          <a:p>
            <a:endParaRPr lang="en-US" sz="2400" b="1" dirty="0">
              <a:solidFill>
                <a:prstClr val="black"/>
              </a:solidFill>
            </a:endParaRPr>
          </a:p>
          <a:p>
            <a:endParaRPr lang="en-US" sz="2400" b="1" dirty="0">
              <a:solidFill>
                <a:prstClr val="black"/>
              </a:solidFill>
            </a:endParaRPr>
          </a:p>
        </p:txBody>
      </p:sp>
      <p:sp>
        <p:nvSpPr>
          <p:cNvPr id="4" name="Rectangle 3"/>
          <p:cNvSpPr/>
          <p:nvPr/>
        </p:nvSpPr>
        <p:spPr>
          <a:xfrm>
            <a:off x="76200" y="5943600"/>
            <a:ext cx="9081656" cy="91440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228600" y="1170709"/>
            <a:ext cx="4343400" cy="6093976"/>
          </a:xfrm>
          <a:prstGeom prst="rect">
            <a:avLst/>
          </a:prstGeom>
          <a:noFill/>
        </p:spPr>
        <p:txBody>
          <a:bodyPr wrap="square" rtlCol="0">
            <a:spAutoFit/>
          </a:bodyPr>
          <a:lstStyle/>
          <a:p>
            <a:endParaRPr lang="en-US" sz="2400" b="1" dirty="0">
              <a:solidFill>
                <a:prstClr val="black"/>
              </a:solidFill>
            </a:endParaRPr>
          </a:p>
          <a:p>
            <a:pPr marL="342900" indent="-342900">
              <a:buFont typeface="Arial" panose="020B0604020202020204" pitchFamily="34" charset="0"/>
              <a:buChar char="•"/>
            </a:pPr>
            <a:r>
              <a:rPr lang="en-US" sz="2400" dirty="0">
                <a:solidFill>
                  <a:prstClr val="black"/>
                </a:solidFill>
                <a:latin typeface="Calibri" panose="020F0502020204030204" pitchFamily="34" charset="0"/>
              </a:rPr>
              <a:t>Submitter responsibilities are discussed.</a:t>
            </a:r>
          </a:p>
          <a:p>
            <a:endParaRPr lang="en-US" sz="2400" dirty="0">
              <a:solidFill>
                <a:prstClr val="black"/>
              </a:solidFill>
              <a:latin typeface="Calibri" panose="020F0502020204030204" pitchFamily="34" charset="0"/>
            </a:endParaRPr>
          </a:p>
          <a:p>
            <a:pPr marL="342900" indent="-342900">
              <a:buFont typeface="Arial" panose="020B0604020202020204" pitchFamily="34" charset="0"/>
              <a:buChar char="•"/>
            </a:pPr>
            <a:r>
              <a:rPr lang="en-US" sz="2400" dirty="0">
                <a:solidFill>
                  <a:prstClr val="black"/>
                </a:solidFill>
                <a:latin typeface="Calibri" panose="020F0502020204030204" pitchFamily="34" charset="0"/>
              </a:rPr>
              <a:t>Questions on granularity of DOI assignment are debated</a:t>
            </a:r>
          </a:p>
          <a:p>
            <a:endParaRPr lang="en-US" sz="2400" dirty="0">
              <a:solidFill>
                <a:prstClr val="black"/>
              </a:solidFill>
              <a:latin typeface="Calibri" panose="020F0502020204030204" pitchFamily="34" charset="0"/>
            </a:endParaRPr>
          </a:p>
          <a:p>
            <a:pPr marL="342900" indent="-342900">
              <a:buFont typeface="Arial" panose="020B0604020202020204" pitchFamily="34" charset="0"/>
              <a:buChar char="•"/>
            </a:pPr>
            <a:r>
              <a:rPr lang="en-US" sz="2400" dirty="0">
                <a:solidFill>
                  <a:prstClr val="black"/>
                </a:solidFill>
                <a:latin typeface="Calibri" panose="020F0502020204030204" pitchFamily="34" charset="0"/>
              </a:rPr>
              <a:t>Data client begins development of internal processes that will send metadata to OSTI’s AN 241.6 web service.</a:t>
            </a:r>
          </a:p>
          <a:p>
            <a:endParaRPr lang="en-US" sz="2400" dirty="0">
              <a:solidFill>
                <a:prstClr val="black"/>
              </a:solidFill>
            </a:endParaRPr>
          </a:p>
          <a:p>
            <a:endParaRPr lang="en-US" sz="2000" b="1" dirty="0">
              <a:solidFill>
                <a:prstClr val="black"/>
              </a:solidFill>
            </a:endParaRPr>
          </a:p>
          <a:p>
            <a:endParaRPr lang="en-US" sz="2000" b="1" dirty="0">
              <a:solidFill>
                <a:prstClr val="black"/>
              </a:solidFill>
            </a:endParaRPr>
          </a:p>
          <a:p>
            <a:endParaRPr lang="en-US" sz="2000" b="1" dirty="0">
              <a:solidFill>
                <a:prstClr val="black"/>
              </a:solidFill>
            </a:endParaRPr>
          </a:p>
          <a:p>
            <a:endParaRPr lang="en-US"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022" y="1163782"/>
            <a:ext cx="4529834" cy="447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6108412"/>
            <a:ext cx="9067800" cy="584775"/>
          </a:xfrm>
          <a:prstGeom prst="rect">
            <a:avLst/>
          </a:prstGeom>
          <a:noFill/>
        </p:spPr>
        <p:txBody>
          <a:bodyPr wrap="square" rtlCol="0">
            <a:spAutoFit/>
          </a:bodyPr>
          <a:lstStyle/>
          <a:p>
            <a:pPr marL="228600"/>
            <a:r>
              <a:rPr lang="en-US" sz="1600" b="1" dirty="0">
                <a:solidFill>
                  <a:srgbClr val="F8C900"/>
                </a:solidFill>
                <a:latin typeface="Lucida Sans Unicode"/>
                <a:ea typeface="Calibri"/>
              </a:rPr>
              <a:t>Subject expertise and knowledge of how the intended  audience will expect to look for and use the data is the key to successfully defining content and dataset boundaries.</a:t>
            </a:r>
            <a:endParaRPr lang="en-US" sz="1600" b="1" dirty="0">
              <a:solidFill>
                <a:srgbClr val="F8C900"/>
              </a:solidFill>
              <a:latin typeface="Lucida Sans Unicode"/>
            </a:endParaRPr>
          </a:p>
        </p:txBody>
      </p:sp>
    </p:spTree>
    <p:extLst>
      <p:ext uri="{BB962C8B-B14F-4D97-AF65-F5344CB8AC3E}">
        <p14:creationId xmlns:p14="http://schemas.microsoft.com/office/powerpoint/2010/main" val="151361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C5C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739066" y="109394"/>
            <a:ext cx="4719134" cy="584775"/>
          </a:xfrm>
          <a:prstGeom prst="rect">
            <a:avLst/>
          </a:prstGeom>
          <a:noFill/>
        </p:spPr>
        <p:txBody>
          <a:bodyPr wrap="square" rtlCol="0">
            <a:spAutoFit/>
          </a:bodyPr>
          <a:lstStyle/>
          <a:p>
            <a:r>
              <a:rPr lang="en-US" sz="3200" b="1" dirty="0">
                <a:solidFill>
                  <a:prstClr val="black"/>
                </a:solidFill>
              </a:rPr>
              <a:t>TEST Phase Begins</a:t>
            </a:r>
          </a:p>
        </p:txBody>
      </p:sp>
      <p:graphicFrame>
        <p:nvGraphicFramePr>
          <p:cNvPr id="4" name="Diagram 3"/>
          <p:cNvGraphicFramePr/>
          <p:nvPr>
            <p:extLst>
              <p:ext uri="{D42A27DB-BD31-4B8C-83A1-F6EECF244321}">
                <p14:modId xmlns:p14="http://schemas.microsoft.com/office/powerpoint/2010/main" val="1967825010"/>
              </p:ext>
            </p:extLst>
          </p:nvPr>
        </p:nvGraphicFramePr>
        <p:xfrm>
          <a:off x="2362200" y="95539"/>
          <a:ext cx="6324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1618" y="450272"/>
            <a:ext cx="2535382" cy="6001643"/>
          </a:xfrm>
          <a:prstGeom prst="rect">
            <a:avLst/>
          </a:prstGeom>
          <a:noFill/>
        </p:spPr>
        <p:txBody>
          <a:bodyPr wrap="square" rtlCol="0">
            <a:spAutoFit/>
          </a:bodyPr>
          <a:lstStyle/>
          <a:p>
            <a:pPr marL="365760" indent="-256032">
              <a:buClr>
                <a:srgbClr val="2DA2BF"/>
              </a:buClr>
              <a:buSzPct val="68000"/>
              <a:buFont typeface="Wingdings 3"/>
              <a:buChar char=""/>
            </a:pPr>
            <a:endParaRPr lang="en-US" sz="1600" dirty="0" smtClean="0">
              <a:solidFill>
                <a:prstClr val="black"/>
              </a:solidFill>
              <a:latin typeface="Lucida Sans Unicode"/>
            </a:endParaRPr>
          </a:p>
          <a:p>
            <a:pPr marL="365760" indent="-256032">
              <a:buClr>
                <a:srgbClr val="2DA2BF"/>
              </a:buClr>
              <a:buSzPct val="68000"/>
              <a:buFont typeface="Wingdings 3"/>
              <a:buChar char=""/>
            </a:pPr>
            <a:r>
              <a:rPr lang="en-US" sz="1600" dirty="0" smtClean="0">
                <a:solidFill>
                  <a:prstClr val="black"/>
                </a:solidFill>
                <a:latin typeface="Lucida Sans Unicode"/>
              </a:rPr>
              <a:t>During planning phase, OSTI obtained a prefix from DataCite that will be unique to this specific data client.</a:t>
            </a:r>
          </a:p>
          <a:p>
            <a:pPr marL="365760" indent="-256032">
              <a:buClr>
                <a:srgbClr val="2DA2BF"/>
              </a:buClr>
              <a:buSzPct val="68000"/>
              <a:buFont typeface="Wingdings 3"/>
              <a:buChar char=""/>
            </a:pPr>
            <a:endParaRPr lang="en-US" sz="1600" dirty="0">
              <a:solidFill>
                <a:prstClr val="black"/>
              </a:solidFill>
              <a:latin typeface="Lucida Sans Unicode"/>
            </a:endParaRPr>
          </a:p>
          <a:p>
            <a:pPr marL="365760" indent="-256032">
              <a:buClr>
                <a:srgbClr val="2DA2BF"/>
              </a:buClr>
              <a:buSzPct val="68000"/>
              <a:buFont typeface="Wingdings 3"/>
              <a:buChar char=""/>
            </a:pPr>
            <a:r>
              <a:rPr lang="en-US" sz="1600" dirty="0" smtClean="0">
                <a:solidFill>
                  <a:prstClr val="black"/>
                </a:solidFill>
                <a:latin typeface="Lucida Sans Unicode"/>
              </a:rPr>
              <a:t>During </a:t>
            </a:r>
            <a:r>
              <a:rPr lang="en-US" sz="1600" dirty="0">
                <a:solidFill>
                  <a:prstClr val="black"/>
                </a:solidFill>
                <a:latin typeface="Lucida Sans Unicode"/>
              </a:rPr>
              <a:t>TEST phase, client is receiving TEST OSTI IDs and </a:t>
            </a:r>
            <a:r>
              <a:rPr lang="en-US" sz="1600" dirty="0" err="1">
                <a:solidFill>
                  <a:prstClr val="black"/>
                </a:solidFill>
                <a:latin typeface="Lucida Sans Unicode"/>
              </a:rPr>
              <a:t>DataCite’s</a:t>
            </a:r>
            <a:r>
              <a:rPr lang="en-US" sz="1600" dirty="0">
                <a:solidFill>
                  <a:prstClr val="black"/>
                </a:solidFill>
                <a:latin typeface="Lucida Sans Unicode"/>
              </a:rPr>
              <a:t> TEST DOI prefix.  </a:t>
            </a:r>
            <a:endParaRPr lang="en-US" sz="1600" dirty="0" smtClean="0">
              <a:solidFill>
                <a:prstClr val="black"/>
              </a:solidFill>
              <a:latin typeface="Lucida Sans Unicode"/>
            </a:endParaRPr>
          </a:p>
          <a:p>
            <a:pPr marL="365760" indent="-256032">
              <a:buClr>
                <a:srgbClr val="2DA2BF"/>
              </a:buClr>
              <a:buSzPct val="68000"/>
              <a:buFont typeface="Wingdings 3"/>
              <a:buChar char=""/>
            </a:pPr>
            <a:endParaRPr lang="en-US" sz="1600" dirty="0">
              <a:solidFill>
                <a:prstClr val="black"/>
              </a:solidFill>
              <a:latin typeface="Lucida Sans Unicode"/>
            </a:endParaRPr>
          </a:p>
          <a:p>
            <a:pPr marL="365760" indent="-256032">
              <a:buClr>
                <a:srgbClr val="2DA2BF"/>
              </a:buClr>
              <a:buSzPct val="68000"/>
              <a:buFont typeface="Wingdings 3"/>
              <a:buChar char=""/>
            </a:pPr>
            <a:r>
              <a:rPr lang="en-US" sz="1600" dirty="0" smtClean="0">
                <a:solidFill>
                  <a:prstClr val="black"/>
                </a:solidFill>
                <a:latin typeface="Lucida Sans Unicode"/>
              </a:rPr>
              <a:t>TEST </a:t>
            </a:r>
            <a:r>
              <a:rPr lang="en-US" sz="1600" dirty="0">
                <a:solidFill>
                  <a:prstClr val="black"/>
                </a:solidFill>
                <a:latin typeface="Lucida Sans Unicode"/>
              </a:rPr>
              <a:t>metadata goes to </a:t>
            </a:r>
            <a:r>
              <a:rPr lang="en-US" sz="1600" dirty="0" err="1">
                <a:solidFill>
                  <a:prstClr val="black"/>
                </a:solidFill>
                <a:latin typeface="Lucida Sans Unicode"/>
              </a:rPr>
              <a:t>DataCite’s</a:t>
            </a:r>
            <a:r>
              <a:rPr lang="en-US" sz="1600" dirty="0">
                <a:solidFill>
                  <a:prstClr val="black"/>
                </a:solidFill>
                <a:latin typeface="Lucida Sans Unicode"/>
              </a:rPr>
              <a:t> MDS but not into the Registry.  </a:t>
            </a:r>
            <a:endParaRPr lang="en-US" sz="1600" dirty="0" smtClean="0">
              <a:solidFill>
                <a:prstClr val="black"/>
              </a:solidFill>
              <a:latin typeface="Lucida Sans Unicode"/>
            </a:endParaRPr>
          </a:p>
          <a:p>
            <a:pPr marL="365760" indent="-256032">
              <a:buClr>
                <a:srgbClr val="2DA2BF"/>
              </a:buClr>
              <a:buSzPct val="68000"/>
              <a:buFont typeface="Wingdings 3"/>
              <a:buChar char=""/>
            </a:pPr>
            <a:endParaRPr lang="en-US" sz="1600" dirty="0">
              <a:solidFill>
                <a:prstClr val="black"/>
              </a:solidFill>
              <a:latin typeface="Lucida Sans Unicode"/>
            </a:endParaRPr>
          </a:p>
          <a:p>
            <a:pPr marL="365760" indent="-256032">
              <a:buClr>
                <a:srgbClr val="2DA2BF"/>
              </a:buClr>
              <a:buSzPct val="68000"/>
              <a:buFont typeface="Wingdings 3"/>
              <a:buChar char=""/>
            </a:pPr>
            <a:r>
              <a:rPr lang="en-US" sz="1600" dirty="0" smtClean="0">
                <a:solidFill>
                  <a:prstClr val="black"/>
                </a:solidFill>
                <a:latin typeface="Lucida Sans Unicode"/>
              </a:rPr>
              <a:t>TEST </a:t>
            </a:r>
            <a:r>
              <a:rPr lang="en-US" sz="1600" dirty="0">
                <a:solidFill>
                  <a:prstClr val="black"/>
                </a:solidFill>
                <a:latin typeface="Lucida Sans Unicode"/>
              </a:rPr>
              <a:t>DOIs will not resolve and they expire/disappear after a time.</a:t>
            </a:r>
          </a:p>
        </p:txBody>
      </p:sp>
      <p:sp>
        <p:nvSpPr>
          <p:cNvPr id="9" name="TextBox 8"/>
          <p:cNvSpPr txBox="1"/>
          <p:nvPr/>
        </p:nvSpPr>
        <p:spPr>
          <a:xfrm>
            <a:off x="4191000" y="2971800"/>
            <a:ext cx="4267200" cy="461665"/>
          </a:xfrm>
          <a:prstGeom prst="rect">
            <a:avLst/>
          </a:prstGeom>
          <a:noFill/>
        </p:spPr>
        <p:txBody>
          <a:bodyPr wrap="square" rtlCol="0">
            <a:spAutoFit/>
          </a:bodyPr>
          <a:lstStyle/>
          <a:p>
            <a:r>
              <a:rPr lang="en-US" sz="2400" dirty="0">
                <a:solidFill>
                  <a:prstClr val="black"/>
                </a:solidFill>
              </a:rPr>
              <a:t>A cycle of review  and feedback</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7500" y="3733800"/>
            <a:ext cx="3746500" cy="927100"/>
          </a:xfrm>
          <a:prstGeom prst="rect">
            <a:avLst/>
          </a:prstGeom>
        </p:spPr>
      </p:pic>
    </p:spTree>
    <p:extLst>
      <p:ext uri="{BB962C8B-B14F-4D97-AF65-F5344CB8AC3E}">
        <p14:creationId xmlns:p14="http://schemas.microsoft.com/office/powerpoint/2010/main" val="325221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C5C5"/>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12" y="3328028"/>
            <a:ext cx="3798887"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04800"/>
            <a:ext cx="8077200" cy="646331"/>
          </a:xfrm>
          <a:prstGeom prst="rect">
            <a:avLst/>
          </a:prstGeom>
          <a:noFill/>
        </p:spPr>
        <p:txBody>
          <a:bodyPr wrap="square" rtlCol="0">
            <a:spAutoFit/>
          </a:bodyPr>
          <a:lstStyle/>
          <a:p>
            <a:r>
              <a:rPr lang="en-US" sz="3600" b="1" dirty="0">
                <a:solidFill>
                  <a:prstClr val="black"/>
                </a:solidFill>
                <a:latin typeface="Calibri"/>
                <a:ea typeface="+mj-ea"/>
                <a:cs typeface="+mj-cs"/>
              </a:rPr>
              <a:t>Data ID Service – Development Approach</a:t>
            </a:r>
            <a:endParaRPr lang="en-US" dirty="0"/>
          </a:p>
        </p:txBody>
      </p:sp>
      <p:sp>
        <p:nvSpPr>
          <p:cNvPr id="4" name="TextBox 3"/>
          <p:cNvSpPr txBox="1"/>
          <p:nvPr/>
        </p:nvSpPr>
        <p:spPr>
          <a:xfrm>
            <a:off x="152400" y="4114800"/>
            <a:ext cx="3276600" cy="2585323"/>
          </a:xfrm>
          <a:prstGeom prst="rect">
            <a:avLst/>
          </a:prstGeom>
          <a:noFill/>
        </p:spPr>
        <p:txBody>
          <a:bodyPr wrap="square" rtlCol="0">
            <a:spAutoFit/>
          </a:bodyPr>
          <a:lstStyle/>
          <a:p>
            <a:pPr marL="285750" lvl="0" indent="-285750">
              <a:buFont typeface="Arial" panose="020B0604020202020204" pitchFamily="34" charset="0"/>
              <a:buChar char="•"/>
            </a:pPr>
            <a:r>
              <a:rPr lang="en-US" b="1" dirty="0">
                <a:solidFill>
                  <a:prstClr val="black"/>
                </a:solidFill>
              </a:rPr>
              <a:t>Animations/Simulations</a:t>
            </a:r>
          </a:p>
          <a:p>
            <a:pPr marL="285750" lvl="0" indent="-285750">
              <a:buFont typeface="Arial" panose="020B0604020202020204" pitchFamily="34" charset="0"/>
              <a:buChar char="•"/>
            </a:pPr>
            <a:r>
              <a:rPr lang="en-US" b="1" dirty="0">
                <a:solidFill>
                  <a:prstClr val="black"/>
                </a:solidFill>
              </a:rPr>
              <a:t>Figures/Plots</a:t>
            </a:r>
          </a:p>
          <a:p>
            <a:pPr marL="285750" lvl="0" indent="-285750">
              <a:buFont typeface="Arial" panose="020B0604020202020204" pitchFamily="34" charset="0"/>
              <a:buChar char="•"/>
            </a:pPr>
            <a:r>
              <a:rPr lang="en-US" b="1" dirty="0">
                <a:solidFill>
                  <a:prstClr val="black"/>
                </a:solidFill>
              </a:rPr>
              <a:t>Genome/Genetics Data</a:t>
            </a:r>
          </a:p>
          <a:p>
            <a:pPr marL="285750" lvl="0" indent="-285750">
              <a:buFont typeface="Arial" panose="020B0604020202020204" pitchFamily="34" charset="0"/>
              <a:buChar char="•"/>
            </a:pPr>
            <a:r>
              <a:rPr lang="en-US" b="1" dirty="0">
                <a:solidFill>
                  <a:prstClr val="black"/>
                </a:solidFill>
              </a:rPr>
              <a:t>Interactive Data Maps</a:t>
            </a:r>
          </a:p>
          <a:p>
            <a:pPr marL="285750" lvl="0" indent="-285750">
              <a:buFont typeface="Arial" panose="020B0604020202020204" pitchFamily="34" charset="0"/>
              <a:buChar char="•"/>
            </a:pPr>
            <a:r>
              <a:rPr lang="en-US" b="1" dirty="0">
                <a:solidFill>
                  <a:prstClr val="black"/>
                </a:solidFill>
              </a:rPr>
              <a:t>Multimedia</a:t>
            </a:r>
          </a:p>
          <a:p>
            <a:pPr marL="285750" lvl="0" indent="-285750">
              <a:buFont typeface="Arial" panose="020B0604020202020204" pitchFamily="34" charset="0"/>
              <a:buChar char="•"/>
            </a:pPr>
            <a:r>
              <a:rPr lang="en-US" b="1" dirty="0">
                <a:solidFill>
                  <a:prstClr val="black"/>
                </a:solidFill>
              </a:rPr>
              <a:t>Numeric Data</a:t>
            </a:r>
          </a:p>
          <a:p>
            <a:pPr marL="285750" lvl="0" indent="-285750">
              <a:buFont typeface="Arial" panose="020B0604020202020204" pitchFamily="34" charset="0"/>
              <a:buChar char="•"/>
            </a:pPr>
            <a:r>
              <a:rPr lang="en-US" b="1" dirty="0">
                <a:solidFill>
                  <a:prstClr val="black"/>
                </a:solidFill>
              </a:rPr>
              <a:t>Software</a:t>
            </a:r>
          </a:p>
          <a:p>
            <a:pPr marL="285750" lvl="0" indent="-285750">
              <a:buFont typeface="Arial" panose="020B0604020202020204" pitchFamily="34" charset="0"/>
              <a:buChar char="•"/>
            </a:pPr>
            <a:r>
              <a:rPr lang="en-US" b="1" dirty="0">
                <a:solidFill>
                  <a:prstClr val="black"/>
                </a:solidFill>
              </a:rPr>
              <a:t>Specialized Mix</a:t>
            </a:r>
          </a:p>
          <a:p>
            <a:pPr marL="285750" lvl="0" indent="-285750">
              <a:buFont typeface="Arial" panose="020B0604020202020204" pitchFamily="34" charset="0"/>
              <a:buChar char="•"/>
            </a:pPr>
            <a:r>
              <a:rPr lang="en-US" b="1" dirty="0">
                <a:solidFill>
                  <a:prstClr val="black"/>
                </a:solidFill>
              </a:rPr>
              <a:t>Still Images or Photos</a:t>
            </a:r>
          </a:p>
        </p:txBody>
      </p:sp>
      <p:sp>
        <p:nvSpPr>
          <p:cNvPr id="5" name="TextBox 4"/>
          <p:cNvSpPr txBox="1"/>
          <p:nvPr/>
        </p:nvSpPr>
        <p:spPr>
          <a:xfrm>
            <a:off x="152400" y="3745468"/>
            <a:ext cx="1676400" cy="369332"/>
          </a:xfrm>
          <a:prstGeom prst="rect">
            <a:avLst/>
          </a:prstGeom>
          <a:noFill/>
        </p:spPr>
        <p:txBody>
          <a:bodyPr wrap="square" rtlCol="0">
            <a:spAutoFit/>
          </a:bodyPr>
          <a:lstStyle/>
          <a:p>
            <a:pPr lvl="0" defTabSz="457200"/>
            <a:r>
              <a:rPr lang="en-US" b="1" dirty="0">
                <a:solidFill>
                  <a:srgbClr val="C00000"/>
                </a:solidFill>
                <a:latin typeface="Calibri"/>
              </a:rPr>
              <a:t>* Dataset Type:</a:t>
            </a:r>
          </a:p>
        </p:txBody>
      </p:sp>
      <p:sp>
        <p:nvSpPr>
          <p:cNvPr id="6" name="TextBox 5"/>
          <p:cNvSpPr txBox="1"/>
          <p:nvPr/>
        </p:nvSpPr>
        <p:spPr>
          <a:xfrm>
            <a:off x="290456" y="3404823"/>
            <a:ext cx="2819400" cy="369332"/>
          </a:xfrm>
          <a:prstGeom prst="rect">
            <a:avLst/>
          </a:prstGeom>
          <a:noFill/>
        </p:spPr>
        <p:txBody>
          <a:bodyPr wrap="square" rtlCol="0">
            <a:spAutoFit/>
          </a:bodyPr>
          <a:lstStyle/>
          <a:p>
            <a:pPr lvl="0" defTabSz="457200"/>
            <a:r>
              <a:rPr lang="en-US" b="1" dirty="0">
                <a:solidFill>
                  <a:prstClr val="black"/>
                </a:solidFill>
                <a:latin typeface="Calibri"/>
              </a:rPr>
              <a:t>Resource Type:  Dataset</a:t>
            </a:r>
          </a:p>
        </p:txBody>
      </p:sp>
      <p:sp>
        <p:nvSpPr>
          <p:cNvPr id="7" name="TextBox 6"/>
          <p:cNvSpPr txBox="1"/>
          <p:nvPr/>
        </p:nvSpPr>
        <p:spPr>
          <a:xfrm>
            <a:off x="1447800" y="1143000"/>
            <a:ext cx="5943600" cy="523220"/>
          </a:xfrm>
          <a:prstGeom prst="rect">
            <a:avLst/>
          </a:prstGeom>
          <a:noFill/>
        </p:spPr>
        <p:txBody>
          <a:bodyPr wrap="square" rtlCol="0">
            <a:spAutoFit/>
          </a:bodyPr>
          <a:lstStyle/>
          <a:p>
            <a:pPr lvl="0" defTabSz="457200"/>
            <a:r>
              <a:rPr lang="en-US" sz="2800" b="1" dirty="0">
                <a:solidFill>
                  <a:prstClr val="black"/>
                </a:solidFill>
                <a:latin typeface="Calibri"/>
              </a:rPr>
              <a:t>Customer focused = build as needed</a:t>
            </a:r>
            <a:endParaRPr lang="en-US" sz="2000" b="1" dirty="0">
              <a:solidFill>
                <a:prstClr val="black"/>
              </a:solidFill>
              <a:latin typeface="Calibri"/>
            </a:endParaRPr>
          </a:p>
        </p:txBody>
      </p:sp>
      <p:sp>
        <p:nvSpPr>
          <p:cNvPr id="8" name="TextBox 7"/>
          <p:cNvSpPr txBox="1"/>
          <p:nvPr/>
        </p:nvSpPr>
        <p:spPr>
          <a:xfrm>
            <a:off x="2362200" y="1696812"/>
            <a:ext cx="4191000" cy="1631216"/>
          </a:xfrm>
          <a:prstGeom prst="rect">
            <a:avLst/>
          </a:prstGeom>
          <a:noFill/>
        </p:spPr>
        <p:txBody>
          <a:bodyPr wrap="square" rtlCol="0">
            <a:spAutoFit/>
          </a:bodyPr>
          <a:lstStyle/>
          <a:p>
            <a:pPr lvl="0" algn="ctr" defTabSz="457200"/>
            <a:r>
              <a:rPr lang="en-US" sz="2000" b="1" dirty="0">
                <a:solidFill>
                  <a:prstClr val="black"/>
                </a:solidFill>
                <a:latin typeface="Calibri"/>
              </a:rPr>
              <a:t>Recent examples:</a:t>
            </a:r>
          </a:p>
          <a:p>
            <a:pPr lvl="0" algn="ctr" defTabSz="457200"/>
            <a:r>
              <a:rPr lang="en-US" sz="2000" dirty="0">
                <a:solidFill>
                  <a:prstClr val="black"/>
                </a:solidFill>
                <a:latin typeface="Calibri"/>
              </a:rPr>
              <a:t>Reserve model for DOI minting</a:t>
            </a:r>
          </a:p>
          <a:p>
            <a:pPr lvl="0" algn="ctr" defTabSz="457200"/>
            <a:r>
              <a:rPr lang="en-US" sz="2000" dirty="0" smtClean="0">
                <a:solidFill>
                  <a:prstClr val="black"/>
                </a:solidFill>
                <a:latin typeface="Calibri"/>
              </a:rPr>
              <a:t>Intelligent </a:t>
            </a:r>
            <a:r>
              <a:rPr lang="en-US" sz="2000" dirty="0">
                <a:solidFill>
                  <a:prstClr val="black"/>
                </a:solidFill>
                <a:latin typeface="Calibri"/>
              </a:rPr>
              <a:t>DOI </a:t>
            </a:r>
            <a:r>
              <a:rPr lang="en-US" sz="2000" dirty="0" smtClean="0">
                <a:solidFill>
                  <a:prstClr val="black"/>
                </a:solidFill>
                <a:latin typeface="Calibri"/>
              </a:rPr>
              <a:t>strings with &lt;</a:t>
            </a:r>
            <a:r>
              <a:rPr lang="en-US" sz="2000" dirty="0" err="1" smtClean="0">
                <a:solidFill>
                  <a:prstClr val="black"/>
                </a:solidFill>
                <a:latin typeface="Calibri"/>
              </a:rPr>
              <a:t>doi_infix</a:t>
            </a:r>
            <a:r>
              <a:rPr lang="en-US" sz="2000" dirty="0" smtClean="0">
                <a:solidFill>
                  <a:prstClr val="black"/>
                </a:solidFill>
                <a:latin typeface="Calibri"/>
              </a:rPr>
              <a:t>&gt;</a:t>
            </a:r>
            <a:endParaRPr lang="en-US" sz="2000" dirty="0">
              <a:solidFill>
                <a:prstClr val="black"/>
              </a:solidFill>
              <a:latin typeface="Calibri"/>
            </a:endParaRPr>
          </a:p>
          <a:p>
            <a:pPr lvl="0"/>
            <a:r>
              <a:rPr lang="en-US" sz="2000" dirty="0" smtClean="0">
                <a:solidFill>
                  <a:prstClr val="black"/>
                </a:solidFill>
                <a:latin typeface="Calibri" panose="020F0502020204030204" pitchFamily="34" charset="0"/>
              </a:rPr>
              <a:t>(10.19597/</a:t>
            </a:r>
            <a:r>
              <a:rPr lang="en-US" sz="2000" dirty="0" err="1" smtClean="0">
                <a:solidFill>
                  <a:prstClr val="black"/>
                </a:solidFill>
                <a:latin typeface="Calibri" panose="020F0502020204030204" pitchFamily="34" charset="0"/>
              </a:rPr>
              <a:t>myprojectname</a:t>
            </a:r>
            <a:r>
              <a:rPr lang="en-US" sz="2000" dirty="0" smtClean="0">
                <a:solidFill>
                  <a:prstClr val="black"/>
                </a:solidFill>
                <a:latin typeface="Calibri" panose="020F0502020204030204" pitchFamily="34" charset="0"/>
              </a:rPr>
              <a:t>/1105143)</a:t>
            </a:r>
            <a:endParaRPr lang="en-US" sz="2000" dirty="0">
              <a:solidFill>
                <a:prstClr val="black"/>
              </a:solidFill>
              <a:latin typeface="Calibri" panose="020F0502020204030204" pitchFamily="34" charset="0"/>
            </a:endParaRPr>
          </a:p>
          <a:p>
            <a:pPr lvl="0" algn="ctr" defTabSz="457200"/>
            <a:r>
              <a:rPr lang="en-US" sz="2000" dirty="0" smtClean="0">
                <a:solidFill>
                  <a:prstClr val="black"/>
                </a:solidFill>
                <a:latin typeface="Calibri"/>
              </a:rPr>
              <a:t>More protocols supported</a:t>
            </a:r>
            <a:endParaRPr lang="en-US" sz="2000" dirty="0">
              <a:solidFill>
                <a:prstClr val="black"/>
              </a:solidFill>
              <a:latin typeface="Calibri"/>
            </a:endParaRPr>
          </a:p>
        </p:txBody>
      </p:sp>
    </p:spTree>
    <p:extLst>
      <p:ext uri="{BB962C8B-B14F-4D97-AF65-F5344CB8AC3E}">
        <p14:creationId xmlns:p14="http://schemas.microsoft.com/office/powerpoint/2010/main" val="2215348974"/>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_rels/theme14.xml.rels><?xml version="1.0" encoding="UTF-8" standalone="yes"?>
<Relationships xmlns="http://schemas.openxmlformats.org/package/2006/relationships"><Relationship Id="rId1" Type="http://schemas.openxmlformats.org/officeDocument/2006/relationships/image" Target="../media/image10.jpeg"/></Relationships>
</file>

<file path=ppt/theme/_rels/theme15.xml.rels><?xml version="1.0" encoding="UTF-8" standalone="yes"?>
<Relationships xmlns="http://schemas.openxmlformats.org/package/2006/relationships"><Relationship Id="rId1" Type="http://schemas.openxmlformats.org/officeDocument/2006/relationships/image" Target="../media/image10.jpeg"/></Relationships>
</file>

<file path=ppt/theme/_rels/theme16.xml.rels><?xml version="1.0" encoding="UTF-8" standalone="yes"?>
<Relationships xmlns="http://schemas.openxmlformats.org/package/2006/relationships"><Relationship Id="rId1" Type="http://schemas.openxmlformats.org/officeDocument/2006/relationships/image" Target="../media/image10.jpeg"/></Relationships>
</file>

<file path=ppt/theme/_rels/theme17.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11.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2.xml><?xml version="1.0" encoding="utf-8"?>
<a:theme xmlns:a="http://schemas.openxmlformats.org/drawingml/2006/main" name="4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3.xml><?xml version="1.0" encoding="utf-8"?>
<a:theme xmlns:a="http://schemas.openxmlformats.org/drawingml/2006/main" name="5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4.xml><?xml version="1.0" encoding="utf-8"?>
<a:theme xmlns:a="http://schemas.openxmlformats.org/drawingml/2006/main" name="6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5.xml><?xml version="1.0" encoding="utf-8"?>
<a:theme xmlns:a="http://schemas.openxmlformats.org/drawingml/2006/main" name="9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6.xml><?xml version="1.0" encoding="utf-8"?>
<a:theme xmlns:a="http://schemas.openxmlformats.org/drawingml/2006/main" name="1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7.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1408</Words>
  <Application>Microsoft Office PowerPoint</Application>
  <PresentationFormat>On-screen Show (4:3)</PresentationFormat>
  <Paragraphs>200</Paragraphs>
  <Slides>19</Slides>
  <Notes>2</Notes>
  <HiddenSlides>0</HiddenSlides>
  <MMClips>0</MMClips>
  <ScaleCrop>false</ScaleCrop>
  <HeadingPairs>
    <vt:vector size="4" baseType="variant">
      <vt:variant>
        <vt:lpstr>Theme</vt:lpstr>
      </vt:variant>
      <vt:variant>
        <vt:i4>17</vt:i4>
      </vt:variant>
      <vt:variant>
        <vt:lpstr>Slide Titles</vt:lpstr>
      </vt:variant>
      <vt:variant>
        <vt:i4>19</vt:i4>
      </vt:variant>
    </vt:vector>
  </HeadingPairs>
  <TitlesOfParts>
    <vt:vector size="36" baseType="lpstr">
      <vt:lpstr>3_Office Theme</vt:lpstr>
      <vt:lpstr>9_Office Theme</vt:lpstr>
      <vt:lpstr>10_Office Theme</vt:lpstr>
      <vt:lpstr>11_Office Theme</vt:lpstr>
      <vt:lpstr>Concourse</vt:lpstr>
      <vt:lpstr>9_Concourse</vt:lpstr>
      <vt:lpstr>10_Concourse</vt:lpstr>
      <vt:lpstr>12_Concourse</vt:lpstr>
      <vt:lpstr>1_Macro</vt:lpstr>
      <vt:lpstr>6_Macro</vt:lpstr>
      <vt:lpstr>1_Module</vt:lpstr>
      <vt:lpstr>4_Module</vt:lpstr>
      <vt:lpstr>5_Module</vt:lpstr>
      <vt:lpstr>6_Module</vt:lpstr>
      <vt:lpstr>9_Module</vt:lpstr>
      <vt:lpstr>11_Module</vt:lpstr>
      <vt:lpstr>12_Module</vt:lpstr>
      <vt:lpstr>     </vt:lpstr>
      <vt:lpstr>            Metadata Ingest    Tools and Services     Announcement Notice 241.6                                DOI assignment      DOI registration with DataCite</vt:lpstr>
      <vt:lpstr>    Why Digital Object Identifiers (DOIs)? </vt:lpstr>
      <vt:lpstr>PowerPoint Presentation</vt:lpstr>
      <vt:lpstr>PowerPoint Presentation</vt:lpstr>
      <vt:lpstr>OSTI’s Data ID Service – How Does it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OSTI and the client agree they are mutually ready, OSTI sets up the 241.6 web service account in production E-Link.  </vt:lpstr>
      <vt:lpstr>PowerPoint Presentation</vt:lpstr>
      <vt:lpstr>DOE Data Clients </vt:lpstr>
      <vt:lpstr>DOE Data Clients  </vt:lpstr>
      <vt:lpstr>PowerPoint Presentation</vt:lpstr>
    </vt:vector>
  </TitlesOfParts>
  <Company>OSTI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OSTI</dc:creator>
  <cp:lastModifiedBy>OSTI</cp:lastModifiedBy>
  <cp:revision>60</cp:revision>
  <dcterms:created xsi:type="dcterms:W3CDTF">2015-09-11T18:23:08Z</dcterms:created>
  <dcterms:modified xsi:type="dcterms:W3CDTF">2015-09-14T19:06:45Z</dcterms:modified>
</cp:coreProperties>
</file>