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442" r:id="rId3"/>
    <p:sldId id="577" r:id="rId4"/>
    <p:sldId id="555" r:id="rId5"/>
    <p:sldId id="557" r:id="rId6"/>
    <p:sldId id="558" r:id="rId7"/>
    <p:sldId id="526" r:id="rId8"/>
    <p:sldId id="527" r:id="rId9"/>
    <p:sldId id="568" r:id="rId10"/>
    <p:sldId id="531" r:id="rId11"/>
    <p:sldId id="574" r:id="rId12"/>
    <p:sldId id="579" r:id="rId13"/>
    <p:sldId id="580" r:id="rId14"/>
  </p:sldIdLst>
  <p:sldSz cx="9144000" cy="6858000" type="screen4x3"/>
  <p:notesSz cx="7099300" cy="10234613"/>
  <p:defaultTextStyle>
    <a:defPPr>
      <a:defRPr lang="es-ES_tradnl"/>
    </a:defPPr>
    <a:lvl1pPr algn="l" defTabSz="457200" rtl="0" eaLnBrk="0" fontAlgn="base" hangingPunct="0">
      <a:spcBef>
        <a:spcPct val="0"/>
      </a:spcBef>
      <a:spcAft>
        <a:spcPct val="0"/>
      </a:spcAft>
      <a:defRPr sz="1400" b="1" kern="1200">
        <a:solidFill>
          <a:srgbClr val="800000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1400" b="1" kern="1200">
        <a:solidFill>
          <a:srgbClr val="800000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1400" b="1" kern="1200">
        <a:solidFill>
          <a:srgbClr val="800000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1400" b="1" kern="1200">
        <a:solidFill>
          <a:srgbClr val="800000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1400" b="1" kern="1200">
        <a:solidFill>
          <a:srgbClr val="800000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b="1" kern="1200">
        <a:solidFill>
          <a:srgbClr val="800000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b="1" kern="1200">
        <a:solidFill>
          <a:srgbClr val="800000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b="1" kern="1200">
        <a:solidFill>
          <a:srgbClr val="800000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b="1" kern="1200">
        <a:solidFill>
          <a:srgbClr val="800000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FF3300"/>
    <a:srgbClr val="003300"/>
    <a:srgbClr val="006600"/>
    <a:srgbClr val="00CC00"/>
    <a:srgbClr val="009900"/>
    <a:srgbClr val="B7DBFF"/>
    <a:srgbClr val="80808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4" autoAdjust="0"/>
  </p:normalViewPr>
  <p:slideViewPr>
    <p:cSldViewPr snapToObjects="1">
      <p:cViewPr varScale="1">
        <p:scale>
          <a:sx n="103" d="100"/>
          <a:sy n="103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1476" y="291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473075">
              <a:defRPr sz="1200" b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473075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B2F400-4515-2E46-AC29-090D61113546}" type="datetime1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473075">
              <a:defRPr sz="1200" b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473075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965B8E-04E4-7B4F-A356-D206290F51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80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473075">
              <a:defRPr sz="1200" b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473075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28F9BD-6F86-2741-85A5-11115EB9B3C0}" type="datetime1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473075">
              <a:defRPr sz="1200" b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473075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F249B2-2E60-2644-96DF-535FF32ADE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933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3075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CDE789C1-49A9-D345-9C6E-2C38027276BE}" type="datetime1">
              <a:rPr lang="en-US" sz="1200" b="0">
                <a:solidFill>
                  <a:schemeClr val="tx1"/>
                </a:solidFill>
              </a:rPr>
              <a:pPr/>
              <a:t>4/27/2015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3075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A8D657F2-2814-B946-BD73-243829B34BEB}" type="slidenum">
              <a:rPr lang="en-US" sz="1200" b="0">
                <a:solidFill>
                  <a:schemeClr val="tx1"/>
                </a:solidFill>
              </a:rPr>
              <a:pPr/>
              <a:t>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s-ES" dirty="0" smtClean="0">
              <a:cs typeface="Arial" pitchFamily="34" charset="0"/>
            </a:endParaRP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F55B97F-A80E-4F23-AF6E-89C7AFE7FEFD}" type="datetime1">
              <a:rPr lang="en-US" altLang="es-ES" sz="1200" b="0" smtClean="0">
                <a:solidFill>
                  <a:schemeClr val="tx1"/>
                </a:solidFill>
              </a:rPr>
              <a:pPr/>
              <a:t>4/27/2015</a:t>
            </a:fld>
            <a:endParaRPr lang="en-US" altLang="es-ES" sz="1200" b="0" smtClean="0">
              <a:solidFill>
                <a:schemeClr val="tx1"/>
              </a:solidFill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3FA30C2-F303-4D4C-AAAF-82BAAF8884D5}" type="slidenum">
              <a:rPr lang="en-US" altLang="es-ES" sz="1200" b="0" smtClean="0">
                <a:solidFill>
                  <a:schemeClr val="tx1"/>
                </a:solidFill>
              </a:rPr>
              <a:pPr/>
              <a:t>3</a:t>
            </a:fld>
            <a:endParaRPr lang="en-US" altLang="es-ES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2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6D3224E-2203-470B-B241-9EEC3FDD2478}" type="datetime1">
              <a:rPr lang="en-US" altLang="es-ES" sz="1200" b="0">
                <a:solidFill>
                  <a:schemeClr val="tx1"/>
                </a:solidFill>
              </a:rPr>
              <a:pPr>
                <a:defRPr/>
              </a:pPr>
              <a:t>4/27/2015</a:t>
            </a:fld>
            <a:endParaRPr lang="en-US" altLang="es-ES" sz="1200" b="0">
              <a:solidFill>
                <a:schemeClr val="tx1"/>
              </a:solidFill>
            </a:endParaRPr>
          </a:p>
        </p:txBody>
      </p:sp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DDFCBEB-CB01-4E85-AB7E-A1628725B9CE}" type="slidenum">
              <a:rPr lang="en-US" altLang="es-ES" sz="1200" b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altLang="es-ES" sz="1200" b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127D093-0140-4DC0-8DC0-8298A3E4F7E4}" type="datetime1">
              <a:rPr lang="en-US" altLang="es-ES" sz="1200" b="0">
                <a:solidFill>
                  <a:schemeClr val="tx1"/>
                </a:solidFill>
              </a:rPr>
              <a:pPr>
                <a:defRPr/>
              </a:pPr>
              <a:t>4/27/2015</a:t>
            </a:fld>
            <a:endParaRPr lang="en-US" altLang="es-ES" sz="1200" b="0">
              <a:solidFill>
                <a:schemeClr val="tx1"/>
              </a:solidFill>
            </a:endParaRP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3E61BCC-95D5-457A-98DF-6646B188BEF0}" type="slidenum">
              <a:rPr lang="en-US" altLang="es-ES" sz="1200" b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altLang="es-ES" sz="1200" b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3075"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7BAD999-BBA2-457D-9A8B-12E4DB0D0EE7}" type="datetime3">
              <a:rPr lang="en-GB" altLang="es-ES" sz="1200" b="0" smtClean="0">
                <a:solidFill>
                  <a:schemeClr val="tx1"/>
                </a:solidFill>
              </a:rPr>
              <a:t>27 April, 2015</a:t>
            </a:fld>
            <a:endParaRPr lang="en-US" altLang="es-ES" sz="1200" b="0" smtClean="0">
              <a:solidFill>
                <a:schemeClr val="tx1"/>
              </a:solidFill>
            </a:endParaRP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3075"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73075"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CCE23A5-FED9-458B-8294-EDFD5343C3C6}" type="slidenum">
              <a:rPr lang="en-US" altLang="es-ES" sz="1200" b="0" smtClean="0">
                <a:solidFill>
                  <a:schemeClr val="tx1"/>
                </a:solidFill>
              </a:rPr>
              <a:pPr/>
              <a:t>11</a:t>
            </a:fld>
            <a:endParaRPr lang="en-US" altLang="es-ES" sz="1200" b="0" smtClean="0">
              <a:solidFill>
                <a:schemeClr val="tx1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s-ES" dirty="0" smtClean="0">
              <a:cs typeface="Arial" pitchFamily="34" charset="0"/>
            </a:endParaRP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F55B97F-A80E-4F23-AF6E-89C7AFE7FEFD}" type="datetime1">
              <a:rPr lang="en-US" altLang="es-ES" sz="1200" b="0" smtClean="0">
                <a:solidFill>
                  <a:schemeClr val="tx1"/>
                </a:solidFill>
              </a:rPr>
              <a:pPr/>
              <a:t>4/27/2015</a:t>
            </a:fld>
            <a:endParaRPr lang="en-US" altLang="es-ES" sz="1200" b="0" smtClean="0">
              <a:solidFill>
                <a:schemeClr val="tx1"/>
              </a:solidFill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73075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730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3FA30C2-F303-4D4C-AAAF-82BAAF8884D5}" type="slidenum">
              <a:rPr lang="en-US" altLang="es-ES" sz="1200" b="0" smtClean="0">
                <a:solidFill>
                  <a:schemeClr val="tx1"/>
                </a:solidFill>
              </a:rPr>
              <a:pPr/>
              <a:t>12</a:t>
            </a:fld>
            <a:endParaRPr lang="en-US" altLang="es-ES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0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5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8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3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32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OPENCOSS – Third Project Review, Brussels, January 14, 2014</a:t>
            </a:r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DDFF-C4E3-A64A-9B5C-C0C66038B0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59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113"/>
            <a:ext cx="8456613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OPENCOSS – Third Project Review, Brussels, January 14, 2014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43670-107D-3743-A790-BE189A36CC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OPENCOSS – Third Project Review, Brussels, January 14, 2014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3A06-FE94-F541-A66F-C8CBECCB3C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4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5CA3F-44DA-475B-9212-36D10FC6D0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OPENCOSS – Third Project Review, Brussels, January 14th,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5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5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5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23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81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25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P7-gen-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6713"/>
            <a:ext cx="17256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ítulo 9"/>
          <p:cNvSpPr>
            <a:spLocks/>
          </p:cNvSpPr>
          <p:nvPr userDrawn="1"/>
        </p:nvSpPr>
        <p:spPr bwMode="auto">
          <a:xfrm>
            <a:off x="2627313" y="2924175"/>
            <a:ext cx="54737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en-US" altLang="es-ES" sz="2400" smtClean="0">
                <a:latin typeface="Calibri" pitchFamily="34" charset="0"/>
                <a:cs typeface="+mn-cs"/>
              </a:rPr>
              <a:t>Open Platform for EvolutioNary Certification Of Safety-critical Systems</a:t>
            </a:r>
            <a:endParaRPr lang="es-ES_tradnl" altLang="es-ES" sz="2400" smtClean="0">
              <a:latin typeface="Calibri" pitchFamily="34" charset="0"/>
              <a:cs typeface="+mn-cs"/>
            </a:endParaRPr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3867150" y="1797050"/>
            <a:ext cx="3074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s-ES" sz="160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Large-scale integrating project (IP)</a:t>
            </a:r>
            <a:endParaRPr lang="en-US" altLang="es-ES" sz="1600" b="0" smtClean="0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29" name="Line 11"/>
          <p:cNvSpPr>
            <a:spLocks noChangeShapeType="1"/>
          </p:cNvSpPr>
          <p:nvPr userDrawn="1"/>
        </p:nvSpPr>
        <p:spPr bwMode="auto">
          <a:xfrm>
            <a:off x="468313" y="3860800"/>
            <a:ext cx="8385175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Line 12"/>
          <p:cNvSpPr>
            <a:spLocks noChangeShapeType="1"/>
          </p:cNvSpPr>
          <p:nvPr userDrawn="1"/>
        </p:nvSpPr>
        <p:spPr bwMode="auto">
          <a:xfrm>
            <a:off x="468313" y="260350"/>
            <a:ext cx="8385175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249488"/>
            <a:ext cx="367188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8208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+mj-lt"/>
          <a:ea typeface="ヒラギノ角ゴ Pro W3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Calibri" pitchFamily="34" charset="0"/>
          <a:ea typeface="ヒラギノ角ゴ Pro W3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Calibri" pitchFamily="34" charset="0"/>
          <a:ea typeface="ヒラギノ角ゴ Pro W3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Calibri" pitchFamily="34" charset="0"/>
          <a:ea typeface="ヒラギノ角ゴ Pro W3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Calibri" pitchFamily="34" charset="0"/>
          <a:ea typeface="ヒラギノ角ゴ Pro W3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s-ES" smtClean="0">
              <a:cs typeface="+mn-cs"/>
            </a:endParaRPr>
          </a:p>
        </p:txBody>
      </p:sp>
      <p:sp>
        <p:nvSpPr>
          <p:cNvPr id="2051" name="Marcador de título 1"/>
          <p:cNvSpPr>
            <a:spLocks noGrp="1"/>
          </p:cNvSpPr>
          <p:nvPr>
            <p:ph type="title"/>
          </p:nvPr>
        </p:nvSpPr>
        <p:spPr bwMode="auto">
          <a:xfrm>
            <a:off x="395288" y="11113"/>
            <a:ext cx="87487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pic>
        <p:nvPicPr>
          <p:cNvPr id="2052" name="Picture 5" descr="Logo_Certif_OPENCOS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3952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95288" y="6494463"/>
            <a:ext cx="6192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GB"/>
              <a:t>© OPENCOSS – Third Project Review, Brussels, January 14,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04250" y="6492875"/>
            <a:ext cx="4429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52ACA1-AAC8-844C-AF9D-7A5BC080D0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5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adacore.com/" TargetMode="External"/><Relationship Id="rId18" Type="http://schemas.openxmlformats.org/officeDocument/2006/relationships/image" Target="../media/image19.png"/><Relationship Id="rId3" Type="http://schemas.openxmlformats.org/officeDocument/2006/relationships/image" Target="../media/image8.emf"/><Relationship Id="rId21" Type="http://schemas.openxmlformats.org/officeDocument/2006/relationships/image" Target="../media/image22.jpe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emf"/><Relationship Id="rId20" Type="http://schemas.openxmlformats.org/officeDocument/2006/relationships/image" Target="../media/image21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24" Type="http://schemas.openxmlformats.org/officeDocument/2006/relationships/image" Target="../media/image24.png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1.bin"/><Relationship Id="rId23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jpeg"/><Relationship Id="rId3" Type="http://schemas.openxmlformats.org/officeDocument/2006/relationships/image" Target="../media/image28.wmf"/><Relationship Id="rId7" Type="http://schemas.openxmlformats.org/officeDocument/2006/relationships/image" Target="../media/image32.emf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wmf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8"/>
          <p:cNvSpPr>
            <a:spLocks noChangeArrowheads="1"/>
          </p:cNvSpPr>
          <p:nvPr/>
        </p:nvSpPr>
        <p:spPr bwMode="auto">
          <a:xfrm>
            <a:off x="482600" y="4076700"/>
            <a:ext cx="833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GB" sz="3600" b="0" dirty="0" smtClean="0">
                <a:solidFill>
                  <a:srgbClr val="003366"/>
                </a:solidFill>
                <a:latin typeface="Calibri" charset="0"/>
              </a:rPr>
              <a:t>The OPENCOSS Approach</a:t>
            </a:r>
            <a:endParaRPr lang="en-GB" sz="3600" b="0" dirty="0">
              <a:solidFill>
                <a:srgbClr val="003366"/>
              </a:solidFill>
              <a:latin typeface="Calibri" charset="0"/>
            </a:endParaRPr>
          </a:p>
        </p:txBody>
      </p:sp>
      <p:sp>
        <p:nvSpPr>
          <p:cNvPr id="9219" name="Rectangle 53"/>
          <p:cNvSpPr>
            <a:spLocks noChangeArrowheads="1"/>
          </p:cNvSpPr>
          <p:nvPr/>
        </p:nvSpPr>
        <p:spPr bwMode="auto">
          <a:xfrm>
            <a:off x="4587875" y="4941888"/>
            <a:ext cx="41608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GB" sz="2000" b="0" dirty="0">
                <a:latin typeface="Calibri" charset="0"/>
              </a:rPr>
              <a:t>Tim Kelly</a:t>
            </a:r>
          </a:p>
          <a:p>
            <a:pPr algn="ctr" eaLnBrk="1" hangingPunct="1"/>
            <a:r>
              <a:rPr lang="en-GB" sz="2000" b="0" dirty="0">
                <a:solidFill>
                  <a:srgbClr val="003366"/>
                </a:solidFill>
                <a:latin typeface="Calibri" charset="0"/>
              </a:rPr>
              <a:t>OPENCOSS Technical Coordinator</a:t>
            </a:r>
          </a:p>
        </p:txBody>
      </p:sp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732463"/>
            <a:ext cx="23050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482600" y="4946721"/>
            <a:ext cx="41608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s-ES" sz="2000" b="0" dirty="0" smtClean="0">
                <a:latin typeface="Calibri" pitchFamily="34" charset="0"/>
              </a:rPr>
              <a:t>OPENCOSS Webinar for </a:t>
            </a:r>
            <a:r>
              <a:rPr lang="en-GB" altLang="es-ES" sz="2000" b="0" dirty="0" err="1" smtClean="0">
                <a:latin typeface="Calibri" pitchFamily="34" charset="0"/>
              </a:rPr>
              <a:t>Polarsys</a:t>
            </a:r>
            <a:endParaRPr lang="en-GB" altLang="es-ES" sz="2000" b="0" dirty="0">
              <a:latin typeface="Calibri" pitchFamily="34" charset="0"/>
            </a:endParaRPr>
          </a:p>
          <a:p>
            <a:pPr algn="ctr" eaLnBrk="1" hangingPunct="1"/>
            <a:r>
              <a:rPr lang="en-GB" altLang="es-ES" sz="2000" b="0" dirty="0" smtClean="0">
                <a:solidFill>
                  <a:srgbClr val="003366"/>
                </a:solidFill>
                <a:latin typeface="Calibri" pitchFamily="34" charset="0"/>
              </a:rPr>
              <a:t>April 27</a:t>
            </a:r>
            <a:r>
              <a:rPr lang="en-GB" altLang="es-ES" sz="2000" b="0" baseline="30000" dirty="0" smtClean="0">
                <a:solidFill>
                  <a:srgbClr val="003366"/>
                </a:solidFill>
                <a:latin typeface="Calibri" pitchFamily="34" charset="0"/>
              </a:rPr>
              <a:t>th</a:t>
            </a:r>
            <a:r>
              <a:rPr lang="en-GB" altLang="es-ES" sz="2000" b="0" dirty="0" smtClean="0">
                <a:solidFill>
                  <a:srgbClr val="003366"/>
                </a:solidFill>
                <a:latin typeface="Calibri" pitchFamily="34" charset="0"/>
              </a:rPr>
              <a:t>, 2015</a:t>
            </a:r>
            <a:endParaRPr lang="en-GB" altLang="es-ES" sz="2000" b="0" dirty="0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2050" name="Picture 2" descr="https://www.eclipsecon.org/na2014/sites/eclipsecon.org.na2014/files/Polarsys_Logo_s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732464"/>
            <a:ext cx="1407652" cy="4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ST5: Compliance-Aware Development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C23A06-FE94-F541-A66F-C8CBECCB3C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Image 42"/>
          <p:cNvPicPr/>
          <p:nvPr/>
        </p:nvPicPr>
        <p:blipFill>
          <a:blip r:embed="rId2"/>
          <a:stretch>
            <a:fillRect/>
          </a:stretch>
        </p:blipFill>
        <p:spPr>
          <a:xfrm>
            <a:off x="385401" y="1484784"/>
            <a:ext cx="8281168" cy="482453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403648" y="764704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s-ES" sz="2400" dirty="0" smtClean="0">
                <a:solidFill>
                  <a:srgbClr val="004A82"/>
                </a:solidFill>
                <a:latin typeface="Calibri" pitchFamily="34" charset="0"/>
                <a:sym typeface="Wingdings" pitchFamily="2" charset="2"/>
              </a:rPr>
              <a:t>Compliance through the whole Assurance/Certification process</a:t>
            </a:r>
            <a:endParaRPr lang="en-US" sz="24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5290" y="6494464"/>
            <a:ext cx="6192837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en-US" b="0" dirty="0">
                <a:latin typeface="+mn-lt"/>
              </a:rPr>
              <a:t>© OPENCOSS – OPENCOSS </a:t>
            </a:r>
            <a:r>
              <a:rPr lang="en-US" b="0" dirty="0" err="1" smtClean="0">
                <a:latin typeface="+mn-lt"/>
              </a:rPr>
              <a:t>Polarsys</a:t>
            </a:r>
            <a:r>
              <a:rPr lang="en-US" b="0" dirty="0" smtClean="0">
                <a:latin typeface="+mn-lt"/>
              </a:rPr>
              <a:t> Webinar, April 27th, </a:t>
            </a:r>
            <a:r>
              <a:rPr lang="en-US" b="0" dirty="0">
                <a:latin typeface="+mn-lt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2275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71438" y="38102"/>
            <a:ext cx="9072562" cy="576263"/>
          </a:xfrm>
          <a:noFill/>
        </p:spPr>
        <p:txBody>
          <a:bodyPr/>
          <a:lstStyle/>
          <a:p>
            <a:r>
              <a:rPr lang="en-US" altLang="es-ES" dirty="0" smtClean="0">
                <a:solidFill>
                  <a:schemeClr val="bg1"/>
                </a:solidFill>
              </a:rPr>
              <a:t>Layers of OPENCOSS platform distribution</a:t>
            </a:r>
            <a:endParaRPr lang="en-US" altLang="es-ES" dirty="0" smtClean="0"/>
          </a:p>
        </p:txBody>
      </p:sp>
      <p:sp>
        <p:nvSpPr>
          <p:cNvPr id="5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308718-50FE-4D4B-A0FC-CB31C85E4D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Imag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1296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5290" y="6494464"/>
            <a:ext cx="619283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OPENCOSS – OPENCOSS </a:t>
            </a:r>
            <a:r>
              <a:rPr lang="en-US" dirty="0" err="1" smtClean="0"/>
              <a:t>Polarsys</a:t>
            </a:r>
            <a:r>
              <a:rPr lang="en-US" dirty="0" smtClean="0"/>
              <a:t> Webinar, April 27th,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smtClean="0"/>
              <a:t>T1.2 Use Cases description and business impact</a:t>
            </a: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C19A35E-F47E-4873-A69C-9E4FB1E7DB16}" type="slidenum">
              <a:rPr lang="en-US" altLang="es-ES" sz="1200" b="0" smtClean="0">
                <a:solidFill>
                  <a:srgbClr val="003366"/>
                </a:solidFill>
                <a:latin typeface="Calibri" pitchFamily="34" charset="0"/>
              </a:rPr>
              <a:pPr/>
              <a:t>12</a:t>
            </a:fld>
            <a:endParaRPr lang="en-US" altLang="es-ES" sz="1200" b="0" smtClean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9222" name="Titre 1"/>
          <p:cNvSpPr txBox="1">
            <a:spLocks/>
          </p:cNvSpPr>
          <p:nvPr/>
        </p:nvSpPr>
        <p:spPr bwMode="auto">
          <a:xfrm>
            <a:off x="76200" y="11113"/>
            <a:ext cx="8456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s-ES" sz="2800" dirty="0">
                <a:solidFill>
                  <a:srgbClr val="FFFFFF"/>
                </a:solidFill>
                <a:latin typeface="Calibri" pitchFamily="34" charset="0"/>
              </a:rPr>
              <a:t>Expectation of Industry and Case </a:t>
            </a:r>
            <a:r>
              <a:rPr lang="en-US" altLang="es-ES" sz="2800" dirty="0" smtClean="0">
                <a:solidFill>
                  <a:srgbClr val="FFFFFF"/>
                </a:solidFill>
                <a:latin typeface="Calibri" pitchFamily="34" charset="0"/>
              </a:rPr>
              <a:t>Studies</a:t>
            </a:r>
            <a:endParaRPr lang="en-US" altLang="es-E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es-ES"/>
          </a:p>
        </p:txBody>
      </p:sp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4" y="1052736"/>
            <a:ext cx="8426078" cy="4896544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5290" y="6494464"/>
            <a:ext cx="6192837" cy="3651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b="0" dirty="0">
                <a:latin typeface="Calibri" charset="0"/>
              </a:rPr>
              <a:t>© OPENCOSS – OPENCOSS </a:t>
            </a:r>
            <a:r>
              <a:rPr lang="en-US" b="0" dirty="0" err="1">
                <a:latin typeface="Calibri" charset="0"/>
              </a:rPr>
              <a:t>Polarsys</a:t>
            </a:r>
            <a:r>
              <a:rPr lang="en-US" b="0" dirty="0">
                <a:latin typeface="Calibri" charset="0"/>
              </a:rPr>
              <a:t> Webinar, April 27th, 2015</a:t>
            </a:r>
          </a:p>
        </p:txBody>
      </p:sp>
    </p:spTree>
    <p:extLst>
      <p:ext uri="{BB962C8B-B14F-4D97-AF65-F5344CB8AC3E}">
        <p14:creationId xmlns:p14="http://schemas.microsoft.com/office/powerpoint/2010/main" val="18224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es-ES" sz="3200" smtClean="0"/>
              <a:t>OPENCOSS at a Glance</a:t>
            </a:r>
            <a:endParaRPr lang="en-US" altLang="es-ES" sz="32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58213" y="6492876"/>
            <a:ext cx="442912" cy="365125"/>
          </a:xfrm>
        </p:spPr>
        <p:txBody>
          <a:bodyPr/>
          <a:lstStyle/>
          <a:p>
            <a:pPr>
              <a:defRPr/>
            </a:pPr>
            <a:fld id="{2A108E26-3427-449E-B8C5-95D2F32B07B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3316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5" y="620714"/>
            <a:ext cx="3678237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15990"/>
            <a:ext cx="28067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Rectangular Callout 143"/>
          <p:cNvSpPr/>
          <p:nvPr/>
        </p:nvSpPr>
        <p:spPr bwMode="auto">
          <a:xfrm flipH="1">
            <a:off x="5465763" y="692151"/>
            <a:ext cx="1338262" cy="865188"/>
          </a:xfrm>
          <a:prstGeom prst="wedgeRectCallout">
            <a:avLst>
              <a:gd name="adj1" fmla="val -79207"/>
              <a:gd name="adj2" fmla="val 84591"/>
            </a:avLst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45" name="Rectangular Callout 144"/>
          <p:cNvSpPr/>
          <p:nvPr/>
        </p:nvSpPr>
        <p:spPr bwMode="auto">
          <a:xfrm flipH="1">
            <a:off x="3203575" y="908051"/>
            <a:ext cx="1900238" cy="792163"/>
          </a:xfrm>
          <a:prstGeom prst="wedgeRectCallout">
            <a:avLst>
              <a:gd name="adj1" fmla="val -116244"/>
              <a:gd name="adj2" fmla="val 118617"/>
            </a:avLst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46" name="Rectangular Callout 145"/>
          <p:cNvSpPr/>
          <p:nvPr/>
        </p:nvSpPr>
        <p:spPr bwMode="auto">
          <a:xfrm flipH="1">
            <a:off x="3203575" y="2054226"/>
            <a:ext cx="2052638" cy="576263"/>
          </a:xfrm>
          <a:prstGeom prst="wedgeRectCallout">
            <a:avLst>
              <a:gd name="adj1" fmla="val -130883"/>
              <a:gd name="adj2" fmla="val 75728"/>
            </a:avLst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13321" name="Espace réservé du contenu 3" descr="logo Inspear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" r="-851"/>
          <a:stretch>
            <a:fillRect/>
          </a:stretch>
        </p:blipFill>
        <p:spPr bwMode="auto">
          <a:xfrm>
            <a:off x="3276602" y="2097088"/>
            <a:ext cx="7905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r="70023" b="42201"/>
          <a:stretch>
            <a:fillRect/>
          </a:stretch>
        </p:blipFill>
        <p:spPr bwMode="auto">
          <a:xfrm>
            <a:off x="5646740" y="765174"/>
            <a:ext cx="1019175" cy="28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/>
          <a:stretch>
            <a:fillRect/>
          </a:stretch>
        </p:blipFill>
        <p:spPr bwMode="auto">
          <a:xfrm>
            <a:off x="4071940" y="2097088"/>
            <a:ext cx="10382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998537"/>
            <a:ext cx="1701800" cy="2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52" descr="C:\Users\Petter systemansavrl\Pictures\HPD-logo_transparen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7" y="1101725"/>
            <a:ext cx="849313" cy="3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0" descr="Description : Description : atego-log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4902" y="1282701"/>
            <a:ext cx="855663" cy="219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64" name="Rectangular Callout 163"/>
          <p:cNvSpPr/>
          <p:nvPr/>
        </p:nvSpPr>
        <p:spPr bwMode="auto">
          <a:xfrm flipH="1">
            <a:off x="3276600" y="2782888"/>
            <a:ext cx="2051050" cy="1154112"/>
          </a:xfrm>
          <a:prstGeom prst="wedgeRectCallout">
            <a:avLst>
              <a:gd name="adj1" fmla="val -100559"/>
              <a:gd name="adj2" fmla="val -8955"/>
            </a:avLst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13328" name="Image 7" descr="ALSTOM [320x200]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7" y="2924177"/>
            <a:ext cx="8429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6" descr="thales_couleur_blanc_l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3521076"/>
            <a:ext cx="1347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0" descr="Description : Description : atego-log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68678" y="3346359"/>
            <a:ext cx="539748" cy="1382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3331" name="Picture 28" descr="AdaCore - Home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47989"/>
            <a:ext cx="9159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Rectangular Callout 168"/>
          <p:cNvSpPr/>
          <p:nvPr/>
        </p:nvSpPr>
        <p:spPr bwMode="auto">
          <a:xfrm flipH="1">
            <a:off x="3990977" y="4137026"/>
            <a:ext cx="1336675" cy="733425"/>
          </a:xfrm>
          <a:prstGeom prst="wedgeRectCallout">
            <a:avLst>
              <a:gd name="adj1" fmla="val -92498"/>
              <a:gd name="adj2" fmla="val -66697"/>
            </a:avLst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graphicFrame>
        <p:nvGraphicFramePr>
          <p:cNvPr id="13333" name="Oggetto 1"/>
          <p:cNvGraphicFramePr>
            <a:graphicFrameLocks noGrp="1" noChangeAspect="1"/>
          </p:cNvGraphicFramePr>
          <p:nvPr/>
        </p:nvGraphicFramePr>
        <p:xfrm>
          <a:off x="4208463" y="4365626"/>
          <a:ext cx="9398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15" imgW="1207389" imgH="458724" progId="Visio.Drawing.11">
                  <p:embed/>
                </p:oleObj>
              </mc:Choice>
              <mc:Fallback>
                <p:oleObj name="Visio" r:id="rId15" imgW="1207389" imgH="458724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4365626"/>
                        <a:ext cx="9398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" name="Rectangular Callout 170"/>
          <p:cNvSpPr/>
          <p:nvPr/>
        </p:nvSpPr>
        <p:spPr bwMode="auto">
          <a:xfrm flipH="1">
            <a:off x="4468813" y="5110163"/>
            <a:ext cx="1111250" cy="608012"/>
          </a:xfrm>
          <a:prstGeom prst="wedgeRectCallout">
            <a:avLst>
              <a:gd name="adj1" fmla="val -173713"/>
              <a:gd name="adj2" fmla="val -395412"/>
            </a:avLst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73" name="Rectangular Callout 172"/>
          <p:cNvSpPr/>
          <p:nvPr/>
        </p:nvSpPr>
        <p:spPr bwMode="auto">
          <a:xfrm flipH="1">
            <a:off x="5672138" y="5110163"/>
            <a:ext cx="1111250" cy="608012"/>
          </a:xfrm>
          <a:prstGeom prst="wedgeRectCallout">
            <a:avLst>
              <a:gd name="adj1" fmla="val -99378"/>
              <a:gd name="adj2" fmla="val -414209"/>
            </a:avLst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13337" name="Picture 57" descr="Logo_Klei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5200651"/>
            <a:ext cx="457200" cy="420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Rectangular Callout 174"/>
          <p:cNvSpPr/>
          <p:nvPr/>
        </p:nvSpPr>
        <p:spPr bwMode="auto">
          <a:xfrm flipH="1">
            <a:off x="7889875" y="4652963"/>
            <a:ext cx="1111250" cy="608012"/>
          </a:xfrm>
          <a:prstGeom prst="wedgeRectCallout">
            <a:avLst>
              <a:gd name="adj1" fmla="val 27564"/>
              <a:gd name="adj2" fmla="val -387058"/>
            </a:avLst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176" name="Obraz 2" descr="logo.gif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912102" y="4797426"/>
            <a:ext cx="1063625" cy="325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77" name="Rectangular Callout 176"/>
          <p:cNvSpPr/>
          <p:nvPr/>
        </p:nvSpPr>
        <p:spPr bwMode="auto">
          <a:xfrm flipH="1">
            <a:off x="6886575" y="5445125"/>
            <a:ext cx="2051050" cy="1049339"/>
          </a:xfrm>
          <a:prstGeom prst="wedgeRectCallout">
            <a:avLst>
              <a:gd name="adj1" fmla="val 17023"/>
              <a:gd name="adj2" fmla="val -209047"/>
            </a:avLst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179" name="Immagine 7" descr="CRF.png"/>
          <p:cNvPicPr>
            <a:picLocks noChangeAspect="1"/>
          </p:cNvPicPr>
          <p:nvPr/>
        </p:nvPicPr>
        <p:blipFill>
          <a:blip r:embed="rId19"/>
          <a:srcRect t="16837" b="27821"/>
          <a:stretch>
            <a:fillRect/>
          </a:stretch>
        </p:blipFill>
        <p:spPr bwMode="auto">
          <a:xfrm>
            <a:off x="7380288" y="5373688"/>
            <a:ext cx="844550" cy="466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3342" name="Picture 3" descr="C:\Users\fbi\Desktop\Logo-RINA-150-DEFINITIVO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7" y="5805490"/>
            <a:ext cx="9366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23" descr="C:\Documents and Settings\massimo mannori\Desktop\Sistema Qualità\Loghi\logo INTECS quadrato copia.jpg"/>
          <p:cNvPicPr>
            <a:picLocks noChangeAspect="1" noChangeArrowheads="1"/>
          </p:cNvPicPr>
          <p:nvPr/>
        </p:nvPicPr>
        <p:blipFill>
          <a:blip r:embed="rId21"/>
          <a:srcRect l="20349" t="4012" r="16756"/>
          <a:stretch>
            <a:fillRect/>
          </a:stretch>
        </p:blipFill>
        <p:spPr bwMode="auto">
          <a:xfrm>
            <a:off x="7067550" y="5876925"/>
            <a:ext cx="742950" cy="522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3345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5" y="5538789"/>
            <a:ext cx="36718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7176" y="4611690"/>
            <a:ext cx="32539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External Advisory Board: 21 members</a:t>
            </a:r>
          </a:p>
          <a:p>
            <a:pPr>
              <a:defRPr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from industry, regulation organizations,</a:t>
            </a:r>
          </a:p>
          <a:p>
            <a:pPr>
              <a:defRPr/>
            </a:pPr>
            <a:r>
              <a:rPr lang="en-US" b="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academia</a:t>
            </a:r>
          </a:p>
        </p:txBody>
      </p:sp>
      <p:pic>
        <p:nvPicPr>
          <p:cNvPr id="13374" name="Picture 6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28" y="3278731"/>
            <a:ext cx="1207785" cy="1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76" name="BD76004C-6B6B-469F-8A38-C3D4F84E5E2A" descr="1C46AEA0-EE35-4B6E-930E-B61064FC5678@home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4" y="5216482"/>
            <a:ext cx="660326" cy="45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5290" y="6494464"/>
            <a:ext cx="619283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OPENCOSS – OPENCOSS </a:t>
            </a:r>
            <a:r>
              <a:rPr lang="en-US" dirty="0" err="1" smtClean="0"/>
              <a:t>Polarsys</a:t>
            </a:r>
            <a:r>
              <a:rPr lang="en-US" dirty="0" smtClean="0"/>
              <a:t> Webinar, April 27th,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C19A35E-F47E-4873-A69C-9E4FB1E7DB16}" type="slidenum">
              <a:rPr lang="en-US" altLang="es-ES" sz="1200" b="0" smtClean="0">
                <a:solidFill>
                  <a:schemeClr val="tx1"/>
                </a:solidFill>
                <a:latin typeface="Calibri" pitchFamily="34" charset="0"/>
              </a:rPr>
              <a:pPr/>
              <a:t>3</a:t>
            </a:fld>
            <a:endParaRPr lang="en-US" altLang="es-ES" sz="1200" b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22" name="Titre 1"/>
          <p:cNvSpPr txBox="1">
            <a:spLocks/>
          </p:cNvSpPr>
          <p:nvPr/>
        </p:nvSpPr>
        <p:spPr bwMode="auto">
          <a:xfrm>
            <a:off x="76200" y="11113"/>
            <a:ext cx="8456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s-ES" sz="2800" dirty="0" smtClean="0">
                <a:solidFill>
                  <a:srgbClr val="FFFFFF"/>
                </a:solidFill>
                <a:latin typeface="Calibri" pitchFamily="34" charset="0"/>
              </a:rPr>
              <a:t>OPENCOSS Technical Objectives and Project Results</a:t>
            </a:r>
            <a:endParaRPr lang="en-US" altLang="es-E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es-E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/>
          <a:stretch/>
        </p:blipFill>
        <p:spPr bwMode="auto">
          <a:xfrm>
            <a:off x="413610" y="4509120"/>
            <a:ext cx="6030598" cy="223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713"/>
            <a:ext cx="3919544" cy="417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338043" cy="2730714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1 Rectángulo"/>
          <p:cNvSpPr/>
          <p:nvPr/>
        </p:nvSpPr>
        <p:spPr>
          <a:xfrm>
            <a:off x="5940152" y="1340768"/>
            <a:ext cx="2324675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s-ES" b="0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Usage Scenarios</a:t>
            </a:r>
            <a:endParaRPr lang="es-ES" b="0" dirty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Flecha doblada"/>
          <p:cNvSpPr/>
          <p:nvPr/>
        </p:nvSpPr>
        <p:spPr bwMode="auto">
          <a:xfrm rot="16200000" flipV="1">
            <a:off x="6521109" y="4505742"/>
            <a:ext cx="1080120" cy="1233922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5290" y="6494464"/>
            <a:ext cx="6192837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en-US" b="0" dirty="0">
                <a:latin typeface="+mn-lt"/>
              </a:rPr>
              <a:t>© OPENCOSS – OPENCOSS </a:t>
            </a:r>
            <a:r>
              <a:rPr lang="en-US" b="0" dirty="0" err="1" smtClean="0">
                <a:latin typeface="+mn-lt"/>
              </a:rPr>
              <a:t>Polarsys</a:t>
            </a:r>
            <a:r>
              <a:rPr lang="en-US" b="0" dirty="0" smtClean="0">
                <a:latin typeface="+mn-lt"/>
              </a:rPr>
              <a:t> Webinar, April 27th, </a:t>
            </a:r>
            <a:r>
              <a:rPr lang="en-US" b="0" dirty="0">
                <a:latin typeface="+mn-lt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8947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title"/>
          </p:nvPr>
        </p:nvSpPr>
        <p:spPr>
          <a:xfrm>
            <a:off x="395288" y="38100"/>
            <a:ext cx="8640762" cy="576263"/>
          </a:xfrm>
          <a:noFill/>
        </p:spPr>
        <p:txBody>
          <a:bodyPr/>
          <a:lstStyle/>
          <a:p>
            <a:r>
              <a:rPr lang="en-US" altLang="es-ES" sz="3200" dirty="0" smtClean="0"/>
              <a:t>ST1: Common Certification Language (CCL)</a:t>
            </a:r>
          </a:p>
        </p:txBody>
      </p:sp>
      <p:sp>
        <p:nvSpPr>
          <p:cNvPr id="43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04250" y="6492875"/>
            <a:ext cx="442913" cy="365125"/>
          </a:xfrm>
        </p:spPr>
        <p:txBody>
          <a:bodyPr/>
          <a:lstStyle/>
          <a:p>
            <a:pPr algn="l">
              <a:defRPr/>
            </a:pPr>
            <a:fld id="{7BE08FEE-3E2F-4073-B7D6-43F6C17C26F6}" type="slidenum">
              <a:rPr lang="en-US" smtClean="0"/>
              <a:pPr algn="l">
                <a:defRPr/>
              </a:pPr>
              <a:t>4</a:t>
            </a:fld>
            <a:endParaRPr lang="en-US"/>
          </a:p>
        </p:txBody>
      </p:sp>
      <p:sp>
        <p:nvSpPr>
          <p:cNvPr id="46" name="Rounded Rectangle 5"/>
          <p:cNvSpPr/>
          <p:nvPr/>
        </p:nvSpPr>
        <p:spPr bwMode="auto">
          <a:xfrm>
            <a:off x="5514156" y="4517914"/>
            <a:ext cx="3291523" cy="6799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Automate Labor-intensive Certification-related Activities</a:t>
            </a:r>
          </a:p>
        </p:txBody>
      </p:sp>
      <p:sp>
        <p:nvSpPr>
          <p:cNvPr id="48" name="Rounded Rectangle 7"/>
          <p:cNvSpPr/>
          <p:nvPr/>
        </p:nvSpPr>
        <p:spPr bwMode="auto">
          <a:xfrm>
            <a:off x="2267744" y="5445224"/>
            <a:ext cx="4752529" cy="6564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Common Understanding and Interpretation of Assurance/Certification Information</a:t>
            </a:r>
          </a:p>
        </p:txBody>
      </p:sp>
      <p:sp>
        <p:nvSpPr>
          <p:cNvPr id="49" name="Rounded Rectangle 8"/>
          <p:cNvSpPr/>
          <p:nvPr/>
        </p:nvSpPr>
        <p:spPr bwMode="auto">
          <a:xfrm>
            <a:off x="214892" y="4493560"/>
            <a:ext cx="3303269" cy="6951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Facilitate Reuse of Assurance/Certification Assets</a:t>
            </a:r>
          </a:p>
        </p:txBody>
      </p:sp>
      <p:sp>
        <p:nvSpPr>
          <p:cNvPr id="54" name="51 Flecha a la derecha con bandas"/>
          <p:cNvSpPr>
            <a:spLocks/>
          </p:cNvSpPr>
          <p:nvPr/>
        </p:nvSpPr>
        <p:spPr bwMode="auto">
          <a:xfrm rot="2397248">
            <a:off x="2696751" y="2546735"/>
            <a:ext cx="717440" cy="278492"/>
          </a:xfrm>
          <a:custGeom>
            <a:avLst/>
            <a:gdLst>
              <a:gd name="T0" fmla="*/ 0 w 3243262"/>
              <a:gd name="T1" fmla="*/ 126206 h 504825"/>
              <a:gd name="T2" fmla="*/ 15776 w 3243262"/>
              <a:gd name="T3" fmla="*/ 126206 h 504825"/>
              <a:gd name="T4" fmla="*/ 15776 w 3243262"/>
              <a:gd name="T5" fmla="*/ 378619 h 504825"/>
              <a:gd name="T6" fmla="*/ 0 w 3243262"/>
              <a:gd name="T7" fmla="*/ 378619 h 504825"/>
              <a:gd name="T8" fmla="*/ 0 w 3243262"/>
              <a:gd name="T9" fmla="*/ 126206 h 504825"/>
              <a:gd name="T10" fmla="*/ 31552 w 3243262"/>
              <a:gd name="T11" fmla="*/ 126206 h 504825"/>
              <a:gd name="T12" fmla="*/ 63103 w 3243262"/>
              <a:gd name="T13" fmla="*/ 126206 h 504825"/>
              <a:gd name="T14" fmla="*/ 63103 w 3243262"/>
              <a:gd name="T15" fmla="*/ 378619 h 504825"/>
              <a:gd name="T16" fmla="*/ 31552 w 3243262"/>
              <a:gd name="T17" fmla="*/ 378619 h 504825"/>
              <a:gd name="T18" fmla="*/ 31552 w 3243262"/>
              <a:gd name="T19" fmla="*/ 126206 h 504825"/>
              <a:gd name="T20" fmla="*/ 78879 w 3243262"/>
              <a:gd name="T21" fmla="*/ 126206 h 504825"/>
              <a:gd name="T22" fmla="*/ 2990850 w 3243262"/>
              <a:gd name="T23" fmla="*/ 126206 h 504825"/>
              <a:gd name="T24" fmla="*/ 2990850 w 3243262"/>
              <a:gd name="T25" fmla="*/ 0 h 504825"/>
              <a:gd name="T26" fmla="*/ 3243262 w 3243262"/>
              <a:gd name="T27" fmla="*/ 252413 h 504825"/>
              <a:gd name="T28" fmla="*/ 2990850 w 3243262"/>
              <a:gd name="T29" fmla="*/ 504825 h 504825"/>
              <a:gd name="T30" fmla="*/ 2990850 w 3243262"/>
              <a:gd name="T31" fmla="*/ 378619 h 504825"/>
              <a:gd name="T32" fmla="*/ 78879 w 3243262"/>
              <a:gd name="T33" fmla="*/ 378619 h 504825"/>
              <a:gd name="T34" fmla="*/ 78879 w 3243262"/>
              <a:gd name="T35" fmla="*/ 126206 h 5048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243262" h="504825">
                <a:moveTo>
                  <a:pt x="0" y="126206"/>
                </a:moveTo>
                <a:lnTo>
                  <a:pt x="15776" y="126206"/>
                </a:lnTo>
                <a:lnTo>
                  <a:pt x="15776" y="378619"/>
                </a:lnTo>
                <a:lnTo>
                  <a:pt x="0" y="378619"/>
                </a:lnTo>
                <a:lnTo>
                  <a:pt x="0" y="126206"/>
                </a:lnTo>
                <a:close/>
                <a:moveTo>
                  <a:pt x="31552" y="126206"/>
                </a:moveTo>
                <a:lnTo>
                  <a:pt x="63103" y="126206"/>
                </a:lnTo>
                <a:lnTo>
                  <a:pt x="63103" y="378619"/>
                </a:lnTo>
                <a:lnTo>
                  <a:pt x="31552" y="378619"/>
                </a:lnTo>
                <a:lnTo>
                  <a:pt x="31552" y="126206"/>
                </a:lnTo>
                <a:close/>
                <a:moveTo>
                  <a:pt x="78879" y="126206"/>
                </a:moveTo>
                <a:lnTo>
                  <a:pt x="2990850" y="126206"/>
                </a:lnTo>
                <a:lnTo>
                  <a:pt x="2990850" y="0"/>
                </a:lnTo>
                <a:lnTo>
                  <a:pt x="3243262" y="252413"/>
                </a:lnTo>
                <a:lnTo>
                  <a:pt x="2990850" y="504825"/>
                </a:lnTo>
                <a:lnTo>
                  <a:pt x="2990850" y="378619"/>
                </a:lnTo>
                <a:lnTo>
                  <a:pt x="78879" y="378619"/>
                </a:lnTo>
                <a:lnTo>
                  <a:pt x="78879" y="1262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s-ES" sz="1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6" name="Rounded Rectangle 7"/>
          <p:cNvSpPr/>
          <p:nvPr/>
        </p:nvSpPr>
        <p:spPr bwMode="auto">
          <a:xfrm>
            <a:off x="214892" y="1693542"/>
            <a:ext cx="3293986" cy="655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Conceptual Basis to Specify Assurance/Certification Assets</a:t>
            </a:r>
          </a:p>
        </p:txBody>
      </p:sp>
      <p:sp>
        <p:nvSpPr>
          <p:cNvPr id="57" name="Rounded Rectangle 7"/>
          <p:cNvSpPr/>
          <p:nvPr/>
        </p:nvSpPr>
        <p:spPr bwMode="auto">
          <a:xfrm>
            <a:off x="5724128" y="1698429"/>
            <a:ext cx="3199456" cy="6632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Common Concepts Across Application Domains</a:t>
            </a:r>
          </a:p>
        </p:txBody>
      </p:sp>
      <p:sp>
        <p:nvSpPr>
          <p:cNvPr id="58" name="Rounded Rectangle 7"/>
          <p:cNvSpPr/>
          <p:nvPr/>
        </p:nvSpPr>
        <p:spPr bwMode="auto">
          <a:xfrm>
            <a:off x="2771800" y="836712"/>
            <a:ext cx="3672408" cy="655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Structured Specification of Assurance/Certification Information</a:t>
            </a:r>
          </a:p>
        </p:txBody>
      </p:sp>
      <p:sp>
        <p:nvSpPr>
          <p:cNvPr id="8218" name="Oval 80"/>
          <p:cNvSpPr>
            <a:spLocks noChangeArrowheads="1"/>
          </p:cNvSpPr>
          <p:nvPr/>
        </p:nvSpPr>
        <p:spPr bwMode="auto">
          <a:xfrm>
            <a:off x="3059113" y="2636838"/>
            <a:ext cx="3168650" cy="1584325"/>
          </a:xfrm>
          <a:prstGeom prst="ellipse">
            <a:avLst/>
          </a:prstGeom>
          <a:solidFill>
            <a:srgbClr val="B381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s-ES" sz="2800" dirty="0">
                <a:solidFill>
                  <a:srgbClr val="660066"/>
                </a:solidFill>
                <a:latin typeface="Calibri" pitchFamily="34" charset="0"/>
              </a:rPr>
              <a:t>CCL</a:t>
            </a:r>
            <a:r>
              <a:rPr lang="en-US" altLang="es-ES" sz="2400" dirty="0">
                <a:solidFill>
                  <a:srgbClr val="660066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altLang="es-ES" sz="2400" dirty="0">
                <a:solidFill>
                  <a:srgbClr val="660066"/>
                </a:solidFill>
                <a:latin typeface="Calibri" pitchFamily="34" charset="0"/>
              </a:rPr>
              <a:t>(Common Certification</a:t>
            </a:r>
          </a:p>
          <a:p>
            <a:pPr algn="ctr"/>
            <a:r>
              <a:rPr lang="en-US" altLang="es-ES" sz="2400" dirty="0">
                <a:solidFill>
                  <a:srgbClr val="660066"/>
                </a:solidFill>
                <a:latin typeface="Calibri" pitchFamily="34" charset="0"/>
              </a:rPr>
              <a:t>Language)</a:t>
            </a:r>
          </a:p>
        </p:txBody>
      </p:sp>
      <p:sp>
        <p:nvSpPr>
          <p:cNvPr id="73" name="51 Flecha a la derecha con bandas"/>
          <p:cNvSpPr>
            <a:spLocks/>
          </p:cNvSpPr>
          <p:nvPr/>
        </p:nvSpPr>
        <p:spPr bwMode="auto">
          <a:xfrm rot="8433521">
            <a:off x="5874916" y="2545061"/>
            <a:ext cx="717440" cy="278492"/>
          </a:xfrm>
          <a:custGeom>
            <a:avLst/>
            <a:gdLst>
              <a:gd name="T0" fmla="*/ 0 w 3243262"/>
              <a:gd name="T1" fmla="*/ 126206 h 504825"/>
              <a:gd name="T2" fmla="*/ 15776 w 3243262"/>
              <a:gd name="T3" fmla="*/ 126206 h 504825"/>
              <a:gd name="T4" fmla="*/ 15776 w 3243262"/>
              <a:gd name="T5" fmla="*/ 378619 h 504825"/>
              <a:gd name="T6" fmla="*/ 0 w 3243262"/>
              <a:gd name="T7" fmla="*/ 378619 h 504825"/>
              <a:gd name="T8" fmla="*/ 0 w 3243262"/>
              <a:gd name="T9" fmla="*/ 126206 h 504825"/>
              <a:gd name="T10" fmla="*/ 31552 w 3243262"/>
              <a:gd name="T11" fmla="*/ 126206 h 504825"/>
              <a:gd name="T12" fmla="*/ 63103 w 3243262"/>
              <a:gd name="T13" fmla="*/ 126206 h 504825"/>
              <a:gd name="T14" fmla="*/ 63103 w 3243262"/>
              <a:gd name="T15" fmla="*/ 378619 h 504825"/>
              <a:gd name="T16" fmla="*/ 31552 w 3243262"/>
              <a:gd name="T17" fmla="*/ 378619 h 504825"/>
              <a:gd name="T18" fmla="*/ 31552 w 3243262"/>
              <a:gd name="T19" fmla="*/ 126206 h 504825"/>
              <a:gd name="T20" fmla="*/ 78879 w 3243262"/>
              <a:gd name="T21" fmla="*/ 126206 h 504825"/>
              <a:gd name="T22" fmla="*/ 2990850 w 3243262"/>
              <a:gd name="T23" fmla="*/ 126206 h 504825"/>
              <a:gd name="T24" fmla="*/ 2990850 w 3243262"/>
              <a:gd name="T25" fmla="*/ 0 h 504825"/>
              <a:gd name="T26" fmla="*/ 3243262 w 3243262"/>
              <a:gd name="T27" fmla="*/ 252413 h 504825"/>
              <a:gd name="T28" fmla="*/ 2990850 w 3243262"/>
              <a:gd name="T29" fmla="*/ 504825 h 504825"/>
              <a:gd name="T30" fmla="*/ 2990850 w 3243262"/>
              <a:gd name="T31" fmla="*/ 378619 h 504825"/>
              <a:gd name="T32" fmla="*/ 78879 w 3243262"/>
              <a:gd name="T33" fmla="*/ 378619 h 504825"/>
              <a:gd name="T34" fmla="*/ 78879 w 3243262"/>
              <a:gd name="T35" fmla="*/ 126206 h 5048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243262" h="504825">
                <a:moveTo>
                  <a:pt x="0" y="126206"/>
                </a:moveTo>
                <a:lnTo>
                  <a:pt x="15776" y="126206"/>
                </a:lnTo>
                <a:lnTo>
                  <a:pt x="15776" y="378619"/>
                </a:lnTo>
                <a:lnTo>
                  <a:pt x="0" y="378619"/>
                </a:lnTo>
                <a:lnTo>
                  <a:pt x="0" y="126206"/>
                </a:lnTo>
                <a:close/>
                <a:moveTo>
                  <a:pt x="31552" y="126206"/>
                </a:moveTo>
                <a:lnTo>
                  <a:pt x="63103" y="126206"/>
                </a:lnTo>
                <a:lnTo>
                  <a:pt x="63103" y="378619"/>
                </a:lnTo>
                <a:lnTo>
                  <a:pt x="31552" y="378619"/>
                </a:lnTo>
                <a:lnTo>
                  <a:pt x="31552" y="126206"/>
                </a:lnTo>
                <a:close/>
                <a:moveTo>
                  <a:pt x="78879" y="126206"/>
                </a:moveTo>
                <a:lnTo>
                  <a:pt x="2990850" y="126206"/>
                </a:lnTo>
                <a:lnTo>
                  <a:pt x="2990850" y="0"/>
                </a:lnTo>
                <a:lnTo>
                  <a:pt x="3243262" y="252413"/>
                </a:lnTo>
                <a:lnTo>
                  <a:pt x="2990850" y="504825"/>
                </a:lnTo>
                <a:lnTo>
                  <a:pt x="2990850" y="378619"/>
                </a:lnTo>
                <a:lnTo>
                  <a:pt x="78879" y="378619"/>
                </a:lnTo>
                <a:lnTo>
                  <a:pt x="78879" y="1262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s-ES" sz="1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307353" y="2361654"/>
            <a:ext cx="2560791" cy="106734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2965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</a:t>
            </a:r>
            <a:endParaRPr lang="es-ES" sz="5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4" name="51 Flecha a la derecha con bandas"/>
          <p:cNvSpPr>
            <a:spLocks/>
          </p:cNvSpPr>
          <p:nvPr/>
        </p:nvSpPr>
        <p:spPr bwMode="auto">
          <a:xfrm rot="5400000">
            <a:off x="4426092" y="1597568"/>
            <a:ext cx="360041" cy="278492"/>
          </a:xfrm>
          <a:custGeom>
            <a:avLst/>
            <a:gdLst>
              <a:gd name="T0" fmla="*/ 0 w 3243262"/>
              <a:gd name="T1" fmla="*/ 126206 h 504825"/>
              <a:gd name="T2" fmla="*/ 15776 w 3243262"/>
              <a:gd name="T3" fmla="*/ 126206 h 504825"/>
              <a:gd name="T4" fmla="*/ 15776 w 3243262"/>
              <a:gd name="T5" fmla="*/ 378619 h 504825"/>
              <a:gd name="T6" fmla="*/ 0 w 3243262"/>
              <a:gd name="T7" fmla="*/ 378619 h 504825"/>
              <a:gd name="T8" fmla="*/ 0 w 3243262"/>
              <a:gd name="T9" fmla="*/ 126206 h 504825"/>
              <a:gd name="T10" fmla="*/ 31552 w 3243262"/>
              <a:gd name="T11" fmla="*/ 126206 h 504825"/>
              <a:gd name="T12" fmla="*/ 63103 w 3243262"/>
              <a:gd name="T13" fmla="*/ 126206 h 504825"/>
              <a:gd name="T14" fmla="*/ 63103 w 3243262"/>
              <a:gd name="T15" fmla="*/ 378619 h 504825"/>
              <a:gd name="T16" fmla="*/ 31552 w 3243262"/>
              <a:gd name="T17" fmla="*/ 378619 h 504825"/>
              <a:gd name="T18" fmla="*/ 31552 w 3243262"/>
              <a:gd name="T19" fmla="*/ 126206 h 504825"/>
              <a:gd name="T20" fmla="*/ 78879 w 3243262"/>
              <a:gd name="T21" fmla="*/ 126206 h 504825"/>
              <a:gd name="T22" fmla="*/ 2990850 w 3243262"/>
              <a:gd name="T23" fmla="*/ 126206 h 504825"/>
              <a:gd name="T24" fmla="*/ 2990850 w 3243262"/>
              <a:gd name="T25" fmla="*/ 0 h 504825"/>
              <a:gd name="T26" fmla="*/ 3243262 w 3243262"/>
              <a:gd name="T27" fmla="*/ 252413 h 504825"/>
              <a:gd name="T28" fmla="*/ 2990850 w 3243262"/>
              <a:gd name="T29" fmla="*/ 504825 h 504825"/>
              <a:gd name="T30" fmla="*/ 2990850 w 3243262"/>
              <a:gd name="T31" fmla="*/ 378619 h 504825"/>
              <a:gd name="T32" fmla="*/ 78879 w 3243262"/>
              <a:gd name="T33" fmla="*/ 378619 h 504825"/>
              <a:gd name="T34" fmla="*/ 78879 w 3243262"/>
              <a:gd name="T35" fmla="*/ 126206 h 5048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243262" h="504825">
                <a:moveTo>
                  <a:pt x="0" y="126206"/>
                </a:moveTo>
                <a:lnTo>
                  <a:pt x="15776" y="126206"/>
                </a:lnTo>
                <a:lnTo>
                  <a:pt x="15776" y="378619"/>
                </a:lnTo>
                <a:lnTo>
                  <a:pt x="0" y="378619"/>
                </a:lnTo>
                <a:lnTo>
                  <a:pt x="0" y="126206"/>
                </a:lnTo>
                <a:close/>
                <a:moveTo>
                  <a:pt x="31552" y="126206"/>
                </a:moveTo>
                <a:lnTo>
                  <a:pt x="63103" y="126206"/>
                </a:lnTo>
                <a:lnTo>
                  <a:pt x="63103" y="378619"/>
                </a:lnTo>
                <a:lnTo>
                  <a:pt x="31552" y="378619"/>
                </a:lnTo>
                <a:lnTo>
                  <a:pt x="31552" y="126206"/>
                </a:lnTo>
                <a:close/>
                <a:moveTo>
                  <a:pt x="78879" y="126206"/>
                </a:moveTo>
                <a:lnTo>
                  <a:pt x="2990850" y="126206"/>
                </a:lnTo>
                <a:lnTo>
                  <a:pt x="2990850" y="0"/>
                </a:lnTo>
                <a:lnTo>
                  <a:pt x="3243262" y="252413"/>
                </a:lnTo>
                <a:lnTo>
                  <a:pt x="2990850" y="504825"/>
                </a:lnTo>
                <a:lnTo>
                  <a:pt x="2990850" y="378619"/>
                </a:lnTo>
                <a:lnTo>
                  <a:pt x="78879" y="378619"/>
                </a:lnTo>
                <a:lnTo>
                  <a:pt x="78879" y="1262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s-ES" sz="1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3379361" y="3573016"/>
            <a:ext cx="2560791" cy="106734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s-ES" sz="5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Why</a:t>
            </a:r>
            <a:endParaRPr lang="es-E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6" name="51 Flecha a la derecha con bandas"/>
          <p:cNvSpPr>
            <a:spLocks/>
          </p:cNvSpPr>
          <p:nvPr/>
        </p:nvSpPr>
        <p:spPr bwMode="auto">
          <a:xfrm rot="8797622">
            <a:off x="2684984" y="4040701"/>
            <a:ext cx="717440" cy="278492"/>
          </a:xfrm>
          <a:custGeom>
            <a:avLst/>
            <a:gdLst>
              <a:gd name="T0" fmla="*/ 0 w 3243262"/>
              <a:gd name="T1" fmla="*/ 126206 h 504825"/>
              <a:gd name="T2" fmla="*/ 15776 w 3243262"/>
              <a:gd name="T3" fmla="*/ 126206 h 504825"/>
              <a:gd name="T4" fmla="*/ 15776 w 3243262"/>
              <a:gd name="T5" fmla="*/ 378619 h 504825"/>
              <a:gd name="T6" fmla="*/ 0 w 3243262"/>
              <a:gd name="T7" fmla="*/ 378619 h 504825"/>
              <a:gd name="T8" fmla="*/ 0 w 3243262"/>
              <a:gd name="T9" fmla="*/ 126206 h 504825"/>
              <a:gd name="T10" fmla="*/ 31552 w 3243262"/>
              <a:gd name="T11" fmla="*/ 126206 h 504825"/>
              <a:gd name="T12" fmla="*/ 63103 w 3243262"/>
              <a:gd name="T13" fmla="*/ 126206 h 504825"/>
              <a:gd name="T14" fmla="*/ 63103 w 3243262"/>
              <a:gd name="T15" fmla="*/ 378619 h 504825"/>
              <a:gd name="T16" fmla="*/ 31552 w 3243262"/>
              <a:gd name="T17" fmla="*/ 378619 h 504825"/>
              <a:gd name="T18" fmla="*/ 31552 w 3243262"/>
              <a:gd name="T19" fmla="*/ 126206 h 504825"/>
              <a:gd name="T20" fmla="*/ 78879 w 3243262"/>
              <a:gd name="T21" fmla="*/ 126206 h 504825"/>
              <a:gd name="T22" fmla="*/ 2990850 w 3243262"/>
              <a:gd name="T23" fmla="*/ 126206 h 504825"/>
              <a:gd name="T24" fmla="*/ 2990850 w 3243262"/>
              <a:gd name="T25" fmla="*/ 0 h 504825"/>
              <a:gd name="T26" fmla="*/ 3243262 w 3243262"/>
              <a:gd name="T27" fmla="*/ 252413 h 504825"/>
              <a:gd name="T28" fmla="*/ 2990850 w 3243262"/>
              <a:gd name="T29" fmla="*/ 504825 h 504825"/>
              <a:gd name="T30" fmla="*/ 2990850 w 3243262"/>
              <a:gd name="T31" fmla="*/ 378619 h 504825"/>
              <a:gd name="T32" fmla="*/ 78879 w 3243262"/>
              <a:gd name="T33" fmla="*/ 378619 h 504825"/>
              <a:gd name="T34" fmla="*/ 78879 w 3243262"/>
              <a:gd name="T35" fmla="*/ 126206 h 5048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243262" h="504825">
                <a:moveTo>
                  <a:pt x="0" y="126206"/>
                </a:moveTo>
                <a:lnTo>
                  <a:pt x="15776" y="126206"/>
                </a:lnTo>
                <a:lnTo>
                  <a:pt x="15776" y="378619"/>
                </a:lnTo>
                <a:lnTo>
                  <a:pt x="0" y="378619"/>
                </a:lnTo>
                <a:lnTo>
                  <a:pt x="0" y="126206"/>
                </a:lnTo>
                <a:close/>
                <a:moveTo>
                  <a:pt x="31552" y="126206"/>
                </a:moveTo>
                <a:lnTo>
                  <a:pt x="63103" y="126206"/>
                </a:lnTo>
                <a:lnTo>
                  <a:pt x="63103" y="378619"/>
                </a:lnTo>
                <a:lnTo>
                  <a:pt x="31552" y="378619"/>
                </a:lnTo>
                <a:lnTo>
                  <a:pt x="31552" y="126206"/>
                </a:lnTo>
                <a:close/>
                <a:moveTo>
                  <a:pt x="78879" y="126206"/>
                </a:moveTo>
                <a:lnTo>
                  <a:pt x="2990850" y="126206"/>
                </a:lnTo>
                <a:lnTo>
                  <a:pt x="2990850" y="0"/>
                </a:lnTo>
                <a:lnTo>
                  <a:pt x="3243262" y="252413"/>
                </a:lnTo>
                <a:lnTo>
                  <a:pt x="2990850" y="504825"/>
                </a:lnTo>
                <a:lnTo>
                  <a:pt x="2990850" y="378619"/>
                </a:lnTo>
                <a:lnTo>
                  <a:pt x="78879" y="378619"/>
                </a:lnTo>
                <a:lnTo>
                  <a:pt x="78879" y="1262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s-ES" sz="180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7" name="51 Flecha a la derecha con bandas"/>
          <p:cNvSpPr>
            <a:spLocks/>
          </p:cNvSpPr>
          <p:nvPr/>
        </p:nvSpPr>
        <p:spPr bwMode="auto">
          <a:xfrm rot="2411558">
            <a:off x="5873307" y="4032003"/>
            <a:ext cx="717440" cy="278492"/>
          </a:xfrm>
          <a:custGeom>
            <a:avLst/>
            <a:gdLst>
              <a:gd name="T0" fmla="*/ 0 w 3243262"/>
              <a:gd name="T1" fmla="*/ 126206 h 504825"/>
              <a:gd name="T2" fmla="*/ 15776 w 3243262"/>
              <a:gd name="T3" fmla="*/ 126206 h 504825"/>
              <a:gd name="T4" fmla="*/ 15776 w 3243262"/>
              <a:gd name="T5" fmla="*/ 378619 h 504825"/>
              <a:gd name="T6" fmla="*/ 0 w 3243262"/>
              <a:gd name="T7" fmla="*/ 378619 h 504825"/>
              <a:gd name="T8" fmla="*/ 0 w 3243262"/>
              <a:gd name="T9" fmla="*/ 126206 h 504825"/>
              <a:gd name="T10" fmla="*/ 31552 w 3243262"/>
              <a:gd name="T11" fmla="*/ 126206 h 504825"/>
              <a:gd name="T12" fmla="*/ 63103 w 3243262"/>
              <a:gd name="T13" fmla="*/ 126206 h 504825"/>
              <a:gd name="T14" fmla="*/ 63103 w 3243262"/>
              <a:gd name="T15" fmla="*/ 378619 h 504825"/>
              <a:gd name="T16" fmla="*/ 31552 w 3243262"/>
              <a:gd name="T17" fmla="*/ 378619 h 504825"/>
              <a:gd name="T18" fmla="*/ 31552 w 3243262"/>
              <a:gd name="T19" fmla="*/ 126206 h 504825"/>
              <a:gd name="T20" fmla="*/ 78879 w 3243262"/>
              <a:gd name="T21" fmla="*/ 126206 h 504825"/>
              <a:gd name="T22" fmla="*/ 2990850 w 3243262"/>
              <a:gd name="T23" fmla="*/ 126206 h 504825"/>
              <a:gd name="T24" fmla="*/ 2990850 w 3243262"/>
              <a:gd name="T25" fmla="*/ 0 h 504825"/>
              <a:gd name="T26" fmla="*/ 3243262 w 3243262"/>
              <a:gd name="T27" fmla="*/ 252413 h 504825"/>
              <a:gd name="T28" fmla="*/ 2990850 w 3243262"/>
              <a:gd name="T29" fmla="*/ 504825 h 504825"/>
              <a:gd name="T30" fmla="*/ 2990850 w 3243262"/>
              <a:gd name="T31" fmla="*/ 378619 h 504825"/>
              <a:gd name="T32" fmla="*/ 78879 w 3243262"/>
              <a:gd name="T33" fmla="*/ 378619 h 504825"/>
              <a:gd name="T34" fmla="*/ 78879 w 3243262"/>
              <a:gd name="T35" fmla="*/ 126206 h 5048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243262" h="504825">
                <a:moveTo>
                  <a:pt x="0" y="126206"/>
                </a:moveTo>
                <a:lnTo>
                  <a:pt x="15776" y="126206"/>
                </a:lnTo>
                <a:lnTo>
                  <a:pt x="15776" y="378619"/>
                </a:lnTo>
                <a:lnTo>
                  <a:pt x="0" y="378619"/>
                </a:lnTo>
                <a:lnTo>
                  <a:pt x="0" y="126206"/>
                </a:lnTo>
                <a:close/>
                <a:moveTo>
                  <a:pt x="31552" y="126206"/>
                </a:moveTo>
                <a:lnTo>
                  <a:pt x="63103" y="126206"/>
                </a:lnTo>
                <a:lnTo>
                  <a:pt x="63103" y="378619"/>
                </a:lnTo>
                <a:lnTo>
                  <a:pt x="31552" y="378619"/>
                </a:lnTo>
                <a:lnTo>
                  <a:pt x="31552" y="126206"/>
                </a:lnTo>
                <a:close/>
                <a:moveTo>
                  <a:pt x="78879" y="126206"/>
                </a:moveTo>
                <a:lnTo>
                  <a:pt x="2990850" y="126206"/>
                </a:lnTo>
                <a:lnTo>
                  <a:pt x="2990850" y="0"/>
                </a:lnTo>
                <a:lnTo>
                  <a:pt x="3243262" y="252413"/>
                </a:lnTo>
                <a:lnTo>
                  <a:pt x="2990850" y="504825"/>
                </a:lnTo>
                <a:lnTo>
                  <a:pt x="2990850" y="378619"/>
                </a:lnTo>
                <a:lnTo>
                  <a:pt x="78879" y="378619"/>
                </a:lnTo>
                <a:lnTo>
                  <a:pt x="78879" y="1262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s-ES" sz="180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8" name="51 Flecha a la derecha con bandas"/>
          <p:cNvSpPr>
            <a:spLocks/>
          </p:cNvSpPr>
          <p:nvPr/>
        </p:nvSpPr>
        <p:spPr bwMode="auto">
          <a:xfrm rot="5400000">
            <a:off x="4439245" y="4978641"/>
            <a:ext cx="360041" cy="278492"/>
          </a:xfrm>
          <a:custGeom>
            <a:avLst/>
            <a:gdLst>
              <a:gd name="T0" fmla="*/ 0 w 3243262"/>
              <a:gd name="T1" fmla="*/ 126206 h 504825"/>
              <a:gd name="T2" fmla="*/ 15776 w 3243262"/>
              <a:gd name="T3" fmla="*/ 126206 h 504825"/>
              <a:gd name="T4" fmla="*/ 15776 w 3243262"/>
              <a:gd name="T5" fmla="*/ 378619 h 504825"/>
              <a:gd name="T6" fmla="*/ 0 w 3243262"/>
              <a:gd name="T7" fmla="*/ 378619 h 504825"/>
              <a:gd name="T8" fmla="*/ 0 w 3243262"/>
              <a:gd name="T9" fmla="*/ 126206 h 504825"/>
              <a:gd name="T10" fmla="*/ 31552 w 3243262"/>
              <a:gd name="T11" fmla="*/ 126206 h 504825"/>
              <a:gd name="T12" fmla="*/ 63103 w 3243262"/>
              <a:gd name="T13" fmla="*/ 126206 h 504825"/>
              <a:gd name="T14" fmla="*/ 63103 w 3243262"/>
              <a:gd name="T15" fmla="*/ 378619 h 504825"/>
              <a:gd name="T16" fmla="*/ 31552 w 3243262"/>
              <a:gd name="T17" fmla="*/ 378619 h 504825"/>
              <a:gd name="T18" fmla="*/ 31552 w 3243262"/>
              <a:gd name="T19" fmla="*/ 126206 h 504825"/>
              <a:gd name="T20" fmla="*/ 78879 w 3243262"/>
              <a:gd name="T21" fmla="*/ 126206 h 504825"/>
              <a:gd name="T22" fmla="*/ 2990850 w 3243262"/>
              <a:gd name="T23" fmla="*/ 126206 h 504825"/>
              <a:gd name="T24" fmla="*/ 2990850 w 3243262"/>
              <a:gd name="T25" fmla="*/ 0 h 504825"/>
              <a:gd name="T26" fmla="*/ 3243262 w 3243262"/>
              <a:gd name="T27" fmla="*/ 252413 h 504825"/>
              <a:gd name="T28" fmla="*/ 2990850 w 3243262"/>
              <a:gd name="T29" fmla="*/ 504825 h 504825"/>
              <a:gd name="T30" fmla="*/ 2990850 w 3243262"/>
              <a:gd name="T31" fmla="*/ 378619 h 504825"/>
              <a:gd name="T32" fmla="*/ 78879 w 3243262"/>
              <a:gd name="T33" fmla="*/ 378619 h 504825"/>
              <a:gd name="T34" fmla="*/ 78879 w 3243262"/>
              <a:gd name="T35" fmla="*/ 126206 h 5048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243262" h="504825">
                <a:moveTo>
                  <a:pt x="0" y="126206"/>
                </a:moveTo>
                <a:lnTo>
                  <a:pt x="15776" y="126206"/>
                </a:lnTo>
                <a:lnTo>
                  <a:pt x="15776" y="378619"/>
                </a:lnTo>
                <a:lnTo>
                  <a:pt x="0" y="378619"/>
                </a:lnTo>
                <a:lnTo>
                  <a:pt x="0" y="126206"/>
                </a:lnTo>
                <a:close/>
                <a:moveTo>
                  <a:pt x="31552" y="126206"/>
                </a:moveTo>
                <a:lnTo>
                  <a:pt x="63103" y="126206"/>
                </a:lnTo>
                <a:lnTo>
                  <a:pt x="63103" y="378619"/>
                </a:lnTo>
                <a:lnTo>
                  <a:pt x="31552" y="378619"/>
                </a:lnTo>
                <a:lnTo>
                  <a:pt x="31552" y="126206"/>
                </a:lnTo>
                <a:close/>
                <a:moveTo>
                  <a:pt x="78879" y="126206"/>
                </a:moveTo>
                <a:lnTo>
                  <a:pt x="2990850" y="126206"/>
                </a:lnTo>
                <a:lnTo>
                  <a:pt x="2990850" y="0"/>
                </a:lnTo>
                <a:lnTo>
                  <a:pt x="3243262" y="252413"/>
                </a:lnTo>
                <a:lnTo>
                  <a:pt x="2990850" y="504825"/>
                </a:lnTo>
                <a:lnTo>
                  <a:pt x="2990850" y="378619"/>
                </a:lnTo>
                <a:lnTo>
                  <a:pt x="78879" y="378619"/>
                </a:lnTo>
                <a:lnTo>
                  <a:pt x="78879" y="1262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s-ES" sz="180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395290" y="6494464"/>
            <a:ext cx="6192837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+mn-lt"/>
              </a:rPr>
              <a:t>© OPENCOSS – OPENCOSS </a:t>
            </a:r>
            <a:r>
              <a:rPr lang="en-US" dirty="0" err="1" smtClean="0">
                <a:latin typeface="+mn-lt"/>
              </a:rPr>
              <a:t>Polarsys</a:t>
            </a:r>
            <a:r>
              <a:rPr lang="en-US" dirty="0" smtClean="0">
                <a:latin typeface="+mn-lt"/>
              </a:rPr>
              <a:t> Webinar, April 27th, 2015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1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title"/>
          </p:nvPr>
        </p:nvSpPr>
        <p:spPr>
          <a:xfrm>
            <a:off x="395288" y="38100"/>
            <a:ext cx="8640762" cy="576263"/>
          </a:xfrm>
          <a:noFill/>
        </p:spPr>
        <p:txBody>
          <a:bodyPr/>
          <a:lstStyle/>
          <a:p>
            <a:r>
              <a:rPr lang="en-US" altLang="es-ES" sz="3200" dirty="0" smtClean="0"/>
              <a:t>CCL Approach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290638" y="4737100"/>
            <a:ext cx="6192837" cy="1766888"/>
          </a:xfrm>
          <a:prstGeom prst="rect">
            <a:avLst/>
          </a:prstGeom>
          <a:solidFill>
            <a:srgbClr val="93F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90638" y="2263775"/>
            <a:ext cx="6192837" cy="252253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90638" y="701675"/>
            <a:ext cx="6192837" cy="15621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 rot="-5400000">
            <a:off x="669926" y="1320800"/>
            <a:ext cx="1562100" cy="3206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sz="1500" b="0">
                <a:solidFill>
                  <a:schemeClr val="tx1"/>
                </a:solidFill>
                <a:latin typeface="Calibri" pitchFamily="34" charset="0"/>
              </a:rPr>
              <a:t>Conceptual level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3452813" y="785813"/>
            <a:ext cx="935037" cy="695325"/>
          </a:xfrm>
          <a:prstGeom prst="ellipse">
            <a:avLst/>
          </a:prstGeom>
          <a:solidFill>
            <a:srgbClr val="B381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180013" y="928688"/>
            <a:ext cx="1295400" cy="809625"/>
          </a:xfrm>
          <a:prstGeom prst="ellipse">
            <a:avLst/>
          </a:prstGeom>
          <a:solidFill>
            <a:srgbClr val="B381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387850" y="1398588"/>
            <a:ext cx="935038" cy="700087"/>
          </a:xfrm>
          <a:prstGeom prst="ellipse">
            <a:avLst/>
          </a:prstGeom>
          <a:solidFill>
            <a:srgbClr val="B381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grpSp>
        <p:nvGrpSpPr>
          <p:cNvPr id="9226" name="Group 16"/>
          <p:cNvGrpSpPr>
            <a:grpSpLocks/>
          </p:cNvGrpSpPr>
          <p:nvPr/>
        </p:nvGrpSpPr>
        <p:grpSpPr bwMode="auto">
          <a:xfrm>
            <a:off x="4852988" y="4859338"/>
            <a:ext cx="636587" cy="712787"/>
            <a:chOff x="4313" y="2083"/>
            <a:chExt cx="401" cy="449"/>
          </a:xfrm>
        </p:grpSpPr>
        <p:sp>
          <p:nvSpPr>
            <p:cNvPr id="9324" name="AutoShape 17"/>
            <p:cNvSpPr>
              <a:spLocks noChangeArrowheads="1"/>
            </p:cNvSpPr>
            <p:nvPr/>
          </p:nvSpPr>
          <p:spPr bwMode="auto">
            <a:xfrm>
              <a:off x="4313" y="2083"/>
              <a:ext cx="401" cy="449"/>
            </a:xfrm>
            <a:prstGeom prst="can">
              <a:avLst>
                <a:gd name="adj" fmla="val 27993"/>
              </a:avLst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s-ES"/>
            </a:p>
          </p:txBody>
        </p:sp>
        <p:grpSp>
          <p:nvGrpSpPr>
            <p:cNvPr id="9325" name="Group 18"/>
            <p:cNvGrpSpPr>
              <a:grpSpLocks/>
            </p:cNvGrpSpPr>
            <p:nvPr/>
          </p:nvGrpSpPr>
          <p:grpSpPr bwMode="auto">
            <a:xfrm>
              <a:off x="4359" y="2179"/>
              <a:ext cx="328" cy="324"/>
              <a:chOff x="612" y="680"/>
              <a:chExt cx="4536" cy="3002"/>
            </a:xfrm>
          </p:grpSpPr>
          <p:pic>
            <p:nvPicPr>
              <p:cNvPr id="9326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" y="680"/>
                <a:ext cx="4536" cy="138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7" name="Picture 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" y="2047"/>
                <a:ext cx="4355" cy="1635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227" name="AutoShape 21"/>
          <p:cNvSpPr>
            <a:spLocks noChangeArrowheads="1"/>
          </p:cNvSpPr>
          <p:nvPr/>
        </p:nvSpPr>
        <p:spPr bwMode="auto">
          <a:xfrm>
            <a:off x="5611813" y="3317875"/>
            <a:ext cx="860425" cy="433388"/>
          </a:xfrm>
          <a:prstGeom prst="chevron">
            <a:avLst>
              <a:gd name="adj" fmla="val 49634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sp>
        <p:nvSpPr>
          <p:cNvPr id="9228" name="AutoShape 22"/>
          <p:cNvSpPr>
            <a:spLocks noChangeArrowheads="1"/>
          </p:cNvSpPr>
          <p:nvPr/>
        </p:nvSpPr>
        <p:spPr bwMode="auto">
          <a:xfrm>
            <a:off x="6332538" y="3317875"/>
            <a:ext cx="863600" cy="433388"/>
          </a:xfrm>
          <a:prstGeom prst="chevron">
            <a:avLst>
              <a:gd name="adj" fmla="val 49817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pic>
        <p:nvPicPr>
          <p:cNvPr id="922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3390900"/>
            <a:ext cx="5000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390900"/>
            <a:ext cx="5000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AutoShape 25"/>
          <p:cNvSpPr>
            <a:spLocks noChangeArrowheads="1"/>
          </p:cNvSpPr>
          <p:nvPr/>
        </p:nvSpPr>
        <p:spPr bwMode="auto">
          <a:xfrm>
            <a:off x="5899150" y="4252913"/>
            <a:ext cx="860425" cy="433387"/>
          </a:xfrm>
          <a:prstGeom prst="chevron">
            <a:avLst>
              <a:gd name="adj" fmla="val 49634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sp>
        <p:nvSpPr>
          <p:cNvPr id="9232" name="AutoShape 26"/>
          <p:cNvSpPr>
            <a:spLocks noChangeArrowheads="1"/>
          </p:cNvSpPr>
          <p:nvPr/>
        </p:nvSpPr>
        <p:spPr bwMode="auto">
          <a:xfrm>
            <a:off x="6619875" y="4252913"/>
            <a:ext cx="863600" cy="433387"/>
          </a:xfrm>
          <a:prstGeom prst="chevron">
            <a:avLst>
              <a:gd name="adj" fmla="val 49817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pic>
        <p:nvPicPr>
          <p:cNvPr id="923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4325938"/>
            <a:ext cx="5000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325938"/>
            <a:ext cx="5000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5" name="Group 29"/>
          <p:cNvGrpSpPr>
            <a:grpSpLocks/>
          </p:cNvGrpSpPr>
          <p:nvPr/>
        </p:nvGrpSpPr>
        <p:grpSpPr bwMode="auto">
          <a:xfrm>
            <a:off x="4603750" y="5665788"/>
            <a:ext cx="406400" cy="560387"/>
            <a:chOff x="4313" y="2083"/>
            <a:chExt cx="401" cy="449"/>
          </a:xfrm>
        </p:grpSpPr>
        <p:sp>
          <p:nvSpPr>
            <p:cNvPr id="9320" name="AutoShape 30"/>
            <p:cNvSpPr>
              <a:spLocks noChangeArrowheads="1"/>
            </p:cNvSpPr>
            <p:nvPr/>
          </p:nvSpPr>
          <p:spPr bwMode="auto">
            <a:xfrm>
              <a:off x="4313" y="2083"/>
              <a:ext cx="401" cy="449"/>
            </a:xfrm>
            <a:prstGeom prst="can">
              <a:avLst>
                <a:gd name="adj" fmla="val 27993"/>
              </a:avLst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s-ES"/>
            </a:p>
          </p:txBody>
        </p:sp>
        <p:grpSp>
          <p:nvGrpSpPr>
            <p:cNvPr id="9321" name="Group 31"/>
            <p:cNvGrpSpPr>
              <a:grpSpLocks/>
            </p:cNvGrpSpPr>
            <p:nvPr/>
          </p:nvGrpSpPr>
          <p:grpSpPr bwMode="auto">
            <a:xfrm>
              <a:off x="4359" y="2179"/>
              <a:ext cx="328" cy="324"/>
              <a:chOff x="612" y="680"/>
              <a:chExt cx="4536" cy="3002"/>
            </a:xfrm>
          </p:grpSpPr>
          <p:pic>
            <p:nvPicPr>
              <p:cNvPr id="9322" name="Picture 3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" y="680"/>
                <a:ext cx="4536" cy="138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" name="Picture 3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" y="2047"/>
                <a:ext cx="4355" cy="1635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236" name="Group 35"/>
          <p:cNvGrpSpPr>
            <a:grpSpLocks/>
          </p:cNvGrpSpPr>
          <p:nvPr/>
        </p:nvGrpSpPr>
        <p:grpSpPr bwMode="auto">
          <a:xfrm>
            <a:off x="6180138" y="4833938"/>
            <a:ext cx="893762" cy="438150"/>
            <a:chOff x="4586" y="3167"/>
            <a:chExt cx="563" cy="276"/>
          </a:xfrm>
        </p:grpSpPr>
        <p:sp>
          <p:nvSpPr>
            <p:cNvPr id="9318" name="AutoShape 36"/>
            <p:cNvSpPr>
              <a:spLocks noChangeArrowheads="1"/>
            </p:cNvSpPr>
            <p:nvPr/>
          </p:nvSpPr>
          <p:spPr bwMode="auto">
            <a:xfrm>
              <a:off x="4586" y="3167"/>
              <a:ext cx="563" cy="276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s-ES"/>
            </a:p>
          </p:txBody>
        </p:sp>
        <p:pic>
          <p:nvPicPr>
            <p:cNvPr id="9319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" y="3212"/>
              <a:ext cx="44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7" name="Group 38"/>
          <p:cNvGrpSpPr>
            <a:grpSpLocks/>
          </p:cNvGrpSpPr>
          <p:nvPr/>
        </p:nvGrpSpPr>
        <p:grpSpPr bwMode="auto">
          <a:xfrm>
            <a:off x="6297613" y="5494338"/>
            <a:ext cx="619125" cy="563562"/>
            <a:chOff x="4150" y="3166"/>
            <a:chExt cx="390" cy="355"/>
          </a:xfrm>
        </p:grpSpPr>
        <p:sp>
          <p:nvSpPr>
            <p:cNvPr id="9316" name="AutoShape 39"/>
            <p:cNvSpPr>
              <a:spLocks noChangeArrowheads="1"/>
            </p:cNvSpPr>
            <p:nvPr/>
          </p:nvSpPr>
          <p:spPr bwMode="auto">
            <a:xfrm>
              <a:off x="4150" y="3166"/>
              <a:ext cx="390" cy="355"/>
            </a:xfrm>
            <a:prstGeom prst="verticalScroll">
              <a:avLst>
                <a:gd name="adj" fmla="val 12500"/>
              </a:avLst>
            </a:prstGeom>
            <a:solidFill>
              <a:srgbClr val="33CC33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800000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s-ES"/>
            </a:p>
          </p:txBody>
        </p:sp>
        <p:pic>
          <p:nvPicPr>
            <p:cNvPr id="9317" name="Picture 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3240"/>
              <a:ext cx="2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8" name="AutoShape 41"/>
          <p:cNvSpPr>
            <a:spLocks noChangeArrowheads="1"/>
          </p:cNvSpPr>
          <p:nvPr/>
        </p:nvSpPr>
        <p:spPr bwMode="auto">
          <a:xfrm>
            <a:off x="5180013" y="4251325"/>
            <a:ext cx="863600" cy="433388"/>
          </a:xfrm>
          <a:prstGeom prst="chevron">
            <a:avLst>
              <a:gd name="adj" fmla="val 49817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pic>
        <p:nvPicPr>
          <p:cNvPr id="9239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4324350"/>
            <a:ext cx="5000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1044575"/>
            <a:ext cx="819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4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946150"/>
            <a:ext cx="463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4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555750"/>
            <a:ext cx="463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4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398588"/>
            <a:ext cx="6016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4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1338263"/>
            <a:ext cx="7477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5" name="Text Box 48"/>
          <p:cNvSpPr txBox="1">
            <a:spLocks noChangeArrowheads="1"/>
          </p:cNvSpPr>
          <p:nvPr/>
        </p:nvSpPr>
        <p:spPr bwMode="auto">
          <a:xfrm rot="-5400000">
            <a:off x="179388" y="3354388"/>
            <a:ext cx="2543175" cy="3206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sz="1500" b="0">
                <a:solidFill>
                  <a:schemeClr val="tx1"/>
                </a:solidFill>
                <a:latin typeface="Calibri" pitchFamily="34" charset="0"/>
              </a:rPr>
              <a:t>Standard-specific</a:t>
            </a:r>
          </a:p>
        </p:txBody>
      </p:sp>
      <p:sp>
        <p:nvSpPr>
          <p:cNvPr id="9246" name="Text Box 49"/>
          <p:cNvSpPr txBox="1">
            <a:spLocks noChangeArrowheads="1"/>
          </p:cNvSpPr>
          <p:nvPr/>
        </p:nvSpPr>
        <p:spPr bwMode="auto">
          <a:xfrm rot="-5400000">
            <a:off x="592932" y="5485606"/>
            <a:ext cx="1716088" cy="320675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sz="1500" b="0">
                <a:solidFill>
                  <a:schemeClr val="tx1"/>
                </a:solidFill>
                <a:latin typeface="Calibri" pitchFamily="34" charset="0"/>
              </a:rPr>
              <a:t>Project-specific</a:t>
            </a:r>
          </a:p>
        </p:txBody>
      </p:sp>
      <p:sp>
        <p:nvSpPr>
          <p:cNvPr id="9247" name="Text Box 57"/>
          <p:cNvSpPr txBox="1">
            <a:spLocks noChangeArrowheads="1"/>
          </p:cNvSpPr>
          <p:nvPr/>
        </p:nvSpPr>
        <p:spPr bwMode="auto">
          <a:xfrm>
            <a:off x="5467350" y="3749675"/>
            <a:ext cx="1873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b="0">
                <a:solidFill>
                  <a:schemeClr val="tx1"/>
                </a:solidFill>
                <a:latin typeface="Calibri" pitchFamily="34" charset="0"/>
              </a:rPr>
              <a:t>Safety assurance &amp; certification processes</a:t>
            </a:r>
          </a:p>
        </p:txBody>
      </p:sp>
      <p:sp>
        <p:nvSpPr>
          <p:cNvPr id="9248" name="Text Box 58"/>
          <p:cNvSpPr txBox="1">
            <a:spLocks noChangeArrowheads="1"/>
          </p:cNvSpPr>
          <p:nvPr/>
        </p:nvSpPr>
        <p:spPr bwMode="auto">
          <a:xfrm>
            <a:off x="4962525" y="5580063"/>
            <a:ext cx="11525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ES" b="0">
                <a:solidFill>
                  <a:schemeClr val="tx1"/>
                </a:solidFill>
                <a:latin typeface="Calibri" pitchFamily="34" charset="0"/>
              </a:rPr>
              <a:t>Safety cases</a:t>
            </a:r>
          </a:p>
          <a:p>
            <a:pPr eaLnBrk="1" hangingPunct="1"/>
            <a:r>
              <a:rPr lang="en-US" altLang="es-ES" b="0">
                <a:solidFill>
                  <a:schemeClr val="tx1"/>
                </a:solidFill>
                <a:latin typeface="Calibri" pitchFamily="34" charset="0"/>
              </a:rPr>
              <a:t>&amp; evidence repository</a:t>
            </a:r>
          </a:p>
        </p:txBody>
      </p:sp>
      <p:sp>
        <p:nvSpPr>
          <p:cNvPr id="9249" name="Text Box 59"/>
          <p:cNvSpPr txBox="1">
            <a:spLocks noChangeArrowheads="1"/>
          </p:cNvSpPr>
          <p:nvPr/>
        </p:nvSpPr>
        <p:spPr bwMode="auto">
          <a:xfrm>
            <a:off x="5611813" y="5219700"/>
            <a:ext cx="1871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b="0">
                <a:solidFill>
                  <a:schemeClr val="tx1"/>
                </a:solidFill>
                <a:latin typeface="Calibri" pitchFamily="34" charset="0"/>
              </a:rPr>
              <a:t>Process execution</a:t>
            </a:r>
          </a:p>
        </p:txBody>
      </p:sp>
      <p:sp>
        <p:nvSpPr>
          <p:cNvPr id="9250" name="Text Box 60"/>
          <p:cNvSpPr txBox="1">
            <a:spLocks noChangeArrowheads="1"/>
          </p:cNvSpPr>
          <p:nvPr/>
        </p:nvSpPr>
        <p:spPr bwMode="auto">
          <a:xfrm>
            <a:off x="6115050" y="6024563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ES" b="0">
                <a:solidFill>
                  <a:schemeClr val="tx1"/>
                </a:solidFill>
                <a:latin typeface="Calibri" pitchFamily="34" charset="0"/>
              </a:rPr>
              <a:t>assessment</a:t>
            </a:r>
          </a:p>
        </p:txBody>
      </p:sp>
      <p:sp>
        <p:nvSpPr>
          <p:cNvPr id="9251" name="Text Box 63"/>
          <p:cNvSpPr txBox="1">
            <a:spLocks noChangeArrowheads="1"/>
          </p:cNvSpPr>
          <p:nvPr/>
        </p:nvSpPr>
        <p:spPr bwMode="auto">
          <a:xfrm>
            <a:off x="1670050" y="1555750"/>
            <a:ext cx="22129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sz="1300" b="0">
                <a:solidFill>
                  <a:schemeClr val="tx1"/>
                </a:solidFill>
                <a:latin typeface="Calibri" pitchFamily="34" charset="0"/>
              </a:rPr>
              <a:t>CCL provides the core concepts organized in semantically related groups</a:t>
            </a:r>
          </a:p>
        </p:txBody>
      </p:sp>
      <p:sp>
        <p:nvSpPr>
          <p:cNvPr id="9252" name="Text Box 64"/>
          <p:cNvSpPr txBox="1">
            <a:spLocks noChangeArrowheads="1"/>
          </p:cNvSpPr>
          <p:nvPr/>
        </p:nvSpPr>
        <p:spPr bwMode="auto">
          <a:xfrm>
            <a:off x="4891088" y="773113"/>
            <a:ext cx="208756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sz="1300" b="0">
                <a:solidFill>
                  <a:schemeClr val="tx1"/>
                </a:solidFill>
                <a:latin typeface="Calibri" pitchFamily="34" charset="0"/>
              </a:rPr>
              <a:t>Compliance management</a:t>
            </a:r>
          </a:p>
        </p:txBody>
      </p:sp>
      <p:sp>
        <p:nvSpPr>
          <p:cNvPr id="9253" name="Text Box 65"/>
          <p:cNvSpPr txBox="1">
            <a:spLocks noChangeArrowheads="1"/>
          </p:cNvSpPr>
          <p:nvPr/>
        </p:nvSpPr>
        <p:spPr bwMode="auto">
          <a:xfrm>
            <a:off x="2874963" y="701675"/>
            <a:ext cx="20875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sz="1300" b="0">
                <a:solidFill>
                  <a:schemeClr val="tx1"/>
                </a:solidFill>
                <a:latin typeface="Calibri" pitchFamily="34" charset="0"/>
              </a:rPr>
              <a:t>Safety Argumentation</a:t>
            </a:r>
          </a:p>
        </p:txBody>
      </p:sp>
      <p:sp>
        <p:nvSpPr>
          <p:cNvPr id="9254" name="Text Box 66"/>
          <p:cNvSpPr txBox="1">
            <a:spLocks noChangeArrowheads="1"/>
          </p:cNvSpPr>
          <p:nvPr/>
        </p:nvSpPr>
        <p:spPr bwMode="auto">
          <a:xfrm>
            <a:off x="3883025" y="1997075"/>
            <a:ext cx="2087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sz="1300" b="0">
                <a:solidFill>
                  <a:schemeClr val="tx1"/>
                </a:solidFill>
                <a:latin typeface="Calibri" pitchFamily="34" charset="0"/>
              </a:rPr>
              <a:t>Evidence Characterization</a:t>
            </a:r>
          </a:p>
        </p:txBody>
      </p:sp>
      <p:sp>
        <p:nvSpPr>
          <p:cNvPr id="9255" name="AutoShape 67"/>
          <p:cNvSpPr>
            <a:spLocks noChangeArrowheads="1"/>
          </p:cNvSpPr>
          <p:nvPr/>
        </p:nvSpPr>
        <p:spPr bwMode="auto">
          <a:xfrm flipH="1">
            <a:off x="823913" y="1776413"/>
            <a:ext cx="431800" cy="1573212"/>
          </a:xfrm>
          <a:prstGeom prst="curvedLeftArrow">
            <a:avLst>
              <a:gd name="adj1" fmla="val 62376"/>
              <a:gd name="adj2" fmla="val 1247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sp>
        <p:nvSpPr>
          <p:cNvPr id="9256" name="AutoShape 68"/>
          <p:cNvSpPr>
            <a:spLocks noChangeArrowheads="1"/>
          </p:cNvSpPr>
          <p:nvPr/>
        </p:nvSpPr>
        <p:spPr bwMode="auto">
          <a:xfrm flipH="1">
            <a:off x="571500" y="1044575"/>
            <a:ext cx="503238" cy="4672013"/>
          </a:xfrm>
          <a:prstGeom prst="curvedLeftArrow">
            <a:avLst>
              <a:gd name="adj1" fmla="val 139044"/>
              <a:gd name="adj2" fmla="val 27795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sp>
        <p:nvSpPr>
          <p:cNvPr id="9259" name="Rectangle 10"/>
          <p:cNvSpPr>
            <a:spLocks noChangeArrowheads="1"/>
          </p:cNvSpPr>
          <p:nvPr/>
        </p:nvSpPr>
        <p:spPr bwMode="auto">
          <a:xfrm>
            <a:off x="4192588" y="3503613"/>
            <a:ext cx="719137" cy="366712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IEC 61508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260" name="Rectangle 13"/>
          <p:cNvSpPr>
            <a:spLocks noChangeArrowheads="1"/>
          </p:cNvSpPr>
          <p:nvPr/>
        </p:nvSpPr>
        <p:spPr bwMode="auto">
          <a:xfrm>
            <a:off x="2128838" y="3489325"/>
            <a:ext cx="719137" cy="366713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EN 50126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261" name="Rectangle 14"/>
          <p:cNvSpPr>
            <a:spLocks noChangeArrowheads="1"/>
          </p:cNvSpPr>
          <p:nvPr/>
        </p:nvSpPr>
        <p:spPr bwMode="auto">
          <a:xfrm>
            <a:off x="4206875" y="3913188"/>
            <a:ext cx="719138" cy="366712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ISO 26262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262" name="Line 50"/>
          <p:cNvSpPr>
            <a:spLocks noChangeShapeType="1"/>
          </p:cNvSpPr>
          <p:nvPr/>
        </p:nvSpPr>
        <p:spPr bwMode="auto">
          <a:xfrm>
            <a:off x="1973263" y="3559175"/>
            <a:ext cx="0" cy="1039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63" name="Text Box 51"/>
          <p:cNvSpPr txBox="1">
            <a:spLocks noChangeArrowheads="1"/>
          </p:cNvSpPr>
          <p:nvPr/>
        </p:nvSpPr>
        <p:spPr bwMode="auto">
          <a:xfrm rot="-5400000">
            <a:off x="1327150" y="3829051"/>
            <a:ext cx="103663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300" b="0" smtClean="0">
                <a:solidFill>
                  <a:schemeClr val="tx1"/>
                </a:solidFill>
                <a:latin typeface="Calibri" charset="0"/>
              </a:rPr>
              <a:t>Guidance</a:t>
            </a:r>
          </a:p>
        </p:txBody>
      </p:sp>
      <p:sp>
        <p:nvSpPr>
          <p:cNvPr id="9264" name="Rectangle 15"/>
          <p:cNvSpPr>
            <a:spLocks noChangeArrowheads="1"/>
          </p:cNvSpPr>
          <p:nvPr/>
        </p:nvSpPr>
        <p:spPr bwMode="auto">
          <a:xfrm>
            <a:off x="2144713" y="2874963"/>
            <a:ext cx="750887" cy="366712"/>
          </a:xfrm>
          <a:prstGeom prst="rect">
            <a:avLst/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National </a:t>
            </a:r>
          </a:p>
          <a:p>
            <a:pPr algn="ctr" eaLnBrk="1" hangingPunct="1">
              <a:defRPr/>
            </a:pPr>
            <a:r>
              <a:rPr lang="en-US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Rules</a:t>
            </a:r>
          </a:p>
        </p:txBody>
      </p:sp>
      <p:sp>
        <p:nvSpPr>
          <p:cNvPr id="9265" name="Line 50"/>
          <p:cNvSpPr>
            <a:spLocks noChangeShapeType="1"/>
          </p:cNvSpPr>
          <p:nvPr/>
        </p:nvSpPr>
        <p:spPr bwMode="auto">
          <a:xfrm>
            <a:off x="1973263" y="2355850"/>
            <a:ext cx="0" cy="1039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66" name="Text Box 51"/>
          <p:cNvSpPr txBox="1">
            <a:spLocks noChangeArrowheads="1"/>
          </p:cNvSpPr>
          <p:nvPr/>
        </p:nvSpPr>
        <p:spPr bwMode="auto">
          <a:xfrm rot="-5400000">
            <a:off x="1247775" y="2692400"/>
            <a:ext cx="11985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300" b="0" smtClean="0">
                <a:solidFill>
                  <a:schemeClr val="tx1"/>
                </a:solidFill>
                <a:latin typeface="Calibri" charset="0"/>
              </a:rPr>
              <a:t>Requirements</a:t>
            </a:r>
          </a:p>
        </p:txBody>
      </p:sp>
      <p:sp>
        <p:nvSpPr>
          <p:cNvPr id="9267" name="Rectangle 10"/>
          <p:cNvSpPr>
            <a:spLocks noChangeArrowheads="1"/>
          </p:cNvSpPr>
          <p:nvPr/>
        </p:nvSpPr>
        <p:spPr bwMode="auto">
          <a:xfrm>
            <a:off x="4014788" y="2787650"/>
            <a:ext cx="719137" cy="3429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FAR 25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268" name="Rectangle 13"/>
          <p:cNvSpPr>
            <a:spLocks noChangeArrowheads="1"/>
          </p:cNvSpPr>
          <p:nvPr/>
        </p:nvSpPr>
        <p:spPr bwMode="auto">
          <a:xfrm>
            <a:off x="2200275" y="3759200"/>
            <a:ext cx="719138" cy="366713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EN 50128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269" name="Rectangle 13"/>
          <p:cNvSpPr>
            <a:spLocks noChangeArrowheads="1"/>
          </p:cNvSpPr>
          <p:nvPr/>
        </p:nvSpPr>
        <p:spPr bwMode="auto">
          <a:xfrm>
            <a:off x="2330450" y="4044950"/>
            <a:ext cx="719138" cy="366713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EN 50129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270" name="Rectangle 13"/>
          <p:cNvSpPr>
            <a:spLocks noChangeArrowheads="1"/>
          </p:cNvSpPr>
          <p:nvPr/>
        </p:nvSpPr>
        <p:spPr bwMode="auto">
          <a:xfrm>
            <a:off x="2460625" y="4297363"/>
            <a:ext cx="719138" cy="366712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EN 50159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271" name="Rectangle 13"/>
          <p:cNvSpPr>
            <a:spLocks noChangeArrowheads="1"/>
          </p:cNvSpPr>
          <p:nvPr/>
        </p:nvSpPr>
        <p:spPr bwMode="auto">
          <a:xfrm>
            <a:off x="3114675" y="3486150"/>
            <a:ext cx="719138" cy="366713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ARP4761</a:t>
            </a:r>
          </a:p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ARP4754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272" name="Rectangle 13"/>
          <p:cNvSpPr>
            <a:spLocks noChangeArrowheads="1"/>
          </p:cNvSpPr>
          <p:nvPr/>
        </p:nvSpPr>
        <p:spPr bwMode="auto">
          <a:xfrm>
            <a:off x="3186113" y="3800475"/>
            <a:ext cx="719137" cy="366713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DO297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273" name="Rectangle 13"/>
          <p:cNvSpPr>
            <a:spLocks noChangeArrowheads="1"/>
          </p:cNvSpPr>
          <p:nvPr/>
        </p:nvSpPr>
        <p:spPr bwMode="auto">
          <a:xfrm>
            <a:off x="3316288" y="4041775"/>
            <a:ext cx="719137" cy="366713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DO178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274" name="Rectangle 13"/>
          <p:cNvSpPr>
            <a:spLocks noChangeArrowheads="1"/>
          </p:cNvSpPr>
          <p:nvPr/>
        </p:nvSpPr>
        <p:spPr bwMode="auto">
          <a:xfrm>
            <a:off x="3446463" y="4294188"/>
            <a:ext cx="719137" cy="366712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DO254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275" name="Rectangle 15"/>
          <p:cNvSpPr>
            <a:spLocks noChangeArrowheads="1"/>
          </p:cNvSpPr>
          <p:nvPr/>
        </p:nvSpPr>
        <p:spPr bwMode="auto">
          <a:xfrm>
            <a:off x="2146300" y="2425700"/>
            <a:ext cx="750888" cy="366713"/>
          </a:xfrm>
          <a:prstGeom prst="rect">
            <a:avLst/>
          </a:prstGeom>
          <a:solidFill>
            <a:srgbClr val="FFCC99"/>
          </a:solidFill>
          <a:ln w="9525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1">
                <a:solidFill>
                  <a:schemeClr val="tx1"/>
                </a:solidFill>
                <a:latin typeface="Calibri" charset="0"/>
                <a:ea typeface="ＭＳ Ｐゴシック" charset="0"/>
              </a:rPr>
              <a:t>UE rules</a:t>
            </a:r>
          </a:p>
          <a:p>
            <a:pPr algn="ctr" eaLnBrk="1" hangingPunct="1">
              <a:defRPr/>
            </a:pPr>
            <a:r>
              <a:rPr lang="en-US" sz="1200" i="1">
                <a:solidFill>
                  <a:schemeClr val="tx1"/>
                </a:solidFill>
                <a:latin typeface="Calibri" charset="0"/>
                <a:ea typeface="ＭＳ Ｐゴシック" charset="0"/>
              </a:rPr>
              <a:t>ERMTS</a:t>
            </a:r>
          </a:p>
        </p:txBody>
      </p:sp>
      <p:sp>
        <p:nvSpPr>
          <p:cNvPr id="9276" name="Rectangle 10"/>
          <p:cNvSpPr>
            <a:spLocks noChangeArrowheads="1"/>
          </p:cNvSpPr>
          <p:nvPr/>
        </p:nvSpPr>
        <p:spPr bwMode="auto">
          <a:xfrm>
            <a:off x="3025775" y="2438400"/>
            <a:ext cx="719138" cy="366713"/>
          </a:xfrm>
          <a:prstGeom prst="rect">
            <a:avLst/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UE</a:t>
            </a:r>
          </a:p>
          <a:p>
            <a:pPr algn="ctr" eaLnBrk="1" hangingPunct="1">
              <a:defRPr/>
            </a:pPr>
            <a:r>
              <a:rPr lang="en-US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216/2008 </a:t>
            </a:r>
          </a:p>
        </p:txBody>
      </p:sp>
      <p:sp>
        <p:nvSpPr>
          <p:cNvPr id="9277" name="Rectangle 10"/>
          <p:cNvSpPr>
            <a:spLocks noChangeArrowheads="1"/>
          </p:cNvSpPr>
          <p:nvPr/>
        </p:nvSpPr>
        <p:spPr bwMode="auto">
          <a:xfrm>
            <a:off x="3241675" y="2789238"/>
            <a:ext cx="719138" cy="331787"/>
          </a:xfrm>
          <a:prstGeom prst="rect">
            <a:avLst/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CS 25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278" name="Rectangle 10"/>
          <p:cNvSpPr>
            <a:spLocks noChangeArrowheads="1"/>
          </p:cNvSpPr>
          <p:nvPr/>
        </p:nvSpPr>
        <p:spPr bwMode="auto">
          <a:xfrm>
            <a:off x="3382963" y="3030538"/>
            <a:ext cx="719137" cy="3302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IR 21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279" name="Rectangle 10"/>
          <p:cNvSpPr>
            <a:spLocks noChangeArrowheads="1"/>
          </p:cNvSpPr>
          <p:nvPr/>
        </p:nvSpPr>
        <p:spPr bwMode="auto">
          <a:xfrm>
            <a:off x="4311650" y="3019425"/>
            <a:ext cx="719138" cy="341313"/>
          </a:xfrm>
          <a:prstGeom prst="rect">
            <a:avLst/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PART 21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9280" name="Picture 7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1875" y="2452688"/>
            <a:ext cx="503238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73" descr="D:\DOT Logo\NEW FAA LOGO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DF1F06"/>
              </a:clrFrom>
              <a:clrTo>
                <a:srgbClr val="DF1F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3734" r="14973" b="4564"/>
          <a:stretch>
            <a:fillRect/>
          </a:stretch>
        </p:blipFill>
        <p:spPr bwMode="auto">
          <a:xfrm>
            <a:off x="6700838" y="2432050"/>
            <a:ext cx="676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2" name="Picture 25"/>
          <p:cNvPicPr>
            <a:picLocks noChangeAspect="1" noChangeArrowheads="1"/>
          </p:cNvPicPr>
          <p:nvPr/>
        </p:nvPicPr>
        <p:blipFill>
          <a:blip r:embed="rId14"/>
          <a:srcRect r="41885" b="28090"/>
          <a:stretch>
            <a:fillRect/>
          </a:stretch>
        </p:blipFill>
        <p:spPr bwMode="auto">
          <a:xfrm>
            <a:off x="5313363" y="2543175"/>
            <a:ext cx="514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83" name="Rectangle 11"/>
          <p:cNvSpPr>
            <a:spLocks noChangeArrowheads="1"/>
          </p:cNvSpPr>
          <p:nvPr/>
        </p:nvSpPr>
        <p:spPr bwMode="auto">
          <a:xfrm>
            <a:off x="2209800" y="5022850"/>
            <a:ext cx="863600" cy="366713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Cert. Project</a:t>
            </a:r>
          </a:p>
          <a:p>
            <a:pPr algn="ctr" eaLnBrk="1" hangingPunct="1">
              <a:defRPr/>
            </a:pPr>
            <a:r>
              <a:rPr lang="en-US" sz="1200" b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Railways X</a:t>
            </a:r>
          </a:p>
        </p:txBody>
      </p:sp>
      <p:sp>
        <p:nvSpPr>
          <p:cNvPr id="9284" name="Rectangle 34"/>
          <p:cNvSpPr>
            <a:spLocks noChangeArrowheads="1"/>
          </p:cNvSpPr>
          <p:nvPr/>
        </p:nvSpPr>
        <p:spPr bwMode="auto">
          <a:xfrm>
            <a:off x="1978025" y="5487988"/>
            <a:ext cx="933450" cy="366712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Cert. items</a:t>
            </a:r>
          </a:p>
          <a:p>
            <a:pPr algn="ctr" eaLnBrk="1" hangingPunct="1">
              <a:defRPr/>
            </a:pPr>
            <a:r>
              <a:rPr lang="en-US" sz="1200" b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Railways X.1</a:t>
            </a:r>
          </a:p>
        </p:txBody>
      </p:sp>
      <p:sp>
        <p:nvSpPr>
          <p:cNvPr id="9285" name="Rectangle 52"/>
          <p:cNvSpPr>
            <a:spLocks noChangeArrowheads="1"/>
          </p:cNvSpPr>
          <p:nvPr/>
        </p:nvSpPr>
        <p:spPr bwMode="auto">
          <a:xfrm>
            <a:off x="3297238" y="5022850"/>
            <a:ext cx="863600" cy="366713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Cert. Project</a:t>
            </a:r>
          </a:p>
          <a:p>
            <a:pPr algn="ctr" eaLnBrk="1" hangingPunct="1">
              <a:defRPr/>
            </a:pPr>
            <a:r>
              <a:rPr lang="en-US" sz="1200" b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Avionics Y</a:t>
            </a:r>
          </a:p>
        </p:txBody>
      </p:sp>
      <p:sp>
        <p:nvSpPr>
          <p:cNvPr id="9286" name="Rectangle 53"/>
          <p:cNvSpPr>
            <a:spLocks noChangeArrowheads="1"/>
          </p:cNvSpPr>
          <p:nvPr/>
        </p:nvSpPr>
        <p:spPr bwMode="auto">
          <a:xfrm>
            <a:off x="3221038" y="5645150"/>
            <a:ext cx="933450" cy="366713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Cert. items</a:t>
            </a:r>
          </a:p>
          <a:p>
            <a:pPr algn="ctr" eaLnBrk="1" hangingPunct="1">
              <a:defRPr/>
            </a:pPr>
            <a:r>
              <a:rPr lang="en-US" sz="1200" b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Avionics X-Y.1</a:t>
            </a:r>
          </a:p>
        </p:txBody>
      </p:sp>
      <p:sp>
        <p:nvSpPr>
          <p:cNvPr id="9287" name="Line 55"/>
          <p:cNvSpPr>
            <a:spLocks noChangeShapeType="1"/>
          </p:cNvSpPr>
          <p:nvPr/>
        </p:nvSpPr>
        <p:spPr bwMode="auto">
          <a:xfrm>
            <a:off x="1844675" y="5003800"/>
            <a:ext cx="0" cy="1039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88" name="Text Box 56"/>
          <p:cNvSpPr txBox="1">
            <a:spLocks noChangeArrowheads="1"/>
          </p:cNvSpPr>
          <p:nvPr/>
        </p:nvSpPr>
        <p:spPr bwMode="auto">
          <a:xfrm rot="-5400000">
            <a:off x="1198563" y="5275262"/>
            <a:ext cx="10366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300" b="0" smtClean="0">
                <a:solidFill>
                  <a:schemeClr val="tx1"/>
                </a:solidFill>
                <a:latin typeface="Calibri" charset="0"/>
              </a:rPr>
              <a:t>Re-use</a:t>
            </a:r>
          </a:p>
        </p:txBody>
      </p:sp>
      <p:sp>
        <p:nvSpPr>
          <p:cNvPr id="9289" name="Text Box 62"/>
          <p:cNvSpPr txBox="1">
            <a:spLocks noChangeArrowheads="1"/>
          </p:cNvSpPr>
          <p:nvPr/>
        </p:nvSpPr>
        <p:spPr bwMode="auto">
          <a:xfrm>
            <a:off x="1906588" y="4741863"/>
            <a:ext cx="2592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0" smtClean="0">
                <a:solidFill>
                  <a:schemeClr val="tx1"/>
                </a:solidFill>
                <a:latin typeface="Calibri" charset="0"/>
              </a:rPr>
              <a:t>Definition of certification scope</a:t>
            </a:r>
          </a:p>
        </p:txBody>
      </p:sp>
      <p:sp>
        <p:nvSpPr>
          <p:cNvPr id="9290" name="Line 89"/>
          <p:cNvSpPr>
            <a:spLocks noChangeShapeType="1"/>
          </p:cNvSpPr>
          <p:nvPr/>
        </p:nvSpPr>
        <p:spPr bwMode="auto">
          <a:xfrm>
            <a:off x="2843213" y="5775325"/>
            <a:ext cx="45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91" name="Rectangle 34"/>
          <p:cNvSpPr>
            <a:spLocks noChangeArrowheads="1"/>
          </p:cNvSpPr>
          <p:nvPr/>
        </p:nvSpPr>
        <p:spPr bwMode="auto">
          <a:xfrm>
            <a:off x="2208213" y="5861050"/>
            <a:ext cx="933450" cy="366713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Cert. items</a:t>
            </a:r>
          </a:p>
          <a:p>
            <a:pPr algn="ctr" eaLnBrk="1" hangingPunct="1">
              <a:defRPr/>
            </a:pPr>
            <a:r>
              <a:rPr lang="en-US" sz="1200" b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Railways X.2</a:t>
            </a:r>
          </a:p>
        </p:txBody>
      </p:sp>
      <p:sp>
        <p:nvSpPr>
          <p:cNvPr id="9292" name="Line 91"/>
          <p:cNvSpPr>
            <a:spLocks noChangeShapeType="1"/>
          </p:cNvSpPr>
          <p:nvPr/>
        </p:nvSpPr>
        <p:spPr bwMode="auto">
          <a:xfrm flipH="1">
            <a:off x="2809875" y="5360988"/>
            <a:ext cx="8810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93" name="Rectangle 53"/>
          <p:cNvSpPr>
            <a:spLocks noChangeArrowheads="1"/>
          </p:cNvSpPr>
          <p:nvPr/>
        </p:nvSpPr>
        <p:spPr bwMode="auto">
          <a:xfrm>
            <a:off x="3373438" y="5953125"/>
            <a:ext cx="933450" cy="366713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Cert. items</a:t>
            </a:r>
          </a:p>
          <a:p>
            <a:pPr algn="ctr" eaLnBrk="1" hangingPunct="1">
              <a:defRPr/>
            </a:pPr>
            <a:r>
              <a:rPr lang="en-US" sz="1200" b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Avionics Y.2</a:t>
            </a:r>
          </a:p>
        </p:txBody>
      </p:sp>
      <p:sp>
        <p:nvSpPr>
          <p:cNvPr id="9294" name="Line 93"/>
          <p:cNvSpPr>
            <a:spLocks noChangeShapeType="1"/>
          </p:cNvSpPr>
          <p:nvPr/>
        </p:nvSpPr>
        <p:spPr bwMode="auto">
          <a:xfrm>
            <a:off x="3657600" y="5351463"/>
            <a:ext cx="115888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95" name="Line 94"/>
          <p:cNvSpPr>
            <a:spLocks noChangeShapeType="1"/>
          </p:cNvSpPr>
          <p:nvPr/>
        </p:nvSpPr>
        <p:spPr bwMode="auto">
          <a:xfrm flipH="1">
            <a:off x="2382838" y="5373688"/>
            <a:ext cx="20955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96" name="Text Box 95"/>
          <p:cNvSpPr txBox="1">
            <a:spLocks noChangeArrowheads="1"/>
          </p:cNvSpPr>
          <p:nvPr/>
        </p:nvSpPr>
        <p:spPr bwMode="auto">
          <a:xfrm rot="-1258542">
            <a:off x="2887663" y="5300663"/>
            <a:ext cx="5127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600"/>
              </a:lnSpc>
              <a:spcBef>
                <a:spcPct val="80000"/>
              </a:spcBef>
              <a:spcAft>
                <a:spcPct val="20000"/>
              </a:spcAft>
              <a:buClr>
                <a:srgbClr val="3399FF"/>
              </a:buClr>
              <a:buSzPct val="80000"/>
              <a:buFont typeface="Wingdings 2" charset="0"/>
              <a:buNone/>
              <a:defRPr/>
            </a:pPr>
            <a:r>
              <a:rPr lang="fr-FR" sz="800" b="0" smtClean="0">
                <a:solidFill>
                  <a:srgbClr val="FF6201"/>
                </a:solidFill>
              </a:rPr>
              <a:t>Re-use</a:t>
            </a: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1863725" y="785813"/>
            <a:ext cx="935038" cy="695325"/>
          </a:xfrm>
          <a:prstGeom prst="ellipse">
            <a:avLst/>
          </a:prstGeom>
          <a:solidFill>
            <a:srgbClr val="B381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946150"/>
            <a:ext cx="463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97" name="Text Box 65"/>
          <p:cNvSpPr txBox="1">
            <a:spLocks noChangeArrowheads="1"/>
          </p:cNvSpPr>
          <p:nvPr/>
        </p:nvSpPr>
        <p:spPr bwMode="auto">
          <a:xfrm>
            <a:off x="1285875" y="701675"/>
            <a:ext cx="2087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sz="1300" b="0">
                <a:solidFill>
                  <a:schemeClr val="tx1"/>
                </a:solidFill>
                <a:latin typeface="Calibri" pitchFamily="34" charset="0"/>
              </a:rPr>
              <a:t>Mappings</a:t>
            </a:r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7478713" y="700088"/>
            <a:ext cx="1228725" cy="4086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8" name="Rectangle 84"/>
          <p:cNvSpPr>
            <a:spLocks noChangeArrowheads="1"/>
          </p:cNvSpPr>
          <p:nvPr/>
        </p:nvSpPr>
        <p:spPr bwMode="auto">
          <a:xfrm>
            <a:off x="7834313" y="3506788"/>
            <a:ext cx="212725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99" name="Rectangle 85"/>
          <p:cNvSpPr>
            <a:spLocks noChangeArrowheads="1"/>
          </p:cNvSpPr>
          <p:nvPr/>
        </p:nvSpPr>
        <p:spPr bwMode="auto">
          <a:xfrm>
            <a:off x="8105775" y="2563813"/>
            <a:ext cx="212725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0" name="Rectangle 86"/>
          <p:cNvSpPr>
            <a:spLocks noChangeArrowheads="1"/>
          </p:cNvSpPr>
          <p:nvPr/>
        </p:nvSpPr>
        <p:spPr bwMode="auto">
          <a:xfrm>
            <a:off x="7634288" y="2439988"/>
            <a:ext cx="212725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1" name="Rectangle 87"/>
          <p:cNvSpPr>
            <a:spLocks noChangeArrowheads="1"/>
          </p:cNvSpPr>
          <p:nvPr/>
        </p:nvSpPr>
        <p:spPr bwMode="auto">
          <a:xfrm>
            <a:off x="8169275" y="3081338"/>
            <a:ext cx="212725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2" name="Rectangle 88"/>
          <p:cNvSpPr>
            <a:spLocks noChangeArrowheads="1"/>
          </p:cNvSpPr>
          <p:nvPr/>
        </p:nvSpPr>
        <p:spPr bwMode="auto">
          <a:xfrm>
            <a:off x="7639050" y="3111500"/>
            <a:ext cx="212725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3" name="Rectangle 89"/>
          <p:cNvSpPr>
            <a:spLocks noChangeArrowheads="1"/>
          </p:cNvSpPr>
          <p:nvPr/>
        </p:nvSpPr>
        <p:spPr bwMode="auto">
          <a:xfrm>
            <a:off x="7877175" y="2843213"/>
            <a:ext cx="212725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4" name="Rectangle 90"/>
          <p:cNvSpPr>
            <a:spLocks noChangeArrowheads="1"/>
          </p:cNvSpPr>
          <p:nvPr/>
        </p:nvSpPr>
        <p:spPr bwMode="auto">
          <a:xfrm>
            <a:off x="8289925" y="3470275"/>
            <a:ext cx="212725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9308" name="Rectangle 10"/>
          <p:cNvSpPr>
            <a:spLocks noChangeArrowheads="1"/>
          </p:cNvSpPr>
          <p:nvPr/>
        </p:nvSpPr>
        <p:spPr bwMode="auto">
          <a:xfrm>
            <a:off x="7678738" y="1633538"/>
            <a:ext cx="854075" cy="363537"/>
          </a:xfrm>
          <a:prstGeom prst="rect">
            <a:avLst/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_tradnl" sz="1200">
                <a:solidFill>
                  <a:schemeClr val="tx1"/>
                </a:solidFill>
                <a:latin typeface="Calibri" charset="0"/>
                <a:ea typeface="ＭＳ Ｐゴシック" charset="0"/>
              </a:rPr>
              <a:t>e.g. SBVR</a:t>
            </a:r>
            <a:endParaRPr lang="en-US" sz="12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307" name="Text Box 6"/>
          <p:cNvSpPr txBox="1">
            <a:spLocks noChangeArrowheads="1"/>
          </p:cNvSpPr>
          <p:nvPr/>
        </p:nvSpPr>
        <p:spPr bwMode="auto">
          <a:xfrm>
            <a:off x="7456488" y="701675"/>
            <a:ext cx="1250950" cy="78422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sz="1500" b="0">
                <a:solidFill>
                  <a:schemeClr val="tx1"/>
                </a:solidFill>
                <a:latin typeface="Calibri" pitchFamily="34" charset="0"/>
              </a:rPr>
              <a:t>CCF propositional language</a:t>
            </a:r>
          </a:p>
        </p:txBody>
      </p:sp>
      <p:cxnSp>
        <p:nvCxnSpPr>
          <p:cNvPr id="107" name="106 Conector recto"/>
          <p:cNvCxnSpPr/>
          <p:nvPr/>
        </p:nvCxnSpPr>
        <p:spPr bwMode="auto">
          <a:xfrm>
            <a:off x="7483475" y="2274888"/>
            <a:ext cx="1223963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09" name="Text Box 66"/>
          <p:cNvSpPr txBox="1">
            <a:spLocks noChangeArrowheads="1"/>
          </p:cNvSpPr>
          <p:nvPr/>
        </p:nvSpPr>
        <p:spPr bwMode="auto">
          <a:xfrm>
            <a:off x="7472363" y="4479925"/>
            <a:ext cx="12334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sz="1300" b="0">
                <a:latin typeface="Calibri" pitchFamily="34" charset="0"/>
              </a:rPr>
              <a:t>CCL Vocabulary</a:t>
            </a:r>
          </a:p>
        </p:txBody>
      </p:sp>
      <p:sp>
        <p:nvSpPr>
          <p:cNvPr id="109" name="Rectangle 84"/>
          <p:cNvSpPr>
            <a:spLocks noChangeArrowheads="1"/>
          </p:cNvSpPr>
          <p:nvPr/>
        </p:nvSpPr>
        <p:spPr bwMode="auto">
          <a:xfrm>
            <a:off x="7708900" y="4052888"/>
            <a:ext cx="212725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10" name="Rectangle 89"/>
          <p:cNvSpPr>
            <a:spLocks noChangeArrowheads="1"/>
          </p:cNvSpPr>
          <p:nvPr/>
        </p:nvSpPr>
        <p:spPr bwMode="auto">
          <a:xfrm>
            <a:off x="7999413" y="3924300"/>
            <a:ext cx="212725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11" name="Rectangle 90"/>
          <p:cNvSpPr>
            <a:spLocks noChangeArrowheads="1"/>
          </p:cNvSpPr>
          <p:nvPr/>
        </p:nvSpPr>
        <p:spPr bwMode="auto">
          <a:xfrm>
            <a:off x="8248650" y="4237038"/>
            <a:ext cx="212725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9313" name="AutoShape 67"/>
          <p:cNvSpPr>
            <a:spLocks noChangeArrowheads="1"/>
          </p:cNvSpPr>
          <p:nvPr/>
        </p:nvSpPr>
        <p:spPr bwMode="auto">
          <a:xfrm rot="5400000" flipH="1">
            <a:off x="6093619" y="686594"/>
            <a:ext cx="431800" cy="3544888"/>
          </a:xfrm>
          <a:prstGeom prst="curvedLeftArrow">
            <a:avLst>
              <a:gd name="adj1" fmla="val 62370"/>
              <a:gd name="adj2" fmla="val 1247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s-ES"/>
          </a:p>
        </p:txBody>
      </p:sp>
      <p:sp>
        <p:nvSpPr>
          <p:cNvPr id="11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04250" y="6492875"/>
            <a:ext cx="442913" cy="365125"/>
          </a:xfrm>
        </p:spPr>
        <p:txBody>
          <a:bodyPr/>
          <a:lstStyle/>
          <a:p>
            <a:pPr algn="l">
              <a:defRPr/>
            </a:pPr>
            <a:fld id="{34D31D35-3C67-4879-9E9C-DF9C54774742}" type="slidenum">
              <a:rPr lang="en-US" smtClean="0"/>
              <a:pPr algn="l">
                <a:defRPr/>
              </a:pPr>
              <a:t>5</a:t>
            </a:fld>
            <a:endParaRPr lang="en-US"/>
          </a:p>
        </p:txBody>
      </p:sp>
      <p:sp>
        <p:nvSpPr>
          <p:cNvPr id="113" name="Footer Placeholder 2"/>
          <p:cNvSpPr txBox="1">
            <a:spLocks/>
          </p:cNvSpPr>
          <p:nvPr/>
        </p:nvSpPr>
        <p:spPr>
          <a:xfrm>
            <a:off x="395290" y="6494464"/>
            <a:ext cx="6192837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+mn-lt"/>
              </a:rPr>
              <a:t>© OPENCOSS – OPENCOSS </a:t>
            </a:r>
            <a:r>
              <a:rPr lang="en-US" dirty="0" err="1" smtClean="0">
                <a:latin typeface="+mn-lt"/>
              </a:rPr>
              <a:t>Polarsys</a:t>
            </a:r>
            <a:r>
              <a:rPr lang="en-US" dirty="0" smtClean="0">
                <a:latin typeface="+mn-lt"/>
              </a:rPr>
              <a:t> Webinar, April 27th, 2015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5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113"/>
            <a:ext cx="8964488" cy="609600"/>
          </a:xfrm>
        </p:spPr>
        <p:txBody>
          <a:bodyPr/>
          <a:lstStyle/>
          <a:p>
            <a:r>
              <a:rPr lang="en-US" dirty="0" smtClean="0"/>
              <a:t>OPENCOSS Platform: CCL-based Centralized 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F43670-107D-3743-A790-BE189A36CC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Obraz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"/>
          <a:stretch/>
        </p:blipFill>
        <p:spPr bwMode="auto">
          <a:xfrm>
            <a:off x="899592" y="620713"/>
            <a:ext cx="7416824" cy="58721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 redondeado"/>
          <p:cNvSpPr/>
          <p:nvPr/>
        </p:nvSpPr>
        <p:spPr bwMode="auto">
          <a:xfrm>
            <a:off x="2915816" y="4221088"/>
            <a:ext cx="3024336" cy="64807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5290" y="6494464"/>
            <a:ext cx="6192837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en-US" b="0" dirty="0">
                <a:latin typeface="+mn-lt"/>
              </a:rPr>
              <a:t>© OPENCOSS – OPENCOSS </a:t>
            </a:r>
            <a:r>
              <a:rPr lang="en-US" b="0" dirty="0" err="1" smtClean="0">
                <a:latin typeface="+mn-lt"/>
              </a:rPr>
              <a:t>Polarsys</a:t>
            </a:r>
            <a:r>
              <a:rPr lang="en-US" b="0" dirty="0" smtClean="0">
                <a:latin typeface="+mn-lt"/>
              </a:rPr>
              <a:t> Webinar, April 27th, </a:t>
            </a:r>
            <a:r>
              <a:rPr lang="en-US" b="0" dirty="0">
                <a:latin typeface="+mn-lt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1274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ST2: Compositional Assurance/Certification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C23A06-FE94-F541-A66F-C8CBECCB3C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497192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Llamada con línea 1"/>
          <p:cNvSpPr/>
          <p:nvPr/>
        </p:nvSpPr>
        <p:spPr bwMode="auto">
          <a:xfrm>
            <a:off x="6516217" y="836712"/>
            <a:ext cx="2088034" cy="864096"/>
          </a:xfrm>
          <a:prstGeom prst="borderCallout1">
            <a:avLst>
              <a:gd name="adj1" fmla="val 4442"/>
              <a:gd name="adj2" fmla="val -2564"/>
              <a:gd name="adj3" fmla="val 84182"/>
              <a:gd name="adj4" fmla="val -36562"/>
            </a:avLst>
          </a:prstGeom>
          <a:noFill/>
          <a:ln w="28575" cap="flat" cmpd="sng" algn="ctr">
            <a:solidFill>
              <a:srgbClr val="004A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4A82"/>
                </a:solidFill>
                <a:effectLst/>
                <a:latin typeface="Arial" charset="0"/>
                <a:ea typeface="ＭＳ Ｐゴシック" pitchFamily="34" charset="-128"/>
              </a:rPr>
              <a:t>Contract-based Approach</a:t>
            </a:r>
          </a:p>
        </p:txBody>
      </p:sp>
      <p:sp>
        <p:nvSpPr>
          <p:cNvPr id="9" name="8 Elipse"/>
          <p:cNvSpPr/>
          <p:nvPr/>
        </p:nvSpPr>
        <p:spPr bwMode="auto">
          <a:xfrm>
            <a:off x="3995936" y="1376772"/>
            <a:ext cx="2304256" cy="2484276"/>
          </a:xfrm>
          <a:prstGeom prst="ellipse">
            <a:avLst/>
          </a:prstGeom>
          <a:noFill/>
          <a:ln w="28575" cap="flat" cmpd="sng" algn="ctr">
            <a:solidFill>
              <a:srgbClr val="004A8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9 Llamada con línea 1"/>
          <p:cNvSpPr/>
          <p:nvPr/>
        </p:nvSpPr>
        <p:spPr bwMode="auto">
          <a:xfrm>
            <a:off x="6588125" y="5118933"/>
            <a:ext cx="1728191" cy="1008112"/>
          </a:xfrm>
          <a:prstGeom prst="borderCallout1">
            <a:avLst>
              <a:gd name="adj1" fmla="val 184"/>
              <a:gd name="adj2" fmla="val 87794"/>
              <a:gd name="adj3" fmla="val -69548"/>
              <a:gd name="adj4" fmla="val 69016"/>
            </a:avLst>
          </a:prstGeom>
          <a:noFill/>
          <a:ln w="28575" cap="flat" cmpd="sng" algn="ctr">
            <a:solidFill>
              <a:srgbClr val="004A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4A82"/>
                </a:solidFill>
                <a:effectLst/>
                <a:latin typeface="Arial" charset="0"/>
                <a:ea typeface="ＭＳ Ｐゴシック" pitchFamily="34" charset="-128"/>
              </a:rPr>
              <a:t>Evidence Assessment Approach</a:t>
            </a:r>
          </a:p>
        </p:txBody>
      </p:sp>
      <p:sp>
        <p:nvSpPr>
          <p:cNvPr id="11" name="10 Llamada con línea 1"/>
          <p:cNvSpPr/>
          <p:nvPr/>
        </p:nvSpPr>
        <p:spPr bwMode="auto">
          <a:xfrm>
            <a:off x="1187451" y="5262949"/>
            <a:ext cx="2304255" cy="864096"/>
          </a:xfrm>
          <a:prstGeom prst="borderCallout1">
            <a:avLst>
              <a:gd name="adj1" fmla="val 8914"/>
              <a:gd name="adj2" fmla="val 100277"/>
              <a:gd name="adj3" fmla="val -30582"/>
              <a:gd name="adj4" fmla="val 169062"/>
            </a:avLst>
          </a:prstGeom>
          <a:noFill/>
          <a:ln w="28575" cap="flat" cmpd="sng" algn="ctr">
            <a:solidFill>
              <a:srgbClr val="004A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4A82"/>
                </a:solidFill>
                <a:effectLst/>
                <a:latin typeface="Arial" charset="0"/>
                <a:ea typeface="ＭＳ Ｐゴシック" pitchFamily="34" charset="-128"/>
              </a:rPr>
              <a:t>CCL Vocabulary for Argumentation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10366" y="1039088"/>
            <a:ext cx="387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OPENCOSS contributions to the Robust Composition of Assurance Information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5290" y="6494464"/>
            <a:ext cx="6192837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en-US" b="0" dirty="0">
                <a:latin typeface="+mn-lt"/>
              </a:rPr>
              <a:t>© OPENCOSS – OPENCOSS </a:t>
            </a:r>
            <a:r>
              <a:rPr lang="en-US" b="0" dirty="0" err="1" smtClean="0">
                <a:latin typeface="+mn-lt"/>
              </a:rPr>
              <a:t>Polarsys</a:t>
            </a:r>
            <a:r>
              <a:rPr lang="en-US" b="0" dirty="0" smtClean="0">
                <a:latin typeface="+mn-lt"/>
              </a:rPr>
              <a:t> Webinar, April 27th, </a:t>
            </a:r>
            <a:r>
              <a:rPr lang="en-US" b="0" dirty="0">
                <a:latin typeface="+mn-lt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2733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ST3: Evolutionary Evidential Chain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C23A06-FE94-F541-A66F-C8CBECCB3C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8625" y="836613"/>
            <a:ext cx="84645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es-ES" sz="1000" b="0" dirty="0">
              <a:solidFill>
                <a:schemeClr val="tx1"/>
              </a:solidFill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s-ES" sz="28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1.  Evidence storage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s-ES" sz="24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Determination and specification of evidence and its lifecycle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s-ES" sz="28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2.  Evidence traceability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s-ES" sz="24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Specification and maintenance of artefact relationships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s-ES" sz="28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3.  Evidence evaluation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s-ES" sz="24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Assessment of evidence completeness and adequacy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s-ES" sz="28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4.  Evidence change impact analysis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s-ES" sz="24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Identification and analysis of possible effects resulting from changes in evidence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s-ES" sz="28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5.  Integration with external tools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s-ES" sz="24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Information import and export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5290" y="6494464"/>
            <a:ext cx="6192837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en-US" b="0" dirty="0">
                <a:latin typeface="+mn-lt"/>
              </a:rPr>
              <a:t>© OPENCOSS – OPENCOSS </a:t>
            </a:r>
            <a:r>
              <a:rPr lang="en-US" b="0" dirty="0" err="1" smtClean="0">
                <a:latin typeface="+mn-lt"/>
              </a:rPr>
              <a:t>Polarsys</a:t>
            </a:r>
            <a:r>
              <a:rPr lang="en-US" b="0" dirty="0" smtClean="0">
                <a:latin typeface="+mn-lt"/>
              </a:rPr>
              <a:t> Webinar, April 27th, </a:t>
            </a:r>
            <a:r>
              <a:rPr lang="en-US" b="0" dirty="0">
                <a:latin typeface="+mn-lt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7621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ST4: Transparent Certification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C23A06-FE94-F541-A66F-C8CBECCB3C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Image 3" descr="MetricImplementationPl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8" y="836613"/>
            <a:ext cx="645477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à coins arrondis 6"/>
          <p:cNvSpPr>
            <a:spLocks noChangeArrowheads="1"/>
          </p:cNvSpPr>
          <p:nvPr/>
        </p:nvSpPr>
        <p:spPr bwMode="auto">
          <a:xfrm>
            <a:off x="323528" y="2708840"/>
            <a:ext cx="3097212" cy="316808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altLang="es-ES"/>
          </a:p>
        </p:txBody>
      </p:sp>
      <p:sp>
        <p:nvSpPr>
          <p:cNvPr id="11" name="Rectangle à coins arrondis 9"/>
          <p:cNvSpPr>
            <a:spLocks noChangeArrowheads="1"/>
          </p:cNvSpPr>
          <p:nvPr/>
        </p:nvSpPr>
        <p:spPr bwMode="auto">
          <a:xfrm>
            <a:off x="3563982" y="2709080"/>
            <a:ext cx="3528646" cy="316784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altLang="es-ES">
              <a:solidFill>
                <a:srgbClr val="263575"/>
              </a:solidFill>
            </a:endParaRPr>
          </a:p>
        </p:txBody>
      </p:sp>
      <p:sp>
        <p:nvSpPr>
          <p:cNvPr id="12" name="Rectangle à coins arrondis 10"/>
          <p:cNvSpPr>
            <a:spLocks noChangeArrowheads="1"/>
          </p:cNvSpPr>
          <p:nvPr/>
        </p:nvSpPr>
        <p:spPr bwMode="auto">
          <a:xfrm>
            <a:off x="539428" y="765175"/>
            <a:ext cx="5761055" cy="172791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altLang="es-ES">
              <a:solidFill>
                <a:srgbClr val="26357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19" y="2462213"/>
            <a:ext cx="19573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30" y="722425"/>
            <a:ext cx="271612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5290" y="6494464"/>
            <a:ext cx="6192837" cy="365125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en-US" b="0" dirty="0">
                <a:latin typeface="+mn-lt"/>
              </a:rPr>
              <a:t>© OPENCOSS – OPENCOSS </a:t>
            </a:r>
            <a:r>
              <a:rPr lang="en-US" b="0" dirty="0" err="1" smtClean="0">
                <a:latin typeface="+mn-lt"/>
              </a:rPr>
              <a:t>Polarsys</a:t>
            </a:r>
            <a:r>
              <a:rPr lang="en-US" b="0" dirty="0" smtClean="0">
                <a:latin typeface="+mn-lt"/>
              </a:rPr>
              <a:t> Webinar, April 27th, </a:t>
            </a:r>
            <a:r>
              <a:rPr lang="en-US" b="0" dirty="0">
                <a:latin typeface="+mn-lt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7620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ema de Offic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12466</TotalTime>
  <Words>474</Words>
  <Application>Microsoft Office PowerPoint</Application>
  <PresentationFormat>Presentación en pantalla (4:3)</PresentationFormat>
  <Paragraphs>136</Paragraphs>
  <Slides>12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Diseño personalizado</vt:lpstr>
      <vt:lpstr>Tema de Office</vt:lpstr>
      <vt:lpstr>Visio</vt:lpstr>
      <vt:lpstr>Presentación de PowerPoint</vt:lpstr>
      <vt:lpstr>OPENCOSS at a Glance</vt:lpstr>
      <vt:lpstr>Presentación de PowerPoint</vt:lpstr>
      <vt:lpstr>ST1: Common Certification Language (CCL)</vt:lpstr>
      <vt:lpstr>CCL Approach</vt:lpstr>
      <vt:lpstr>OPENCOSS Platform: CCL-based Centralized  Architecture</vt:lpstr>
      <vt:lpstr>ST2: Compositional Assurance/Certification</vt:lpstr>
      <vt:lpstr>ST3: Evolutionary Evidential Chain</vt:lpstr>
      <vt:lpstr>ST4: Transparent Certification Process</vt:lpstr>
      <vt:lpstr>ST5: Compliance-Aware Development Process</vt:lpstr>
      <vt:lpstr>Layers of OPENCOSS platform distribution</vt:lpstr>
      <vt:lpstr>T1.2 Use Cases description and business impact</vt:lpstr>
    </vt:vector>
  </TitlesOfParts>
  <Company>...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.. ..</dc:creator>
  <cp:lastModifiedBy>Espinoza Ortiz, Huascar</cp:lastModifiedBy>
  <cp:revision>1138</cp:revision>
  <dcterms:created xsi:type="dcterms:W3CDTF">2010-07-09T13:53:43Z</dcterms:created>
  <dcterms:modified xsi:type="dcterms:W3CDTF">2015-04-27T13:30:39Z</dcterms:modified>
</cp:coreProperties>
</file>