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5" r:id="rId1"/>
    <p:sldMasterId id="2147483880" r:id="rId2"/>
  </p:sldMasterIdLst>
  <p:notesMasterIdLst>
    <p:notesMasterId r:id="rId32"/>
  </p:notesMasterIdLst>
  <p:sldIdLst>
    <p:sldId id="256" r:id="rId3"/>
    <p:sldId id="263" r:id="rId4"/>
    <p:sldId id="283" r:id="rId5"/>
    <p:sldId id="313" r:id="rId6"/>
    <p:sldId id="310" r:id="rId7"/>
    <p:sldId id="296" r:id="rId8"/>
    <p:sldId id="305" r:id="rId9"/>
    <p:sldId id="306" r:id="rId10"/>
    <p:sldId id="307" r:id="rId11"/>
    <p:sldId id="291" r:id="rId12"/>
    <p:sldId id="312" r:id="rId13"/>
    <p:sldId id="308" r:id="rId14"/>
    <p:sldId id="309" r:id="rId15"/>
    <p:sldId id="272" r:id="rId16"/>
    <p:sldId id="294" r:id="rId17"/>
    <p:sldId id="271" r:id="rId18"/>
    <p:sldId id="290" r:id="rId19"/>
    <p:sldId id="297" r:id="rId20"/>
    <p:sldId id="284" r:id="rId21"/>
    <p:sldId id="275" r:id="rId22"/>
    <p:sldId id="295" r:id="rId23"/>
    <p:sldId id="268" r:id="rId24"/>
    <p:sldId id="298" r:id="rId25"/>
    <p:sldId id="299" r:id="rId26"/>
    <p:sldId id="300" r:id="rId27"/>
    <p:sldId id="301" r:id="rId28"/>
    <p:sldId id="302" r:id="rId29"/>
    <p:sldId id="303" r:id="rId30"/>
    <p:sldId id="304" r:id="rId3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7172"/>
    <a:srgbClr val="BE1432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824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A1216B41-3757-3842-980A-AB1F09ACF068}" type="datetimeFigureOut">
              <a:rPr lang="de-CH"/>
              <a:pPr>
                <a:defRPr/>
              </a:pPr>
              <a:t>12/12/14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61B0A3E5-457F-5242-B5DC-A00B3F9D10D2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1326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Roadmap: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Goal driven</a:t>
            </a:r>
          </a:p>
          <a:p>
            <a:r>
              <a:rPr lang="en-US" baseline="0" dirty="0" smtClean="0"/>
              <a:t>Plan – needs to be revisited </a:t>
            </a:r>
            <a:r>
              <a:rPr lang="en-US" baseline="0" dirty="0" err="1" smtClean="0"/>
              <a:t>regurarely</a:t>
            </a:r>
            <a:endParaRPr lang="en-US" baseline="0" dirty="0" smtClean="0"/>
          </a:p>
          <a:p>
            <a:r>
              <a:rPr lang="en-US" baseline="0" dirty="0" smtClean="0"/>
              <a:t>User driven – Personas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B0A3E5-457F-5242-B5DC-A00B3F9D10D2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7393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4 principles of the Agile</a:t>
            </a:r>
            <a:r>
              <a:rPr lang="en-US" baseline="0" dirty="0" smtClean="0"/>
              <a:t> Manifesto – influence on 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B0A3E5-457F-5242-B5DC-A00B3F9D10D2}" type="slidenum">
              <a:rPr lang="de-CH" smtClean="0"/>
              <a:pPr>
                <a:defRPr/>
              </a:pPr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2393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65% of the features are never or rarely used!</a:t>
            </a:r>
            <a:r>
              <a:rPr lang="en-US" baseline="0" dirty="0" smtClean="0"/>
              <a:t> -&gt; Doing the wrong things.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B0A3E5-457F-5242-B5DC-A00B3F9D10D2}" type="slidenum">
              <a:rPr lang="de-CH" smtClean="0"/>
              <a:pPr>
                <a:defRPr/>
              </a:pPr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4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what do we need to do – manage scope</a:t>
            </a:r>
            <a:r>
              <a:rPr lang="en-US" baseline="0" dirty="0" smtClean="0"/>
              <a:t> -&gt; hence importance of requirements</a:t>
            </a:r>
          </a:p>
          <a:p>
            <a:r>
              <a:rPr lang="en-US" baseline="0" dirty="0" smtClean="0"/>
              <a:t>One way of doing this is having fixed budget and schedule and adjusting Scope… </a:t>
            </a:r>
          </a:p>
          <a:p>
            <a:r>
              <a:rPr lang="en-US" baseline="0" dirty="0" smtClean="0"/>
              <a:t>But not only scope – we also have other factors to manage: Quality, Risk, People… </a:t>
            </a:r>
          </a:p>
          <a:p>
            <a:r>
              <a:rPr lang="en-US" baseline="0" dirty="0" smtClean="0"/>
              <a:t>In agile we agree on the right level of quality and then no longer compromise it. People are out of scope here…</a:t>
            </a:r>
          </a:p>
          <a:p>
            <a:r>
              <a:rPr lang="en-US" baseline="0" dirty="0" smtClean="0"/>
              <a:t>The next slides focus on Scope &amp; Risks (not all).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B0A3E5-457F-5242-B5DC-A00B3F9D10D2}" type="slidenum">
              <a:rPr lang="de-CH" smtClean="0"/>
              <a:pPr>
                <a:defRPr/>
              </a:pPr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650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the heck is a PO: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Vision: can explain the product vision to stakeholders and </a:t>
            </a:r>
            <a:r>
              <a:rPr lang="en-US" baseline="0" dirty="0" err="1" smtClean="0"/>
              <a:t>dev</a:t>
            </a:r>
            <a:r>
              <a:rPr lang="en-US" baseline="0" dirty="0" smtClean="0"/>
              <a:t> team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Keeps user needs and business goals in line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Communicator: works with stakeholders and </a:t>
            </a:r>
            <a:r>
              <a:rPr lang="en-US" baseline="0" dirty="0" err="1" smtClean="0"/>
              <a:t>dev</a:t>
            </a:r>
            <a:r>
              <a:rPr lang="en-US" baseline="0" dirty="0" smtClean="0"/>
              <a:t> team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Empowerment -&gt; very important, needs to make decisions fast.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B0A3E5-457F-5242-B5DC-A00B3F9D10D2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288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 – say NO!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B0A3E5-457F-5242-B5DC-A00B3F9D10D2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2273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 – say NO!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B0A3E5-457F-5242-B5DC-A00B3F9D10D2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2273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matter what you call it – at first</a:t>
            </a:r>
            <a:r>
              <a:rPr lang="en-US" baseline="0" dirty="0" smtClean="0"/>
              <a:t> a requirement is a request or a whish that should be considered. It need to be in a form which is understandable but which also serves as communication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B0A3E5-457F-5242-B5DC-A00B3F9D10D2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2338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recommend</a:t>
            </a:r>
            <a:r>
              <a:rPr lang="en-US" baseline="0" dirty="0" smtClean="0"/>
              <a:t> user stories because they avoid waste.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B0A3E5-457F-5242-B5DC-A00B3F9D10D2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9874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note on user stories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B0A3E5-457F-5242-B5DC-A00B3F9D10D2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9874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workflow</a:t>
            </a:r>
            <a:r>
              <a:rPr lang="en-US" baseline="0" dirty="0" smtClean="0"/>
              <a:t> of requirement and states. </a:t>
            </a:r>
          </a:p>
          <a:p>
            <a:r>
              <a:rPr lang="en-US" baseline="0" dirty="0" smtClean="0"/>
              <a:t>Blocker Bugs: Prevent people from working – loosing of money or credibility</a:t>
            </a:r>
          </a:p>
          <a:p>
            <a:r>
              <a:rPr lang="en-US" baseline="0" dirty="0" smtClean="0"/>
              <a:t>Issues not relevant for release remain on new.</a:t>
            </a:r>
          </a:p>
          <a:p>
            <a:r>
              <a:rPr lang="en-US" baseline="0" dirty="0" smtClean="0"/>
              <a:t>----- Meeting Notes (08/12/14 16:41) -----</a:t>
            </a:r>
          </a:p>
          <a:p>
            <a:r>
              <a:rPr lang="en-US" baseline="0" dirty="0" smtClean="0"/>
              <a:t>Black Box einzeichnen: </a:t>
            </a:r>
          </a:p>
          <a:p>
            <a:r>
              <a:rPr lang="en-US" baseline="0" dirty="0" smtClean="0"/>
              <a:t>Eingang priorisiertes Release Backlog und Ausgang: ReviewMeeting mit QA/Arch/GlobalPO.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B0A3E5-457F-5242-B5DC-A00B3F9D10D2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0075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65% of the features are never or rarely used!</a:t>
            </a:r>
            <a:r>
              <a:rPr lang="en-US" baseline="0" dirty="0" smtClean="0"/>
              <a:t> -&gt; Doing the wrong things.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B0A3E5-457F-5242-B5DC-A00B3F9D10D2}" type="slidenum">
              <a:rPr lang="de-CH" smtClean="0"/>
              <a:pPr>
                <a:defRPr/>
              </a:pPr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 Canoo Logo/Mik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60363"/>
            <a:ext cx="3048000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229076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7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241F8-77AE-3546-B8A4-DDEC12F78A9A}" type="datetime4">
              <a:rPr lang="de-CH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61A16-10BE-8541-8E15-13DEAD699725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916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C61F0-D852-FB41-A4FE-AEA45E244B5D}" type="datetime4">
              <a:rPr lang="de-CH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7E585-FCAC-3541-B1EF-F9534AA87322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8601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D7103-3DE3-044A-9536-8A88BB7A2A35}" type="datetime4">
              <a:rPr lang="de-CH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7B5DD-F7DA-2042-849A-3C28CEDB5C49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4246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DCEA-642A-2D4A-A39B-0EB8E538DCA6}" type="datetime4">
              <a:rPr lang="de-CH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96A0A-667D-5C49-84C9-CE377B354B9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5473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E1D9B-791A-8746-AF95-851333635425}" type="datetime4">
              <a:rPr lang="de-CH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53085-183D-4045-A7C7-E344112E678F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365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 Mik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60363"/>
            <a:ext cx="3048000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2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Projekt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3501072"/>
            <a:ext cx="8568952" cy="549040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solidFill>
                  <a:srgbClr val="BE143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 smtClean="0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" y="4077072"/>
            <a:ext cx="6400800" cy="8640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Click to edit Master subtitle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7411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F35B6-54E0-7A45-8255-4F2D9EDCDD60}" type="datetime4">
              <a:rPr lang="de-CH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85682-291B-A74C-94EC-587220144922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00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+ IMTF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173788"/>
            <a:ext cx="1163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64B75E-17B5-7F4E-9468-6ED910A5DAD3}" type="datetime4">
              <a:rPr lang="de-CH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2160588" y="6281738"/>
            <a:ext cx="647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BF89AB-DE26-054C-87CB-99786FBEC045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435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72251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0081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F06A5-55F6-A449-8D1F-DD7C382BB017}" type="datetime4">
              <a:rPr lang="de-CH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DAA0A-52D6-C843-A62E-8CECFDBC70ED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251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3185F-0F41-1047-9A84-1B1262D6CE1E}" type="datetime4">
              <a:rPr lang="de-CH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6D129-6AC5-C044-9CE7-CA8A4F06BDCD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440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0B66A-0570-D04F-9BF4-7FF24FAEFE25}" type="datetime4">
              <a:rPr lang="de-CH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150F7-490B-2746-B398-E89773EF7E9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364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AA234-6D51-644C-8DC0-5389F11444C8}" type="datetime4">
              <a:rPr lang="de-CH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4D8CB-632E-8449-9A68-DD95B99BE6A3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347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04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795963" y="6281738"/>
            <a:ext cx="15843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smtClean="0">
                <a:solidFill>
                  <a:srgbClr val="70717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C29D6F-46E7-7E45-8D15-2234C17757E7}" type="datetime4">
              <a:rPr lang="de-CH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0825" y="6281738"/>
            <a:ext cx="6477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smtClean="0">
                <a:solidFill>
                  <a:srgbClr val="70717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CA450F-B153-8848-A1C2-B6C71F17B866}" type="slidenum">
              <a:rPr lang="de-CH"/>
              <a:pPr>
                <a:defRPr/>
              </a:pPr>
              <a:t>‹#›</a:t>
            </a:fld>
            <a:endParaRPr lang="de-CH"/>
          </a:p>
        </p:txBody>
      </p:sp>
      <p:pic>
        <p:nvPicPr>
          <p:cNvPr id="4102" name="Grafik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381750"/>
            <a:ext cx="115728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Grafik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6313488"/>
            <a:ext cx="19986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17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BE143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E1432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E1432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E1432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E1432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BE143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BE143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BE143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BE143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E1432"/>
        </a:buClr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E1432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E1432"/>
        </a:buClr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oo.com/" TargetMode="External"/><Relationship Id="rId4" Type="http://schemas.openxmlformats.org/officeDocument/2006/relationships/hyperlink" Target="mailto:info@canoo.com" TargetMode="External"/><Relationship Id="rId1" Type="http://schemas.openxmlformats.org/officeDocument/2006/relationships/slideLayout" Target="../slideLayouts/slideLayout10.xml"/><Relationship Id="rId2" Type="http://schemas.openxmlformats.org/officeDocument/2006/relationships/hyperlink" Target="mailto:Hans-dirk.walter@canoo.co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feld 1"/>
          <p:cNvSpPr txBox="1">
            <a:spLocks noChangeArrowheads="1"/>
          </p:cNvSpPr>
          <p:nvPr/>
        </p:nvSpPr>
        <p:spPr bwMode="auto">
          <a:xfrm>
            <a:off x="457200" y="5400675"/>
            <a:ext cx="5410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b="1" dirty="0" smtClean="0">
                <a:solidFill>
                  <a:srgbClr val="BE1432"/>
                </a:solidFill>
                <a:latin typeface="Arial" charset="0"/>
              </a:rPr>
              <a:t>Sibylle Peter</a:t>
            </a:r>
          </a:p>
          <a:p>
            <a:pPr eaLnBrk="1" hangingPunct="1"/>
            <a:r>
              <a:rPr lang="de-DE" sz="1800" b="1" dirty="0" smtClean="0">
                <a:solidFill>
                  <a:srgbClr val="BE1432"/>
                </a:solidFill>
                <a:latin typeface="Arial" charset="0"/>
              </a:rPr>
              <a:t>Dr</a:t>
            </a:r>
            <a:r>
              <a:rPr lang="de-DE" sz="1800" b="1" dirty="0">
                <a:solidFill>
                  <a:srgbClr val="BE1432"/>
                </a:solidFill>
                <a:latin typeface="Arial" charset="0"/>
              </a:rPr>
              <a:t>. Hans-Dirk </a:t>
            </a:r>
            <a:r>
              <a:rPr lang="de-DE" sz="1800" b="1" dirty="0" smtClean="0">
                <a:solidFill>
                  <a:srgbClr val="BE1432"/>
                </a:solidFill>
                <a:latin typeface="Arial" charset="0"/>
              </a:rPr>
              <a:t>Walter</a:t>
            </a:r>
            <a:endParaRPr lang="de-CH" sz="1800" b="1" dirty="0">
              <a:solidFill>
                <a:srgbClr val="BE1432"/>
              </a:solidFill>
              <a:latin typeface="Arial" charset="0"/>
            </a:endParaRPr>
          </a:p>
        </p:txBody>
      </p:sp>
      <p:sp>
        <p:nvSpPr>
          <p:cNvPr id="19458" name="Textfeld 7"/>
          <p:cNvSpPr txBox="1">
            <a:spLocks noChangeArrowheads="1"/>
          </p:cNvSpPr>
          <p:nvPr/>
        </p:nvSpPr>
        <p:spPr bwMode="auto">
          <a:xfrm>
            <a:off x="457200" y="4500563"/>
            <a:ext cx="56989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000" dirty="0" smtClean="0">
                <a:latin typeface="Arial" charset="0"/>
              </a:rPr>
              <a:t>Open </a:t>
            </a:r>
            <a:r>
              <a:rPr lang="de-DE" sz="2000" dirty="0" err="1" smtClean="0">
                <a:latin typeface="Arial" charset="0"/>
              </a:rPr>
              <a:t>Measured</a:t>
            </a:r>
            <a:r>
              <a:rPr lang="de-DE" sz="2000" dirty="0" smtClean="0">
                <a:latin typeface="Arial" charset="0"/>
              </a:rPr>
              <a:t> Data Working </a:t>
            </a:r>
            <a:r>
              <a:rPr lang="de-DE" sz="2000" dirty="0">
                <a:latin typeface="Arial" charset="0"/>
              </a:rPr>
              <a:t>G</a:t>
            </a:r>
            <a:r>
              <a:rPr lang="de-DE" sz="2000" dirty="0" smtClean="0">
                <a:latin typeface="Arial" charset="0"/>
              </a:rPr>
              <a:t>roup</a:t>
            </a:r>
            <a:endParaRPr lang="de-CH" sz="2000" dirty="0">
              <a:latin typeface="Arial" charset="0"/>
            </a:endParaRPr>
          </a:p>
        </p:txBody>
      </p:sp>
      <p:sp>
        <p:nvSpPr>
          <p:cNvPr id="19459" name="Textfeld 8"/>
          <p:cNvSpPr txBox="1">
            <a:spLocks noChangeArrowheads="1"/>
          </p:cNvSpPr>
          <p:nvPr/>
        </p:nvSpPr>
        <p:spPr bwMode="auto">
          <a:xfrm>
            <a:off x="467544" y="3356992"/>
            <a:ext cx="584299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3600" b="1" dirty="0" smtClean="0">
                <a:latin typeface="Arial" charset="0"/>
              </a:rPr>
              <a:t>S12: </a:t>
            </a:r>
            <a:r>
              <a:rPr lang="de-DE" sz="3600" b="1" dirty="0" err="1" smtClean="0">
                <a:latin typeface="Arial" charset="0"/>
              </a:rPr>
              <a:t>Requirements</a:t>
            </a:r>
            <a:r>
              <a:rPr lang="de-DE" sz="3600" b="1" dirty="0" smtClean="0">
                <a:latin typeface="Arial" charset="0"/>
              </a:rPr>
              <a:t> Management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 &amp; Responsibilities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3185F-0F41-1047-9A84-1B1262D6CE1E}" type="datetime4">
              <a:rPr lang="de-CH" smtClean="0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86D129-6AC5-C044-9CE7-CA8A4F06BDCD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  <p:pic>
        <p:nvPicPr>
          <p:cNvPr id="5" name="Picture 4" descr="requirementLifeCycle_responsibilit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8677275" cy="2343150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2627784" y="3356992"/>
            <a:ext cx="2160240" cy="864096"/>
          </a:xfrm>
          <a:prstGeom prst="donut">
            <a:avLst>
              <a:gd name="adj" fmla="val 9829"/>
            </a:avLst>
          </a:prstGeom>
          <a:solidFill>
            <a:srgbClr val="BE1432"/>
          </a:solidFill>
          <a:ln w="63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2627784" y="3933056"/>
            <a:ext cx="2160240" cy="864096"/>
          </a:xfrm>
          <a:prstGeom prst="donut">
            <a:avLst>
              <a:gd name="adj" fmla="val 9829"/>
            </a:avLst>
          </a:prstGeom>
          <a:solidFill>
            <a:srgbClr val="BE1432"/>
          </a:solidFill>
          <a:ln w="63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6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 &amp; Responsibilities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3185F-0F41-1047-9A84-1B1262D6CE1E}" type="datetime4">
              <a:rPr lang="de-CH" smtClean="0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86D129-6AC5-C044-9CE7-CA8A4F06BDCD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  <p:pic>
        <p:nvPicPr>
          <p:cNvPr id="5" name="Picture 4" descr="requirementLifeCycle_responsibilit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867727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1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 / backlog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Everybody can create issues. It is the responsibility of the PO to filter the issues. (Backlog Management)</a:t>
            </a:r>
            <a:r>
              <a:rPr lang="en-US" dirty="0" smtClean="0"/>
              <a:t>.</a:t>
            </a:r>
          </a:p>
          <a:p>
            <a:r>
              <a:rPr lang="en-US" dirty="0"/>
              <a:t>It is normal that in the backlog, not all issues have the same granularity.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D0B66A-0570-D04F-9BF4-7FF24FAEFE25}" type="datetime4">
              <a:rPr lang="de-CH" smtClean="0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C150F7-490B-2746-B398-E89773EF7E98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8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 / backlog management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PO is responsible for the product and meeting the release goals, the priority or severity set by the reporter is only a recommendation</a:t>
            </a:r>
          </a:p>
          <a:p>
            <a:r>
              <a:rPr lang="en-US" dirty="0" smtClean="0"/>
              <a:t>The backlog needs to be filterable to work efficiently with such a project.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D0B66A-0570-D04F-9BF4-7FF24FAEFE25}" type="datetime4">
              <a:rPr lang="de-CH" smtClean="0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C150F7-490B-2746-B398-E89773EF7E98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246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>
                <a:latin typeface="Arial Bold" charset="0"/>
              </a:rPr>
              <a:t>Backlog</a:t>
            </a:r>
            <a:r>
              <a:rPr lang="de-DE" dirty="0" smtClean="0">
                <a:latin typeface="Arial Bold" charset="0"/>
              </a:rPr>
              <a:t> </a:t>
            </a:r>
            <a:r>
              <a:rPr lang="de-DE" dirty="0" err="1" smtClean="0">
                <a:latin typeface="Arial Bold" charset="0"/>
              </a:rPr>
              <a:t>items</a:t>
            </a:r>
            <a:endParaRPr lang="de-CH" dirty="0">
              <a:latin typeface="Arial Bold" charset="0"/>
            </a:endParaRPr>
          </a:p>
        </p:txBody>
      </p:sp>
      <p:sp>
        <p:nvSpPr>
          <p:cNvPr id="23555" name="Datumsplatzhalt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5BDCB85F-B300-804D-9735-2F7449CEF7A0}" type="datetime4">
              <a:rPr lang="de-CH" sz="1100">
                <a:solidFill>
                  <a:srgbClr val="707172"/>
                </a:solidFill>
                <a:latin typeface="Arial" charset="0"/>
              </a:rPr>
              <a:pPr eaLnBrk="1" hangingPunct="1"/>
              <a:t>December 12, 2014</a:t>
            </a:fld>
            <a:endParaRPr lang="de-CH" sz="1100">
              <a:solidFill>
                <a:srgbClr val="707172"/>
              </a:solidFill>
              <a:latin typeface="Arial" charset="0"/>
            </a:endParaRPr>
          </a:p>
        </p:txBody>
      </p:sp>
      <p:sp>
        <p:nvSpPr>
          <p:cNvPr id="23556" name="Foliennummernplatzhalt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8758DB40-9097-1343-BB93-00EB2846ECD2}" type="slidenum">
              <a:rPr lang="de-CH" sz="1100">
                <a:solidFill>
                  <a:srgbClr val="707172"/>
                </a:solidFill>
                <a:latin typeface="Arial" charset="0"/>
              </a:rPr>
              <a:pPr eaLnBrk="1" hangingPunct="1"/>
              <a:t>14</a:t>
            </a:fld>
            <a:endParaRPr lang="de-CH" sz="1100">
              <a:solidFill>
                <a:srgbClr val="707172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3573016"/>
            <a:ext cx="17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User story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2996952"/>
            <a:ext cx="147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Use case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9952" y="4437112"/>
            <a:ext cx="3688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Specification document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9632" y="4941168"/>
            <a:ext cx="351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854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Arial Bold" charset="0"/>
              </a:rPr>
              <a:t>Recommended form </a:t>
            </a:r>
            <a:r>
              <a:rPr lang="de-DE" dirty="0" err="1" smtClean="0">
                <a:latin typeface="Arial Bold" charset="0"/>
              </a:rPr>
              <a:t>of</a:t>
            </a:r>
            <a:r>
              <a:rPr lang="de-DE" dirty="0" smtClean="0">
                <a:latin typeface="Arial Bold" charset="0"/>
              </a:rPr>
              <a:t> </a:t>
            </a:r>
            <a:r>
              <a:rPr lang="de-DE" dirty="0" err="1" smtClean="0">
                <a:latin typeface="Arial Bold" charset="0"/>
              </a:rPr>
              <a:t>backlog</a:t>
            </a:r>
            <a:r>
              <a:rPr lang="de-DE" dirty="0" smtClean="0">
                <a:latin typeface="Arial Bold" charset="0"/>
              </a:rPr>
              <a:t> </a:t>
            </a:r>
            <a:r>
              <a:rPr lang="de-DE" dirty="0" err="1" smtClean="0">
                <a:latin typeface="Arial Bold" charset="0"/>
              </a:rPr>
              <a:t>items</a:t>
            </a:r>
            <a:endParaRPr lang="de-CH" dirty="0">
              <a:latin typeface="Arial Bold" charset="0"/>
            </a:endParaRPr>
          </a:p>
        </p:txBody>
      </p:sp>
      <p:sp>
        <p:nvSpPr>
          <p:cNvPr id="2560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Arial" charset="0"/>
                <a:cs typeface="Arial" charset="0"/>
              </a:rPr>
              <a:t>User </a:t>
            </a:r>
            <a:r>
              <a:rPr lang="de-DE" dirty="0" err="1" smtClean="0">
                <a:latin typeface="Arial" charset="0"/>
                <a:cs typeface="Arial" charset="0"/>
              </a:rPr>
              <a:t>story</a:t>
            </a:r>
            <a:endParaRPr lang="de-DE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de-DE" dirty="0" smtClean="0">
                <a:latin typeface="Arial" charset="0"/>
                <a:cs typeface="Arial" charset="0"/>
                <a:sym typeface="Wingdings"/>
              </a:rPr>
              <a:t>not a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requirement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, but a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communication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tool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.</a:t>
            </a:r>
            <a:endParaRPr lang="de-DE" dirty="0">
              <a:latin typeface="Arial" charset="0"/>
              <a:cs typeface="Arial" charset="0"/>
              <a:sym typeface="Wingdings"/>
            </a:endParaRPr>
          </a:p>
          <a:p>
            <a:pPr lvl="1" eaLnBrk="1" hangingPunct="1"/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user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centered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 </a:t>
            </a:r>
          </a:p>
          <a:p>
            <a:pPr lvl="1" eaLnBrk="1" hangingPunct="1"/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when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 a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story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fits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the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release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goals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and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the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 PO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decides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to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implement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it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,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the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requirements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 (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constraints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,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examples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,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business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rules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 etc.)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need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to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be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specified</a:t>
            </a:r>
            <a:r>
              <a:rPr lang="de-DE" dirty="0">
                <a:latin typeface="Arial" charset="0"/>
                <a:cs typeface="Arial" charset="0"/>
                <a:sym typeface="Wingdings"/>
              </a:rPr>
              <a:t> 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(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made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 sprint-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ready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).</a:t>
            </a:r>
          </a:p>
        </p:txBody>
      </p:sp>
      <p:sp>
        <p:nvSpPr>
          <p:cNvPr id="25603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32716CB-6426-8C49-A3CC-C372B8E1E6AF}" type="datetime4">
              <a:rPr lang="de-CH" sz="1100">
                <a:solidFill>
                  <a:srgbClr val="707172"/>
                </a:solidFill>
                <a:latin typeface="Arial" charset="0"/>
              </a:rPr>
              <a:pPr eaLnBrk="1" hangingPunct="1"/>
              <a:t>December 12, 2014</a:t>
            </a:fld>
            <a:endParaRPr lang="de-CH" sz="1100">
              <a:solidFill>
                <a:srgbClr val="707172"/>
              </a:solidFill>
              <a:latin typeface="Arial" charset="0"/>
            </a:endParaRPr>
          </a:p>
        </p:txBody>
      </p:sp>
      <p:sp>
        <p:nvSpPr>
          <p:cNvPr id="25604" name="Foliennummernplatzhalt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4DBD607-6D7D-9C43-8B74-63921E1CEB70}" type="slidenum">
              <a:rPr lang="de-CH" sz="1100">
                <a:solidFill>
                  <a:srgbClr val="707172"/>
                </a:solidFill>
                <a:latin typeface="Arial" charset="0"/>
              </a:rPr>
              <a:pPr eaLnBrk="1" hangingPunct="1"/>
              <a:t>15</a:t>
            </a:fld>
            <a:endParaRPr lang="de-CH" sz="1100">
              <a:solidFill>
                <a:srgbClr val="70717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7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Arial Bold" charset="0"/>
              </a:rPr>
              <a:t>Formal </a:t>
            </a:r>
            <a:r>
              <a:rPr lang="de-DE" dirty="0" err="1">
                <a:latin typeface="Arial Bold" charset="0"/>
              </a:rPr>
              <a:t>r</a:t>
            </a:r>
            <a:r>
              <a:rPr lang="de-DE" dirty="0" err="1" smtClean="0">
                <a:latin typeface="Arial Bold" charset="0"/>
              </a:rPr>
              <a:t>equirements</a:t>
            </a:r>
            <a:r>
              <a:rPr lang="de-DE" dirty="0" smtClean="0">
                <a:latin typeface="Arial Bold" charset="0"/>
              </a:rPr>
              <a:t> </a:t>
            </a:r>
            <a:r>
              <a:rPr lang="de-DE" dirty="0" err="1">
                <a:latin typeface="Arial Bold" charset="0"/>
              </a:rPr>
              <a:t>for</a:t>
            </a:r>
            <a:r>
              <a:rPr lang="de-DE" dirty="0">
                <a:latin typeface="Arial Bold" charset="0"/>
              </a:rPr>
              <a:t> </a:t>
            </a:r>
            <a:r>
              <a:rPr lang="de-DE" dirty="0" err="1">
                <a:latin typeface="Arial Bold" charset="0"/>
              </a:rPr>
              <a:t>the</a:t>
            </a:r>
            <a:r>
              <a:rPr lang="de-DE" dirty="0">
                <a:latin typeface="Arial Bold" charset="0"/>
              </a:rPr>
              <a:t> </a:t>
            </a:r>
            <a:r>
              <a:rPr lang="de-DE" dirty="0" err="1" smtClean="0">
                <a:latin typeface="Arial Bold" charset="0"/>
              </a:rPr>
              <a:t>issues</a:t>
            </a:r>
            <a:r>
              <a:rPr lang="de-DE" dirty="0" smtClean="0">
                <a:latin typeface="Arial Bold" charset="0"/>
              </a:rPr>
              <a:t> </a:t>
            </a:r>
            <a:br>
              <a:rPr lang="de-DE" dirty="0" smtClean="0">
                <a:latin typeface="Arial Bold" charset="0"/>
              </a:rPr>
            </a:br>
            <a:r>
              <a:rPr lang="de-DE" dirty="0" smtClean="0">
                <a:latin typeface="Arial Bold" charset="0"/>
              </a:rPr>
              <a:t>(</a:t>
            </a:r>
            <a:r>
              <a:rPr lang="de-DE" dirty="0" err="1" smtClean="0">
                <a:latin typeface="Arial Bold" charset="0"/>
              </a:rPr>
              <a:t>stories</a:t>
            </a:r>
            <a:r>
              <a:rPr lang="de-DE" dirty="0" smtClean="0">
                <a:latin typeface="Arial Bold" charset="0"/>
              </a:rPr>
              <a:t>, </a:t>
            </a:r>
            <a:r>
              <a:rPr lang="de-DE" dirty="0" err="1" smtClean="0">
                <a:latin typeface="Arial Bold" charset="0"/>
              </a:rPr>
              <a:t>tasks</a:t>
            </a:r>
            <a:r>
              <a:rPr lang="de-DE" dirty="0" smtClean="0">
                <a:latin typeface="Arial Bold" charset="0"/>
              </a:rPr>
              <a:t>, </a:t>
            </a:r>
            <a:r>
              <a:rPr lang="de-DE" dirty="0" err="1" smtClean="0">
                <a:latin typeface="Arial Bold" charset="0"/>
              </a:rPr>
              <a:t>bugs</a:t>
            </a:r>
            <a:r>
              <a:rPr lang="de-DE" dirty="0" smtClean="0">
                <a:latin typeface="Arial Bold" charset="0"/>
              </a:rPr>
              <a:t>)</a:t>
            </a:r>
            <a:endParaRPr lang="de-CH" dirty="0">
              <a:latin typeface="Arial Bold" charset="0"/>
            </a:endParaRPr>
          </a:p>
        </p:txBody>
      </p:sp>
      <p:sp>
        <p:nvSpPr>
          <p:cNvPr id="2560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Arial" charset="0"/>
              </a:rPr>
              <a:t>Summary</a:t>
            </a:r>
            <a:endParaRPr lang="de-DE" dirty="0">
              <a:latin typeface="Arial" charset="0"/>
            </a:endParaRPr>
          </a:p>
          <a:p>
            <a:pPr eaLnBrk="1" hangingPunct="1"/>
            <a:r>
              <a:rPr lang="de-DE" dirty="0" smtClean="0">
                <a:latin typeface="Arial" charset="0"/>
                <a:cs typeface="Arial" charset="0"/>
              </a:rPr>
              <a:t>Description</a:t>
            </a:r>
          </a:p>
          <a:p>
            <a:pPr eaLnBrk="1" hangingPunct="1"/>
            <a:r>
              <a:rPr lang="de-DE" dirty="0" err="1" smtClean="0">
                <a:latin typeface="Arial" charset="0"/>
                <a:cs typeface="Arial" charset="0"/>
              </a:rPr>
              <a:t>Acceptance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Criteria</a:t>
            </a:r>
            <a:endParaRPr lang="de-DE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de-DE" dirty="0" err="1" smtClean="0">
                <a:latin typeface="Arial" charset="0"/>
                <a:cs typeface="Arial" charset="0"/>
              </a:rPr>
              <a:t>Define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when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the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issue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is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completed</a:t>
            </a:r>
            <a:endParaRPr lang="de-DE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de-DE" dirty="0" smtClean="0">
                <a:latin typeface="Arial" charset="0"/>
                <a:cs typeface="Arial" charset="0"/>
              </a:rPr>
              <a:t>Bugs</a:t>
            </a:r>
          </a:p>
          <a:p>
            <a:pPr lvl="1" eaLnBrk="1" hangingPunct="1"/>
            <a:r>
              <a:rPr lang="de-DE" dirty="0" smtClean="0">
                <a:latin typeface="Arial" charset="0"/>
                <a:cs typeface="Arial" charset="0"/>
              </a:rPr>
              <a:t>Version Bug </a:t>
            </a:r>
            <a:r>
              <a:rPr lang="de-DE" dirty="0" err="1" smtClean="0">
                <a:latin typeface="Arial" charset="0"/>
                <a:cs typeface="Arial" charset="0"/>
              </a:rPr>
              <a:t>appears</a:t>
            </a:r>
            <a:endParaRPr lang="de-DE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de-DE" dirty="0" err="1" smtClean="0">
                <a:latin typeface="Arial" charset="0"/>
                <a:cs typeface="Arial" charset="0"/>
              </a:rPr>
              <a:t>Steps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to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reproduce</a:t>
            </a:r>
            <a:endParaRPr lang="de-DE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de-DE" dirty="0" smtClean="0">
                <a:latin typeface="Arial" charset="0"/>
                <a:cs typeface="Arial" charset="0"/>
              </a:rPr>
              <a:t>Error </a:t>
            </a:r>
            <a:r>
              <a:rPr lang="de-DE" dirty="0" err="1" smtClean="0">
                <a:latin typeface="Arial" charset="0"/>
                <a:cs typeface="Arial" charset="0"/>
              </a:rPr>
              <a:t>message</a:t>
            </a:r>
            <a:r>
              <a:rPr lang="de-DE" dirty="0" smtClean="0">
                <a:latin typeface="Arial" charset="0"/>
                <a:cs typeface="Arial" charset="0"/>
              </a:rPr>
              <a:t>, log etc.</a:t>
            </a: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25603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32716CB-6426-8C49-A3CC-C372B8E1E6AF}" type="datetime4">
              <a:rPr lang="de-CH" sz="1100">
                <a:solidFill>
                  <a:srgbClr val="707172"/>
                </a:solidFill>
                <a:latin typeface="Arial" charset="0"/>
              </a:rPr>
              <a:pPr eaLnBrk="1" hangingPunct="1"/>
              <a:t>December 12, 2014</a:t>
            </a:fld>
            <a:endParaRPr lang="de-CH" sz="1100">
              <a:solidFill>
                <a:srgbClr val="707172"/>
              </a:solidFill>
              <a:latin typeface="Arial" charset="0"/>
            </a:endParaRPr>
          </a:p>
        </p:txBody>
      </p:sp>
      <p:sp>
        <p:nvSpPr>
          <p:cNvPr id="25604" name="Foliennummernplatzhalt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4DBD607-6D7D-9C43-8B74-63921E1CEB70}" type="slidenum">
              <a:rPr lang="de-CH" sz="1100">
                <a:solidFill>
                  <a:srgbClr val="707172"/>
                </a:solidFill>
                <a:latin typeface="Arial" charset="0"/>
              </a:rPr>
              <a:pPr eaLnBrk="1" hangingPunct="1"/>
              <a:t>16</a:t>
            </a:fld>
            <a:endParaRPr lang="de-CH" sz="1100">
              <a:solidFill>
                <a:srgbClr val="70717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4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of an issue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3185F-0F41-1047-9A84-1B1262D6CE1E}" type="datetime4">
              <a:rPr lang="de-CH" smtClean="0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86D129-6AC5-C044-9CE7-CA8A4F06BDCD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  <p:pic>
        <p:nvPicPr>
          <p:cNvPr id="6" name="Picture 5" descr="requirementLifeCyc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29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5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3185F-0F41-1047-9A84-1B1262D6CE1E}" type="datetime4">
              <a:rPr lang="de-CH" smtClean="0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86D129-6AC5-C044-9CE7-CA8A4F06BDCD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492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F06A5-55F6-A449-8D1F-DD7C382BB017}" type="datetime4">
              <a:rPr lang="de-CH" smtClean="0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2DAA0A-52D6-C843-A62E-8CECFDBC70ED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  <p:pic>
        <p:nvPicPr>
          <p:cNvPr id="6" name="Picture 5" descr="requirementLifeCycle_responsibilities_cy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53" y="27384"/>
            <a:ext cx="6445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4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Arial Bold" charset="0"/>
              </a:rPr>
              <a:t>Agenda</a:t>
            </a:r>
            <a:endParaRPr lang="de-CH" dirty="0">
              <a:latin typeface="Arial Bold" charset="0"/>
            </a:endParaRPr>
          </a:p>
        </p:txBody>
      </p:sp>
      <p:sp>
        <p:nvSpPr>
          <p:cNvPr id="2560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 err="1" smtClean="0">
                <a:latin typeface="Arial" charset="0"/>
                <a:cs typeface="Arial" charset="0"/>
              </a:rPr>
              <a:t>Proposal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of</a:t>
            </a:r>
            <a:r>
              <a:rPr lang="de-DE" dirty="0" smtClean="0">
                <a:latin typeface="Arial" charset="0"/>
                <a:cs typeface="Arial" charset="0"/>
              </a:rPr>
              <a:t> RE </a:t>
            </a:r>
            <a:r>
              <a:rPr lang="de-DE" dirty="0" err="1" smtClean="0">
                <a:latin typeface="Arial" charset="0"/>
                <a:cs typeface="Arial" charset="0"/>
              </a:rPr>
              <a:t>process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for</a:t>
            </a:r>
            <a:r>
              <a:rPr lang="de-DE" dirty="0" smtClean="0">
                <a:latin typeface="Arial" charset="0"/>
                <a:cs typeface="Arial" charset="0"/>
              </a:rPr>
              <a:t> open MDM</a:t>
            </a:r>
          </a:p>
          <a:p>
            <a:pPr lvl="1" eaLnBrk="1" hangingPunct="1"/>
            <a:r>
              <a:rPr lang="de-DE" sz="2800" dirty="0" err="1" smtClean="0">
                <a:latin typeface="Arial" charset="0"/>
                <a:cs typeface="Arial" charset="0"/>
              </a:rPr>
              <a:t>Responsibilities</a:t>
            </a:r>
            <a:endParaRPr lang="de-DE" sz="2800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de-DE" sz="2800" dirty="0" smtClean="0">
                <a:latin typeface="Arial" charset="0"/>
                <a:cs typeface="Arial" charset="0"/>
              </a:rPr>
              <a:t>Workflow </a:t>
            </a:r>
            <a:r>
              <a:rPr lang="de-DE" sz="2800" dirty="0" err="1" smtClean="0">
                <a:latin typeface="Arial" charset="0"/>
                <a:cs typeface="Arial" charset="0"/>
              </a:rPr>
              <a:t>of</a:t>
            </a:r>
            <a:r>
              <a:rPr lang="de-DE" sz="2800" dirty="0" smtClean="0">
                <a:latin typeface="Arial" charset="0"/>
                <a:cs typeface="Arial" charset="0"/>
              </a:rPr>
              <a:t> </a:t>
            </a:r>
            <a:r>
              <a:rPr lang="de-DE" sz="2800" dirty="0" err="1" smtClean="0">
                <a:latin typeface="Arial" charset="0"/>
                <a:cs typeface="Arial" charset="0"/>
              </a:rPr>
              <a:t>requirements</a:t>
            </a:r>
            <a:endParaRPr lang="de-DE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de-DE" dirty="0" err="1" smtClean="0">
                <a:latin typeface="Arial" charset="0"/>
                <a:cs typeface="Arial" charset="0"/>
              </a:rPr>
              <a:t>Discussion</a:t>
            </a:r>
            <a:r>
              <a:rPr lang="de-DE" dirty="0" smtClean="0">
                <a:latin typeface="Arial" charset="0"/>
                <a:cs typeface="Arial" charset="0"/>
              </a:rPr>
              <a:t> &amp; </a:t>
            </a:r>
            <a:r>
              <a:rPr lang="de-DE" dirty="0" err="1" smtClean="0">
                <a:latin typeface="Arial" charset="0"/>
                <a:cs typeface="Arial" charset="0"/>
              </a:rPr>
              <a:t>adjustment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of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proposal</a:t>
            </a:r>
            <a:endParaRPr lang="de-DE" dirty="0" smtClean="0">
              <a:latin typeface="Arial" charset="0"/>
              <a:cs typeface="Arial" charset="0"/>
            </a:endParaRPr>
          </a:p>
          <a:p>
            <a:pPr marL="400050" lvl="1" indent="0" eaLnBrk="1" hangingPunct="1">
              <a:buNone/>
            </a:pPr>
            <a:r>
              <a:rPr lang="de-DE" dirty="0" smtClean="0">
                <a:latin typeface="Arial" charset="0"/>
                <a:cs typeface="Arial" charset="0"/>
                <a:sym typeface="Wingdings"/>
              </a:rPr>
              <a:t>final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proposal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for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steering</a:t>
            </a:r>
            <a:r>
              <a:rPr lang="de-DE" dirty="0" smtClean="0">
                <a:latin typeface="Arial" charset="0"/>
                <a:cs typeface="Arial" charset="0"/>
                <a:sym typeface="Wingdings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  <a:sym typeface="Wingdings"/>
              </a:rPr>
              <a:t>committee</a:t>
            </a:r>
            <a:endParaRPr lang="de-DE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de-DE" dirty="0" smtClean="0">
                <a:latin typeface="Arial" charset="0"/>
                <a:cs typeface="Arial" charset="0"/>
              </a:rPr>
              <a:t>Lunch</a:t>
            </a:r>
          </a:p>
          <a:p>
            <a:pPr eaLnBrk="1" hangingPunct="1"/>
            <a:r>
              <a:rPr lang="de-DE" dirty="0" smtClean="0">
                <a:latin typeface="Arial" charset="0"/>
                <a:cs typeface="Arial" charset="0"/>
              </a:rPr>
              <a:t>? Roadmap </a:t>
            </a:r>
            <a:r>
              <a:rPr lang="de-DE" dirty="0" err="1" smtClean="0">
                <a:latin typeface="Arial" charset="0"/>
                <a:cs typeface="Arial" charset="0"/>
              </a:rPr>
              <a:t>timeline</a:t>
            </a:r>
            <a:endParaRPr lang="de-DE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de-DE" dirty="0" smtClean="0">
                <a:latin typeface="Arial" charset="0"/>
                <a:cs typeface="Arial" charset="0"/>
              </a:rPr>
              <a:t>Next </a:t>
            </a:r>
            <a:r>
              <a:rPr lang="de-DE" dirty="0" err="1" smtClean="0">
                <a:latin typeface="Arial" charset="0"/>
                <a:cs typeface="Arial" charset="0"/>
              </a:rPr>
              <a:t>steps</a:t>
            </a:r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25603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32716CB-6426-8C49-A3CC-C372B8E1E6AF}" type="datetime4">
              <a:rPr lang="de-CH" sz="1100">
                <a:solidFill>
                  <a:srgbClr val="707172"/>
                </a:solidFill>
                <a:latin typeface="Arial" charset="0"/>
              </a:rPr>
              <a:pPr eaLnBrk="1" hangingPunct="1"/>
              <a:t>December 12, 2014</a:t>
            </a:fld>
            <a:endParaRPr lang="de-CH" sz="1100">
              <a:solidFill>
                <a:srgbClr val="707172"/>
              </a:solidFill>
              <a:latin typeface="Arial" charset="0"/>
            </a:endParaRPr>
          </a:p>
        </p:txBody>
      </p:sp>
      <p:sp>
        <p:nvSpPr>
          <p:cNvPr id="25604" name="Foliennummernplatzhalt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4DBD607-6D7D-9C43-8B74-63921E1CEB70}" type="slidenum">
              <a:rPr lang="de-CH" sz="1100">
                <a:solidFill>
                  <a:srgbClr val="707172"/>
                </a:solidFill>
                <a:latin typeface="Arial" charset="0"/>
              </a:rPr>
              <a:pPr eaLnBrk="1" hangingPunct="1"/>
              <a:t>2</a:t>
            </a:fld>
            <a:endParaRPr lang="de-CH" sz="1100">
              <a:solidFill>
                <a:srgbClr val="70717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Arial Bold" charset="0"/>
              </a:rPr>
              <a:t>Summary </a:t>
            </a:r>
            <a:r>
              <a:rPr lang="de-DE" dirty="0" err="1" smtClean="0">
                <a:latin typeface="Arial Bold" charset="0"/>
              </a:rPr>
              <a:t>of</a:t>
            </a:r>
            <a:r>
              <a:rPr lang="de-DE" dirty="0" smtClean="0">
                <a:latin typeface="Arial Bold" charset="0"/>
              </a:rPr>
              <a:t> </a:t>
            </a:r>
            <a:r>
              <a:rPr lang="de-DE" smtClean="0">
                <a:latin typeface="Arial Bold" charset="0"/>
              </a:rPr>
              <a:t>proposal </a:t>
            </a:r>
            <a:endParaRPr lang="de-CH" dirty="0">
              <a:latin typeface="Arial Bold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cost by fixed budget</a:t>
            </a:r>
          </a:p>
          <a:p>
            <a:r>
              <a:rPr lang="en-US" dirty="0" smtClean="0"/>
              <a:t>Define 3 – 4 releases a year.</a:t>
            </a:r>
          </a:p>
          <a:p>
            <a:r>
              <a:rPr lang="en-US" dirty="0" smtClean="0"/>
              <a:t>Plan High level roadmap (Goals)</a:t>
            </a:r>
          </a:p>
          <a:p>
            <a:r>
              <a:rPr lang="en-US" dirty="0" smtClean="0"/>
              <a:t>Get People to implement the goals</a:t>
            </a:r>
          </a:p>
          <a:p>
            <a:r>
              <a:rPr lang="en-US" dirty="0" smtClean="0"/>
              <a:t>Adjust regularly</a:t>
            </a:r>
            <a:endParaRPr lang="en-US" dirty="0"/>
          </a:p>
        </p:txBody>
      </p:sp>
      <p:sp>
        <p:nvSpPr>
          <p:cNvPr id="24578" name="Datumsplatzhalt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53A79B2-567B-074F-BDE9-789145D64084}" type="datetime4">
              <a:rPr lang="de-CH" sz="1100">
                <a:solidFill>
                  <a:srgbClr val="707172"/>
                </a:solidFill>
                <a:latin typeface="Arial" charset="0"/>
              </a:rPr>
              <a:pPr eaLnBrk="1" hangingPunct="1"/>
              <a:t>December 12, 2014</a:t>
            </a:fld>
            <a:endParaRPr lang="de-CH" sz="1100">
              <a:solidFill>
                <a:srgbClr val="707172"/>
              </a:solidFill>
              <a:latin typeface="Arial" charset="0"/>
            </a:endParaRPr>
          </a:p>
        </p:txBody>
      </p:sp>
      <p:sp>
        <p:nvSpPr>
          <p:cNvPr id="24579" name="Foliennummernplatzhalt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D792608-5023-3D47-9546-C562BE2B0A5D}" type="slidenum">
              <a:rPr lang="de-CH" sz="1100">
                <a:solidFill>
                  <a:srgbClr val="707172"/>
                </a:solidFill>
                <a:latin typeface="Arial" charset="0"/>
              </a:rPr>
              <a:pPr eaLnBrk="1" hangingPunct="1"/>
              <a:t>20</a:t>
            </a:fld>
            <a:endParaRPr lang="de-CH" sz="1100">
              <a:solidFill>
                <a:srgbClr val="70717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0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031559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" y="1583"/>
            <a:ext cx="9145461" cy="6163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3968" y="4725144"/>
            <a:ext cx="4248472" cy="1008112"/>
          </a:xfrm>
        </p:spPr>
        <p:txBody>
          <a:bodyPr/>
          <a:lstStyle/>
          <a:p>
            <a:r>
              <a:rPr lang="en-US" dirty="0" smtClean="0">
                <a:latin typeface="Marker Felt"/>
                <a:cs typeface="Marker Felt"/>
              </a:rPr>
              <a:t>Questions? </a:t>
            </a:r>
            <a:r>
              <a:rPr lang="en-US" dirty="0" err="1" smtClean="0">
                <a:latin typeface="Marker Felt"/>
                <a:cs typeface="Marker Felt"/>
              </a:rPr>
              <a:t>Diskussion</a:t>
            </a:r>
            <a:r>
              <a:rPr lang="en-US" dirty="0" smtClean="0">
                <a:latin typeface="Marker Felt"/>
                <a:cs typeface="Marker Felt"/>
              </a:rPr>
              <a:t>? Improvements?</a:t>
            </a:r>
            <a:endParaRPr lang="en-US" dirty="0">
              <a:latin typeface="Marker Felt"/>
              <a:cs typeface="Marker Fe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F06A5-55F6-A449-8D1F-DD7C382BB017}" type="datetime4">
              <a:rPr lang="de-CH" smtClean="0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2DAA0A-52D6-C843-A62E-8CECFDBC70ED}" type="slidenum">
              <a:rPr lang="de-CH" smtClean="0"/>
              <a:pPr>
                <a:defRPr/>
              </a:pPr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769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Wir beantworten gerne Ihre Fragen</a:t>
            </a:r>
          </a:p>
        </p:txBody>
      </p:sp>
      <p:sp>
        <p:nvSpPr>
          <p:cNvPr id="30722" name="Textplatzhalt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Arial" charset="0"/>
              </a:rPr>
              <a:t>Ansprechpartner</a:t>
            </a:r>
            <a:endParaRPr lang="de-CH">
              <a:latin typeface="Arial" charset="0"/>
            </a:endParaRPr>
          </a:p>
        </p:txBody>
      </p:sp>
      <p:sp>
        <p:nvSpPr>
          <p:cNvPr id="30723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de-DE" sz="1800" dirty="0" smtClean="0">
                <a:latin typeface="Arial" charset="0"/>
              </a:rPr>
              <a:t>Sibylle Peter</a:t>
            </a:r>
          </a:p>
          <a:p>
            <a:pPr marL="0" indent="0" eaLnBrk="1" hangingPunct="1">
              <a:buFont typeface="Arial" charset="0"/>
              <a:buNone/>
            </a:pPr>
            <a:r>
              <a:rPr lang="de-DE" sz="1800" dirty="0" smtClean="0">
                <a:latin typeface="Arial" charset="0"/>
              </a:rPr>
              <a:t>Head Customer Solutions / Agile </a:t>
            </a:r>
            <a:r>
              <a:rPr lang="de-DE" sz="1800" dirty="0">
                <a:latin typeface="Arial" charset="0"/>
              </a:rPr>
              <a:t>C</a:t>
            </a:r>
            <a:r>
              <a:rPr lang="de-DE" sz="1800" dirty="0" smtClean="0">
                <a:latin typeface="Arial" charset="0"/>
              </a:rPr>
              <a:t>oach</a:t>
            </a:r>
          </a:p>
          <a:p>
            <a:pPr marL="0" indent="0" eaLnBrk="1" hangingPunct="1">
              <a:buFont typeface="Arial" charset="0"/>
              <a:buNone/>
            </a:pPr>
            <a:endParaRPr lang="de-DE" sz="1800" dirty="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de-DE" sz="1800" dirty="0" smtClean="0">
                <a:latin typeface="Arial" charset="0"/>
              </a:rPr>
              <a:t>Dr</a:t>
            </a:r>
            <a:r>
              <a:rPr lang="de-DE" sz="1800" dirty="0">
                <a:latin typeface="Arial" charset="0"/>
              </a:rPr>
              <a:t>. Hans-Dirk Walter</a:t>
            </a:r>
          </a:p>
          <a:p>
            <a:pPr marL="0" indent="0" eaLnBrk="1" hangingPunct="1">
              <a:buFont typeface="Arial" charset="0"/>
              <a:buNone/>
            </a:pPr>
            <a:r>
              <a:rPr lang="de-DE" sz="1800" dirty="0" err="1">
                <a:latin typeface="Arial" charset="0"/>
              </a:rPr>
              <a:t>Chief</a:t>
            </a:r>
            <a:r>
              <a:rPr lang="de-DE" sz="1800" dirty="0">
                <a:latin typeface="Arial" charset="0"/>
              </a:rPr>
              <a:t> Executive Officer</a:t>
            </a:r>
          </a:p>
          <a:p>
            <a:pPr marL="0" indent="0" eaLnBrk="1" hangingPunct="1">
              <a:buFont typeface="Arial" charset="0"/>
              <a:buNone/>
            </a:pPr>
            <a:r>
              <a:rPr lang="de-DE" sz="1800" dirty="0" smtClean="0">
                <a:latin typeface="Arial" charset="0"/>
                <a:hlinkClick r:id="rId2"/>
              </a:rPr>
              <a:t>hans</a:t>
            </a:r>
            <a:r>
              <a:rPr lang="de-DE" sz="1800" dirty="0">
                <a:latin typeface="Arial" charset="0"/>
                <a:hlinkClick r:id="rId2"/>
              </a:rPr>
              <a:t>-dirk.walter@canoo.com</a:t>
            </a:r>
            <a:endParaRPr lang="de-DE" sz="1800" dirty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CH" dirty="0">
              <a:latin typeface="Arial" charset="0"/>
            </a:endParaRPr>
          </a:p>
        </p:txBody>
      </p:sp>
      <p:sp>
        <p:nvSpPr>
          <p:cNvPr id="30724" name="Textplatzhalt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Arial" charset="0"/>
              </a:rPr>
              <a:t>Firmenadresse</a:t>
            </a:r>
            <a:endParaRPr lang="de-CH">
              <a:latin typeface="Arial" charset="0"/>
            </a:endParaRPr>
          </a:p>
        </p:txBody>
      </p:sp>
      <p:sp>
        <p:nvSpPr>
          <p:cNvPr id="30725" name="Inhaltsplatzhalt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de-DE" sz="1800">
                <a:latin typeface="Arial" charset="0"/>
              </a:rPr>
              <a:t>Canoo Engineering AG</a:t>
            </a:r>
          </a:p>
          <a:p>
            <a:pPr marL="0" indent="0" eaLnBrk="1" hangingPunct="1">
              <a:buFont typeface="Arial" charset="0"/>
              <a:buNone/>
            </a:pPr>
            <a:r>
              <a:rPr lang="de-DE" sz="1800">
                <a:latin typeface="Arial" charset="0"/>
              </a:rPr>
              <a:t>Kirschgartenstrasse 5</a:t>
            </a:r>
          </a:p>
          <a:p>
            <a:pPr marL="0" indent="0" eaLnBrk="1" hangingPunct="1">
              <a:buFont typeface="Arial" charset="0"/>
              <a:buNone/>
            </a:pPr>
            <a:r>
              <a:rPr lang="de-DE" sz="1800">
                <a:latin typeface="Arial" charset="0"/>
              </a:rPr>
              <a:t>4051 Basel/Switzerland</a:t>
            </a:r>
          </a:p>
          <a:p>
            <a:pPr marL="0" indent="0" eaLnBrk="1" hangingPunct="1">
              <a:buFont typeface="Arial" charset="0"/>
              <a:buNone/>
            </a:pPr>
            <a:r>
              <a:rPr lang="de-DE" sz="1800">
                <a:latin typeface="Arial" charset="0"/>
              </a:rPr>
              <a:t>T +41 61 228 94 44</a:t>
            </a:r>
          </a:p>
          <a:p>
            <a:pPr marL="0" indent="0" eaLnBrk="1" hangingPunct="1">
              <a:buFont typeface="Arial" charset="0"/>
              <a:buNone/>
            </a:pPr>
            <a:r>
              <a:rPr lang="de-DE" sz="1800">
                <a:latin typeface="Arial" charset="0"/>
              </a:rPr>
              <a:t>F +41 61 228 94 49</a:t>
            </a:r>
          </a:p>
          <a:p>
            <a:pPr marL="0" indent="0" eaLnBrk="1" hangingPunct="1">
              <a:buFont typeface="Arial" charset="0"/>
              <a:buNone/>
            </a:pPr>
            <a:r>
              <a:rPr lang="de-DE" sz="1800">
                <a:solidFill>
                  <a:srgbClr val="BE1432"/>
                </a:solidFill>
                <a:latin typeface="Arial" charset="0"/>
                <a:hlinkClick r:id="rId3"/>
              </a:rPr>
              <a:t>www.canoo.com</a:t>
            </a:r>
            <a:endParaRPr lang="de-DE" sz="1800">
              <a:solidFill>
                <a:srgbClr val="BE1432"/>
              </a:solidFill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de-DE" sz="1800">
                <a:solidFill>
                  <a:srgbClr val="BE1432"/>
                </a:solidFill>
                <a:latin typeface="Arial" charset="0"/>
                <a:hlinkClick r:id="rId4"/>
              </a:rPr>
              <a:t>info@canoo.com</a:t>
            </a:r>
            <a:endParaRPr lang="de-DE" sz="1800">
              <a:solidFill>
                <a:srgbClr val="BE1432"/>
              </a:solidFill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CH">
              <a:latin typeface="Arial" charset="0"/>
            </a:endParaRPr>
          </a:p>
        </p:txBody>
      </p:sp>
      <p:sp>
        <p:nvSpPr>
          <p:cNvPr id="30726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3B41E82-F89F-704A-8533-F161CF9C4524}" type="datetime4">
              <a:rPr lang="de-CH" sz="1100">
                <a:solidFill>
                  <a:srgbClr val="707172"/>
                </a:solidFill>
                <a:latin typeface="Arial" charset="0"/>
              </a:rPr>
              <a:pPr eaLnBrk="1" hangingPunct="1"/>
              <a:t>December 12, 2014</a:t>
            </a:fld>
            <a:endParaRPr lang="de-CH" sz="1100">
              <a:solidFill>
                <a:srgbClr val="707172"/>
              </a:solidFill>
              <a:latin typeface="Arial" charset="0"/>
            </a:endParaRPr>
          </a:p>
        </p:txBody>
      </p:sp>
      <p:sp>
        <p:nvSpPr>
          <p:cNvPr id="30727" name="Foliennummernplatzhalt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8B5B240-89F1-674C-97AA-2F9210915E78}" type="slidenum">
              <a:rPr lang="de-CH" sz="1100">
                <a:solidFill>
                  <a:srgbClr val="707172"/>
                </a:solidFill>
                <a:latin typeface="Arial" charset="0"/>
              </a:rPr>
              <a:pPr eaLnBrk="1" hangingPunct="1"/>
              <a:t>22</a:t>
            </a:fld>
            <a:endParaRPr lang="de-CH" sz="1100">
              <a:solidFill>
                <a:srgbClr val="707172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F06A5-55F6-A449-8D1F-DD7C382BB017}" type="datetime4">
              <a:rPr lang="de-CH" smtClean="0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2DAA0A-52D6-C843-A62E-8CECFDBC70ED}" type="slidenum">
              <a:rPr lang="de-CH" smtClean="0"/>
              <a:pPr>
                <a:defRPr/>
              </a:pPr>
              <a:t>23</a:t>
            </a:fld>
            <a:endParaRPr lang="de-CH"/>
          </a:p>
        </p:txBody>
      </p:sp>
      <p:pic>
        <p:nvPicPr>
          <p:cNvPr id="6" name="Picture 5" descr="Manifesto_for_Agile_Software_Development-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689574"/>
            <a:ext cx="9144000" cy="52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F06A5-55F6-A449-8D1F-DD7C382BB017}" type="datetime4">
              <a:rPr lang="de-CH" smtClean="0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2DAA0A-52D6-C843-A62E-8CECFDBC70ED}" type="slidenum">
              <a:rPr lang="de-CH" smtClean="0"/>
              <a:pPr>
                <a:defRPr/>
              </a:pPr>
              <a:t>24</a:t>
            </a:fld>
            <a:endParaRPr lang="de-CH"/>
          </a:p>
        </p:txBody>
      </p:sp>
      <p:sp>
        <p:nvSpPr>
          <p:cNvPr id="6" name="Rectangle 5"/>
          <p:cNvSpPr/>
          <p:nvPr/>
        </p:nvSpPr>
        <p:spPr>
          <a:xfrm>
            <a:off x="3275856" y="4820960"/>
            <a:ext cx="482453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Business people and developers must work together daily throughout the project.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47664" y="548680"/>
            <a:ext cx="554461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Our highest priority is to satisfy the customer through early and continuous delivery of valuable software.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3848" y="194993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Welcome changing requirements, even late in development.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87624" y="3092768"/>
            <a:ext cx="619268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Deliver working software frequently, from a couple of weeks to a couple of months, with a preference to the shorter timescale.</a:t>
            </a:r>
          </a:p>
        </p:txBody>
      </p:sp>
    </p:spTree>
    <p:extLst>
      <p:ext uri="{BB962C8B-B14F-4D97-AF65-F5344CB8AC3E}">
        <p14:creationId xmlns:p14="http://schemas.microsoft.com/office/powerpoint/2010/main" val="284844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8" grpId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031559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" y="1583"/>
            <a:ext cx="9145461" cy="6163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3968" y="4725144"/>
            <a:ext cx="4248472" cy="1008112"/>
          </a:xfrm>
        </p:spPr>
        <p:txBody>
          <a:bodyPr/>
          <a:lstStyle/>
          <a:p>
            <a:r>
              <a:rPr lang="en-US" dirty="0" smtClean="0">
                <a:latin typeface="Marker Felt"/>
                <a:cs typeface="Marker Felt"/>
              </a:rPr>
              <a:t>Biggest waste in Software Development?</a:t>
            </a:r>
            <a:endParaRPr lang="en-US" dirty="0">
              <a:latin typeface="Marker Felt"/>
              <a:cs typeface="Marker Fe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F06A5-55F6-A449-8D1F-DD7C382BB017}" type="datetime4">
              <a:rPr lang="de-CH" smtClean="0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2DAA0A-52D6-C843-A62E-8CECFDBC70ED}" type="slidenum">
              <a:rPr lang="de-CH" smtClean="0"/>
              <a:pPr>
                <a:defRPr/>
              </a:pPr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416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F06A5-55F6-A449-8D1F-DD7C382BB017}" type="datetime4">
              <a:rPr lang="de-CH" smtClean="0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2DAA0A-52D6-C843-A62E-8CECFDBC70ED}" type="slidenum">
              <a:rPr lang="de-CH" smtClean="0"/>
              <a:pPr>
                <a:defRPr/>
              </a:pPr>
              <a:t>26</a:t>
            </a:fld>
            <a:endParaRPr lang="de-CH"/>
          </a:p>
        </p:txBody>
      </p:sp>
      <p:grpSp>
        <p:nvGrpSpPr>
          <p:cNvPr id="11" name="Group 10"/>
          <p:cNvGrpSpPr/>
          <p:nvPr/>
        </p:nvGrpSpPr>
        <p:grpSpPr>
          <a:xfrm>
            <a:off x="1331640" y="1124744"/>
            <a:ext cx="5030071" cy="3897724"/>
            <a:chOff x="1331640" y="1124744"/>
            <a:chExt cx="5030071" cy="3897724"/>
          </a:xfrm>
        </p:grpSpPr>
        <p:sp>
          <p:nvSpPr>
            <p:cNvPr id="7" name="Isosceles Triangle 6"/>
            <p:cNvSpPr/>
            <p:nvPr/>
          </p:nvSpPr>
          <p:spPr>
            <a:xfrm>
              <a:off x="1835696" y="1484784"/>
              <a:ext cx="4104456" cy="3168352"/>
            </a:xfrm>
            <a:prstGeom prst="triangle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47864" y="1124744"/>
              <a:ext cx="1034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Schedule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31640" y="4653136"/>
              <a:ext cx="746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Scope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08104" y="4653136"/>
              <a:ext cx="853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Budget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03648" y="2204864"/>
            <a:ext cx="5036044" cy="3897724"/>
            <a:chOff x="1331640" y="1124744"/>
            <a:chExt cx="5036044" cy="3897724"/>
          </a:xfrm>
          <a:scene3d>
            <a:camera prst="orthographicFront">
              <a:rot lat="0" lon="0" rev="10800000"/>
            </a:camera>
            <a:lightRig rig="threePt" dir="t"/>
          </a:scene3d>
        </p:grpSpPr>
        <p:sp>
          <p:nvSpPr>
            <p:cNvPr id="13" name="Isosceles Triangle 12"/>
            <p:cNvSpPr/>
            <p:nvPr/>
          </p:nvSpPr>
          <p:spPr>
            <a:xfrm>
              <a:off x="1835696" y="1484784"/>
              <a:ext cx="4104456" cy="3168352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47864" y="1124744"/>
              <a:ext cx="558191" cy="369332"/>
            </a:xfrm>
            <a:prstGeom prst="rect">
              <a:avLst/>
            </a:prstGeom>
            <a:noFill/>
            <a:sp3d/>
          </p:spPr>
          <p:txBody>
            <a:bodyPr wrap="none" rtlCol="0">
              <a:spAutoFit/>
              <a:flatTx/>
            </a:bodyPr>
            <a:lstStyle/>
            <a:p>
              <a:r>
                <a:rPr lang="en-US" dirty="0" smtClean="0"/>
                <a:t>Risk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31640" y="4653136"/>
              <a:ext cx="829599" cy="369332"/>
            </a:xfrm>
            <a:prstGeom prst="rect">
              <a:avLst/>
            </a:prstGeom>
            <a:noFill/>
            <a:sp3d/>
          </p:spPr>
          <p:txBody>
            <a:bodyPr wrap="none" rtlCol="0">
              <a:spAutoFit/>
              <a:flatTx/>
            </a:bodyPr>
            <a:lstStyle/>
            <a:p>
              <a:r>
                <a:rPr lang="en-US" dirty="0" smtClean="0"/>
                <a:t>People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08104" y="4653136"/>
              <a:ext cx="859580" cy="369332"/>
            </a:xfrm>
            <a:prstGeom prst="rect">
              <a:avLst/>
            </a:prstGeom>
            <a:noFill/>
            <a:sp3d/>
          </p:spPr>
          <p:txBody>
            <a:bodyPr wrap="none" rtlCol="0">
              <a:spAutoFit/>
              <a:flatTx/>
            </a:bodyPr>
            <a:lstStyle/>
            <a:p>
              <a:r>
                <a:rPr lang="en-US" dirty="0" smtClean="0"/>
                <a:t>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794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CH" dirty="0">
              <a:latin typeface="Arial Bold" charset="0"/>
            </a:endParaRPr>
          </a:p>
        </p:txBody>
      </p:sp>
      <p:sp>
        <p:nvSpPr>
          <p:cNvPr id="24578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53A79B2-567B-074F-BDE9-789145D64084}" type="datetime4">
              <a:rPr lang="de-CH" sz="1100">
                <a:solidFill>
                  <a:srgbClr val="707172"/>
                </a:solidFill>
                <a:latin typeface="Arial" charset="0"/>
              </a:rPr>
              <a:pPr eaLnBrk="1" hangingPunct="1"/>
              <a:t>December 12, 2014</a:t>
            </a:fld>
            <a:endParaRPr lang="de-CH" sz="1100">
              <a:solidFill>
                <a:srgbClr val="707172"/>
              </a:solidFill>
              <a:latin typeface="Arial" charset="0"/>
            </a:endParaRPr>
          </a:p>
        </p:txBody>
      </p:sp>
      <p:sp>
        <p:nvSpPr>
          <p:cNvPr id="24579" name="Foliennummernplatzhalt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D792608-5023-3D47-9546-C562BE2B0A5D}" type="slidenum">
              <a:rPr lang="de-CH" sz="1100">
                <a:solidFill>
                  <a:srgbClr val="707172"/>
                </a:solidFill>
                <a:latin typeface="Arial" charset="0"/>
              </a:rPr>
              <a:pPr eaLnBrk="1" hangingPunct="1"/>
              <a:t>27</a:t>
            </a:fld>
            <a:endParaRPr lang="de-CH" sz="1100">
              <a:solidFill>
                <a:srgbClr val="707172"/>
              </a:solidFill>
              <a:latin typeface="Arial" charset="0"/>
            </a:endParaRPr>
          </a:p>
        </p:txBody>
      </p:sp>
      <p:pic>
        <p:nvPicPr>
          <p:cNvPr id="7" name="Picture 6" descr="wasserfall-proz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7855921" cy="283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3185F-0F41-1047-9A84-1B1262D6CE1E}" type="datetime4">
              <a:rPr lang="de-CH" smtClean="0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86D129-6AC5-C044-9CE7-CA8A4F06BDCD}" type="slidenum">
              <a:rPr lang="de-CH" smtClean="0"/>
              <a:pPr>
                <a:defRPr/>
              </a:pPr>
              <a:t>28</a:t>
            </a:fld>
            <a:endParaRPr lang="de-CH"/>
          </a:p>
        </p:txBody>
      </p:sp>
      <p:pic>
        <p:nvPicPr>
          <p:cNvPr id="2" name="Picture 1" descr="wasserf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231900"/>
            <a:ext cx="71120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0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3185F-0F41-1047-9A84-1B1262D6CE1E}" type="datetime4">
              <a:rPr lang="de-CH" smtClean="0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86D129-6AC5-C044-9CE7-CA8A4F06BDCD}" type="slidenum">
              <a:rPr lang="de-CH" smtClean="0"/>
              <a:pPr>
                <a:defRPr/>
              </a:pPr>
              <a:t>29</a:t>
            </a:fld>
            <a:endParaRPr lang="de-CH"/>
          </a:p>
        </p:txBody>
      </p:sp>
      <p:pic>
        <p:nvPicPr>
          <p:cNvPr id="5" name="Picture 4" descr="agile-proc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78993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8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Proposal for RE in </a:t>
            </a:r>
            <a:r>
              <a:rPr lang="en-US" dirty="0" err="1" smtClean="0"/>
              <a:t>OpenMDM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F06A5-55F6-A449-8D1F-DD7C382BB017}" type="datetime4">
              <a:rPr lang="de-CH" smtClean="0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2DAA0A-52D6-C843-A62E-8CECFDBC70ED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703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F06A5-55F6-A449-8D1F-DD7C382BB017}" type="datetime4">
              <a:rPr lang="de-CH" smtClean="0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2DAA0A-52D6-C843-A62E-8CECFDBC70ED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  <p:pic>
        <p:nvPicPr>
          <p:cNvPr id="6" name="Picture 5" descr="openMDM(R) eclipse working group - annual cycle - june 20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050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3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 &amp; Responsibilities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3185F-0F41-1047-9A84-1B1262D6CE1E}" type="datetime4">
              <a:rPr lang="de-CH" smtClean="0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86D129-6AC5-C044-9CE7-CA8A4F06BDCD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  <p:pic>
        <p:nvPicPr>
          <p:cNvPr id="5" name="Picture 4" descr="requirementLifeCycle_responsibilit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8677275" cy="2343150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2627784" y="2060848"/>
            <a:ext cx="1944216" cy="720080"/>
          </a:xfrm>
          <a:prstGeom prst="donut">
            <a:avLst>
              <a:gd name="adj" fmla="val 9829"/>
            </a:avLst>
          </a:prstGeom>
          <a:solidFill>
            <a:srgbClr val="BE1432"/>
          </a:solidFill>
          <a:ln w="63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2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3185F-0F41-1047-9A84-1B1262D6CE1E}" type="datetime4">
              <a:rPr lang="de-CH" smtClean="0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86D129-6AC5-C044-9CE7-CA8A4F06BDCD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  <p:pic>
        <p:nvPicPr>
          <p:cNvPr id="5" name="Picture 4" descr="ProductRoadmapPichl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60500"/>
            <a:ext cx="54864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13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 &amp; Responsibilities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3185F-0F41-1047-9A84-1B1262D6CE1E}" type="datetime4">
              <a:rPr lang="de-CH" smtClean="0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86D129-6AC5-C044-9CE7-CA8A4F06BDCD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  <p:pic>
        <p:nvPicPr>
          <p:cNvPr id="5" name="Picture 4" descr="requirementLifeCycle_responsibilit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1" y="2132856"/>
            <a:ext cx="8677275" cy="2343150"/>
          </a:xfrm>
          <a:prstGeom prst="rect">
            <a:avLst/>
          </a:prstGeom>
        </p:spPr>
      </p:pic>
      <p:sp>
        <p:nvSpPr>
          <p:cNvPr id="9" name="Donut 8"/>
          <p:cNvSpPr/>
          <p:nvPr/>
        </p:nvSpPr>
        <p:spPr>
          <a:xfrm>
            <a:off x="2555776" y="2924944"/>
            <a:ext cx="1944216" cy="720080"/>
          </a:xfrm>
          <a:prstGeom prst="donut">
            <a:avLst>
              <a:gd name="adj" fmla="val 9829"/>
            </a:avLst>
          </a:prstGeom>
          <a:solidFill>
            <a:srgbClr val="BE1432"/>
          </a:solidFill>
          <a:ln w="63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491880" y="2564904"/>
            <a:ext cx="0" cy="288032"/>
          </a:xfrm>
          <a:prstGeom prst="straightConnector1">
            <a:avLst/>
          </a:prstGeom>
          <a:ln>
            <a:solidFill>
              <a:srgbClr val="BE143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95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3185F-0F41-1047-9A84-1B1262D6CE1E}" type="datetime4">
              <a:rPr lang="de-CH" smtClean="0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86D129-6AC5-C044-9CE7-CA8A4F06BDCD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  <p:grpSp>
        <p:nvGrpSpPr>
          <p:cNvPr id="16" name="Group 15"/>
          <p:cNvGrpSpPr/>
          <p:nvPr/>
        </p:nvGrpSpPr>
        <p:grpSpPr>
          <a:xfrm>
            <a:off x="2890471" y="2348880"/>
            <a:ext cx="2712720" cy="3486912"/>
            <a:chOff x="2890471" y="2348880"/>
            <a:chExt cx="2712720" cy="3486912"/>
          </a:xfrm>
        </p:grpSpPr>
        <p:pic>
          <p:nvPicPr>
            <p:cNvPr id="6" name="Picture 5" descr="skd181702sdc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471" y="2348880"/>
              <a:ext cx="2712720" cy="348691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102932" y="3318083"/>
              <a:ext cx="11891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BE1432"/>
                  </a:solidFill>
                </a:rPr>
                <a:t>Product </a:t>
              </a:r>
            </a:p>
            <a:p>
              <a:r>
                <a:rPr lang="en-US" sz="2400" b="1" dirty="0" smtClean="0">
                  <a:solidFill>
                    <a:srgbClr val="BE1432"/>
                  </a:solidFill>
                </a:rPr>
                <a:t>Owner</a:t>
              </a:r>
              <a:endParaRPr lang="en-US" sz="2400" b="1" dirty="0">
                <a:solidFill>
                  <a:srgbClr val="BE1432"/>
                </a:solidFill>
              </a:endParaRP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 Responsibilities</a:t>
            </a:r>
            <a:endParaRPr lang="en-US" dirty="0"/>
          </a:p>
        </p:txBody>
      </p:sp>
      <p:sp>
        <p:nvSpPr>
          <p:cNvPr id="13" name="Oval Callout 12"/>
          <p:cNvSpPr/>
          <p:nvPr/>
        </p:nvSpPr>
        <p:spPr>
          <a:xfrm>
            <a:off x="827584" y="1700808"/>
            <a:ext cx="2448272" cy="612648"/>
          </a:xfrm>
          <a:prstGeom prst="wedgeEllipseCallout">
            <a:avLst>
              <a:gd name="adj1" fmla="val 47001"/>
              <a:gd name="adj2" fmla="val 156108"/>
            </a:avLst>
          </a:prstGeom>
          <a:solidFill>
            <a:srgbClr val="BE143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Product Vision</a:t>
            </a:r>
            <a:endParaRPr lang="en-US" sz="2000" dirty="0"/>
          </a:p>
        </p:txBody>
      </p:sp>
      <p:sp>
        <p:nvSpPr>
          <p:cNvPr id="15" name="Oval Callout 14"/>
          <p:cNvSpPr/>
          <p:nvPr/>
        </p:nvSpPr>
        <p:spPr>
          <a:xfrm>
            <a:off x="179512" y="4221088"/>
            <a:ext cx="2448272" cy="1152128"/>
          </a:xfrm>
          <a:prstGeom prst="wedgeEllipseCallout">
            <a:avLst>
              <a:gd name="adj1" fmla="val 60945"/>
              <a:gd name="adj2" fmla="val -82371"/>
            </a:avLst>
          </a:prstGeom>
          <a:solidFill>
            <a:srgbClr val="BE143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Empowered to make decisions</a:t>
            </a:r>
            <a:endParaRPr lang="en-US" sz="2000" dirty="0"/>
          </a:p>
        </p:txBody>
      </p:sp>
      <p:sp>
        <p:nvSpPr>
          <p:cNvPr id="17" name="Oval Callout 16"/>
          <p:cNvSpPr/>
          <p:nvPr/>
        </p:nvSpPr>
        <p:spPr>
          <a:xfrm>
            <a:off x="5724128" y="4437112"/>
            <a:ext cx="2448272" cy="936104"/>
          </a:xfrm>
          <a:prstGeom prst="wedgeEllipseCallout">
            <a:avLst>
              <a:gd name="adj1" fmla="val -57299"/>
              <a:gd name="adj2" fmla="val -92582"/>
            </a:avLst>
          </a:prstGeom>
          <a:solidFill>
            <a:srgbClr val="BE143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Works with the </a:t>
            </a:r>
            <a:r>
              <a:rPr lang="en-US" sz="2000" dirty="0" err="1" smtClean="0"/>
              <a:t>Dev</a:t>
            </a:r>
            <a:r>
              <a:rPr lang="en-US" sz="2000" dirty="0" smtClean="0"/>
              <a:t> Team</a:t>
            </a:r>
            <a:endParaRPr lang="en-US" sz="2000" dirty="0"/>
          </a:p>
        </p:txBody>
      </p:sp>
      <p:sp>
        <p:nvSpPr>
          <p:cNvPr id="18" name="Oval Callout 17"/>
          <p:cNvSpPr/>
          <p:nvPr/>
        </p:nvSpPr>
        <p:spPr>
          <a:xfrm>
            <a:off x="6084168" y="2708920"/>
            <a:ext cx="2448272" cy="936104"/>
          </a:xfrm>
          <a:prstGeom prst="wedgeEllipseCallout">
            <a:avLst>
              <a:gd name="adj1" fmla="val -71801"/>
              <a:gd name="adj2" fmla="val 44532"/>
            </a:avLst>
          </a:prstGeom>
          <a:solidFill>
            <a:srgbClr val="BE143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Manage stakeholders</a:t>
            </a:r>
            <a:endParaRPr lang="en-US" sz="2000" dirty="0"/>
          </a:p>
        </p:txBody>
      </p:sp>
      <p:sp>
        <p:nvSpPr>
          <p:cNvPr id="19" name="Oval Callout 18"/>
          <p:cNvSpPr/>
          <p:nvPr/>
        </p:nvSpPr>
        <p:spPr>
          <a:xfrm>
            <a:off x="5076056" y="548680"/>
            <a:ext cx="2448272" cy="1152128"/>
          </a:xfrm>
          <a:prstGeom prst="wedgeEllipseCallout">
            <a:avLst>
              <a:gd name="adj1" fmla="val -68454"/>
              <a:gd name="adj2" fmla="val 153749"/>
            </a:avLst>
          </a:prstGeom>
          <a:solidFill>
            <a:srgbClr val="BE143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Cares about user needs &amp; business goals</a:t>
            </a:r>
            <a:endParaRPr lang="en-US" sz="2000" dirty="0"/>
          </a:p>
        </p:txBody>
      </p:sp>
      <p:sp>
        <p:nvSpPr>
          <p:cNvPr id="20" name="Explosion 1 19"/>
          <p:cNvSpPr/>
          <p:nvPr/>
        </p:nvSpPr>
        <p:spPr>
          <a:xfrm>
            <a:off x="2195736" y="2492896"/>
            <a:ext cx="4824536" cy="3024336"/>
          </a:xfrm>
          <a:prstGeom prst="irregularSeal1">
            <a:avLst/>
          </a:prstGeom>
          <a:solidFill>
            <a:srgbClr val="FF0000">
              <a:alpha val="7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SUCCESS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496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3185F-0F41-1047-9A84-1B1262D6CE1E}" type="datetime4">
              <a:rPr lang="de-CH" smtClean="0"/>
              <a:pPr>
                <a:defRPr/>
              </a:pPr>
              <a:t>December 12, 2014</a:t>
            </a:fld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86D129-6AC5-C044-9CE7-CA8A4F06BDCD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  <p:pic>
        <p:nvPicPr>
          <p:cNvPr id="5" name="Picture 4" descr="agil-d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4041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4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PowerPoint_Canoo_CI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Template_PowerPoint_Canoo_CI.pot</Template>
  <TotalTime>11379</TotalTime>
  <Words>837</Words>
  <Application>Microsoft Macintosh PowerPoint</Application>
  <PresentationFormat>On-screen Show (4:3)</PresentationFormat>
  <Paragraphs>187</Paragraphs>
  <Slides>29</Slides>
  <Notes>12</Notes>
  <HiddenSlides>7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Template_PowerPoint_Canoo_CI</vt:lpstr>
      <vt:lpstr>Inhalt</vt:lpstr>
      <vt:lpstr>PowerPoint Presentation</vt:lpstr>
      <vt:lpstr>Agenda</vt:lpstr>
      <vt:lpstr>Proposal for RE in OpenMDM</vt:lpstr>
      <vt:lpstr>PowerPoint Presentation</vt:lpstr>
      <vt:lpstr>Participants &amp; Responsibilities</vt:lpstr>
      <vt:lpstr>Roadmap</vt:lpstr>
      <vt:lpstr>Participants &amp; Responsibilities</vt:lpstr>
      <vt:lpstr>PO Responsibilities</vt:lpstr>
      <vt:lpstr>PowerPoint Presentation</vt:lpstr>
      <vt:lpstr>Participants &amp; Responsibilities</vt:lpstr>
      <vt:lpstr>Participants &amp; Responsibilities</vt:lpstr>
      <vt:lpstr>RE / backlog management</vt:lpstr>
      <vt:lpstr>RE / backlog management II</vt:lpstr>
      <vt:lpstr>Backlog items</vt:lpstr>
      <vt:lpstr>Recommended form of backlog items</vt:lpstr>
      <vt:lpstr>Formal requirements for the issues  (stories, tasks, bugs)</vt:lpstr>
      <vt:lpstr>Workflow of an issue</vt:lpstr>
      <vt:lpstr>Summary</vt:lpstr>
      <vt:lpstr>PowerPoint Presentation</vt:lpstr>
      <vt:lpstr>Summary of proposal </vt:lpstr>
      <vt:lpstr>Questions? Diskussion? Improvements?</vt:lpstr>
      <vt:lpstr>Wir beantworten gerne Ihre Fragen</vt:lpstr>
      <vt:lpstr>PowerPoint Presentation</vt:lpstr>
      <vt:lpstr>PowerPoint Presentation</vt:lpstr>
      <vt:lpstr>Biggest waste in Software Development?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Allin Kalinowski</dc:creator>
  <cp:lastModifiedBy>Sibylle Peter</cp:lastModifiedBy>
  <cp:revision>360</cp:revision>
  <dcterms:created xsi:type="dcterms:W3CDTF">2013-02-12T12:50:13Z</dcterms:created>
  <dcterms:modified xsi:type="dcterms:W3CDTF">2014-12-16T07:57:05Z</dcterms:modified>
</cp:coreProperties>
</file>