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21DE58DE-8AEE-4597-83EA-0C9C297AC8D1}">
  <a:tblStyle styleId="{21DE58DE-8AEE-4597-83EA-0C9C297AC8D1}" styleName="Table_0"/>
  <a:tblStyle styleId="{5C89E1B8-5FF0-48E9-A05A-D6046A8E829A}" styleName="Table_1">
    <a:wholeTbl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Relationship Id="rId4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bugs.eclipse.org/bugs/show_bug.cgi?id=467101" TargetMode="External"/><Relationship Id="rId4" Type="http://schemas.openxmlformats.org/officeDocument/2006/relationships/hyperlink" Target="http://vs0.inf.ethz.ch/logs/origin-trac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Eclipse IoT </a:t>
            </a:r>
            <a:br>
              <a:rPr lang="en"/>
            </a:br>
            <a:r>
              <a:rPr lang="en"/>
              <a:t>monthly report</a:t>
            </a:r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November 2016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9525" y="5027750"/>
            <a:ext cx="1544950" cy="136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50"/>
            <a:ext cx="8641799" cy="84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Monthly projects development activity</a:t>
            </a:r>
          </a:p>
        </p:txBody>
      </p:sp>
      <p:graphicFrame>
        <p:nvGraphicFramePr>
          <p:cNvPr id="35" name="Shape 35"/>
          <p:cNvGraphicFramePr/>
          <p:nvPr/>
        </p:nvGraphicFramePr>
        <p:xfrm>
          <a:off x="576262" y="10991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{21DE58DE-8AEE-4597-83EA-0C9C297AC8D1}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NOV</a:t>
                      </a:r>
                      <a:r>
                        <a:rPr b="1" lang="en" sz="1000" u="sng"/>
                        <a:t> '16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000"/>
                        <a:t>(color indicates variation compared to previous month)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edje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milo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tinydtls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whiskers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299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Yearly projects development activity</a:t>
            </a:r>
          </a:p>
        </p:txBody>
      </p:sp>
      <p:graphicFrame>
        <p:nvGraphicFramePr>
          <p:cNvPr id="41" name="Shape 41"/>
          <p:cNvGraphicFramePr/>
          <p:nvPr/>
        </p:nvGraphicFramePr>
        <p:xfrm>
          <a:off x="576262" y="10991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{21DE58DE-8AEE-4597-83EA-0C9C297AC8D1}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DEC '15 - NOV '16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000"/>
                        <a:t>(color indicates variation compared to previous period)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352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edje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1396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354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450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263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milo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333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726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1035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tinydtls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whiskers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3166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2453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337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7101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1358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-1661675" y="1734250"/>
            <a:ext cx="1565399" cy="530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https://docs.google.com/spreadsheets/d/1MT8vUectDG7qnt83LBts-B7oECMsICXyB4Tn4Kxl64U/pubchart?oid=1293913369&amp;format=image</a:t>
            </a:r>
          </a:p>
        </p:txBody>
      </p:sp>
      <p:pic>
        <p:nvPicPr>
          <p:cNvPr descr="pubchart"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875" y="1268139"/>
            <a:ext cx="6676250" cy="35421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8" name="Shape 48"/>
          <p:cNvGraphicFramePr/>
          <p:nvPr/>
        </p:nvGraphicFramePr>
        <p:xfrm>
          <a:off x="808400" y="501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{5C89E1B8-5FF0-48E9-A05A-D6046A8E829A}</a:tableStyleId>
              </a:tblPr>
              <a:tblGrid>
                <a:gridCol w="3763600"/>
                <a:gridCol w="37636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Number of unique visitors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133K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Month-over-month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+7%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Project with the highest growth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Eclipse Vorto (</a:t>
                      </a:r>
                      <a:r>
                        <a:rPr b="1" lang="en">
                          <a:solidFill>
                            <a:srgbClr val="38761D"/>
                          </a:solidFill>
                        </a:rPr>
                        <a:t>+75%</a:t>
                      </a:r>
                      <a:r>
                        <a:rPr lang="en"/>
                        <a:t>) 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Year-over-year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+48%</a:t>
                      </a:r>
                      <a:r>
                        <a:rPr lang="en"/>
                        <a:t> (870K → 1.30M visitors)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9" name="Shape 4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Websites</a:t>
            </a:r>
          </a:p>
        </p:txBody>
      </p:sp>
      <p:pic>
        <p:nvPicPr>
          <p:cNvPr descr="pubchart" id="50" name="Shape 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8399" y="974987"/>
            <a:ext cx="7527198" cy="399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ubchart" id="55" name="Shape 55"/>
          <p:cNvPicPr preferRelativeResize="0"/>
          <p:nvPr/>
        </p:nvPicPr>
        <p:blipFill rotWithShape="1">
          <a:blip r:embed="rId3">
            <a:alphaModFix/>
          </a:blip>
          <a:srcRect b="19" l="0" r="0" t="9"/>
          <a:stretch/>
        </p:blipFill>
        <p:spPr>
          <a:xfrm>
            <a:off x="190049" y="1223675"/>
            <a:ext cx="8763900" cy="55680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Downloads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-2017900" y="1102950"/>
            <a:ext cx="1837800" cy="91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https://docs.google.com/spreadsheets/d/1MT8vUectDG7qnt83LBts-B7oECMsICXyB4Tn4Kxl64U/pubchart?oid=1715994217&amp;format=image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3770625" y="2022525"/>
            <a:ext cx="2040000" cy="46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200" u="sng"/>
              <a:t>Downloads this month:</a:t>
            </a:r>
          </a:p>
        </p:txBody>
      </p:sp>
      <p:graphicFrame>
        <p:nvGraphicFramePr>
          <p:cNvPr id="59" name="Shape 59"/>
          <p:cNvGraphicFramePr/>
          <p:nvPr/>
        </p:nvGraphicFramePr>
        <p:xfrm>
          <a:off x="3770625" y="2381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{21DE58DE-8AEE-4597-83EA-0C9C297AC8D1}</a:tableStyleId>
              </a:tblPr>
              <a:tblGrid>
                <a:gridCol w="952500"/>
                <a:gridCol w="9525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20902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17767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6955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4658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934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904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662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436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Lines of code (as of Aug-31, 2016)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-3279225" y="835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https://docs.google.com/spreadsheets/d/1MT8vUectDG7qnt83LBts-B7oECMsICXyB4Tn4Kxl64U/pubchart?oid=1652481431&amp;format=image</a:t>
            </a:r>
          </a:p>
        </p:txBody>
      </p:sp>
      <p:pic>
        <p:nvPicPr>
          <p:cNvPr descr="pubchart" id="66" name="Shape 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114505"/>
            <a:ext cx="8229598" cy="5621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Mailing list subscriptions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-2172125" y="1469550"/>
            <a:ext cx="2094900" cy="795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https://docs.google.com/spreadsheets/d/1MT8vUectDG7qnt83LBts-B7oECMsICXyB4Tn4Kxl64U/pubchart?oid=1893372427&amp;format=image</a:t>
            </a:r>
          </a:p>
        </p:txBody>
      </p:sp>
      <p:pic>
        <p:nvPicPr>
          <p:cNvPr descr="pubchart" id="73" name="Shape 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837" y="1419500"/>
            <a:ext cx="8396325" cy="5190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Sandbox servers </a:t>
            </a:r>
            <a:r>
              <a:rPr lang="en" sz="2400"/>
              <a:t>(MQTT, CoAP, LwM2M)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1140900"/>
            <a:ext cx="8532000" cy="5427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MQTT</a:t>
            </a:r>
            <a:r>
              <a:rPr lang="en"/>
              <a:t> (Mosquitto)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916 active clients </a:t>
            </a:r>
            <a:r>
              <a:rPr lang="en" sz="2400"/>
              <a:t>(</a:t>
            </a:r>
            <a:r>
              <a:rPr b="1" lang="en" sz="2400">
                <a:solidFill>
                  <a:srgbClr val="38761D"/>
                </a:solidFill>
              </a:rPr>
              <a:t>+12%</a:t>
            </a:r>
            <a:r>
              <a:rPr lang="en" sz="2400"/>
              <a:t> monthly)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CoAP</a:t>
            </a:r>
          </a:p>
          <a:p>
            <a:pPr indent="-393700" lvl="0" marL="457200" rtl="0">
              <a:spcBef>
                <a:spcPts val="0"/>
              </a:spcBef>
              <a:buSzPct val="100000"/>
            </a:pPr>
            <a:r>
              <a:rPr lang="en" sz="2600"/>
              <a:t>131 unique IP addresses </a:t>
            </a:r>
            <a:r>
              <a:rPr lang="en" sz="2400"/>
              <a:t>(</a:t>
            </a:r>
            <a:r>
              <a:rPr b="1" lang="en" sz="2400">
                <a:solidFill>
                  <a:srgbClr val="38761D"/>
                </a:solidFill>
              </a:rPr>
              <a:t>+211%</a:t>
            </a:r>
            <a:r>
              <a:rPr lang="en" sz="2400"/>
              <a:t> monthly)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LWM2M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/>
              <a:t>See </a:t>
            </a:r>
            <a:r>
              <a:rPr b="1" lang="en" u="sng">
                <a:solidFill>
                  <a:srgbClr val="663366"/>
                </a:solidFill>
                <a:hlinkClick r:id="rId3"/>
              </a:rPr>
              <a:t>Bug 467101</a:t>
            </a:r>
            <a:r>
              <a:rPr b="1" lang="en">
                <a:highlight>
                  <a:srgbClr val="D0D0D0"/>
                </a:highlight>
              </a:rPr>
              <a:t> 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80" name="Shape 80"/>
          <p:cNvSpPr txBox="1"/>
          <p:nvPr/>
        </p:nvSpPr>
        <p:spPr>
          <a:xfrm>
            <a:off x="-2622175" y="474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http://vs0.inf.ethz.ch/logs/origin-trace/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