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828F781B-1EEF-4002-A624-908DB4F3ED99}">
  <a:tblStyle styleId="{828F781B-1EEF-4002-A624-908DB4F3ED99}" styleName="Table_0"/>
  <a:tblStyle styleId="{FEB970D8-E9E3-4F89-8FF2-B6A4FC22CC16}" styleName="Table_1">
    <a:wholeTbl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Relationship Id="rId4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bugs.eclipse.org/bugs/show_bug.cgi?id=4671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Eclipse IoT </a:t>
            </a:r>
            <a:br>
              <a:rPr lang="en"/>
            </a:br>
            <a:r>
              <a:rPr lang="en"/>
              <a:t>monthly report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May 2016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525" y="5027750"/>
            <a:ext cx="1544950" cy="136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50"/>
            <a:ext cx="8641799" cy="84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Monthly projects development activity</a:t>
            </a:r>
          </a:p>
        </p:txBody>
      </p:sp>
      <p:graphicFrame>
        <p:nvGraphicFramePr>
          <p:cNvPr id="35" name="Shape 35"/>
          <p:cNvGraphicFramePr/>
          <p:nvPr/>
        </p:nvGraphicFramePr>
        <p:xfrm>
          <a:off x="576275" y="14135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{828F781B-1EEF-4002-A624-908DB4F3ED99}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MAY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month)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tiaki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Github monthly activity</a:t>
            </a:r>
          </a:p>
        </p:txBody>
      </p:sp>
      <p:sp>
        <p:nvSpPr>
          <p:cNvPr id="41" name="Shape 41"/>
          <p:cNvSpPr txBox="1"/>
          <p:nvPr>
            <p:ph type="title"/>
          </p:nvPr>
        </p:nvSpPr>
        <p:spPr>
          <a:xfrm>
            <a:off x="457200" y="1346025"/>
            <a:ext cx="3607800" cy="828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Pull requests</a:t>
            </a:r>
          </a:p>
        </p:txBody>
      </p:sp>
      <p:sp>
        <p:nvSpPr>
          <p:cNvPr id="42" name="Shape 42"/>
          <p:cNvSpPr txBox="1"/>
          <p:nvPr>
            <p:ph type="title"/>
          </p:nvPr>
        </p:nvSpPr>
        <p:spPr>
          <a:xfrm>
            <a:off x="4940275" y="1346025"/>
            <a:ext cx="3607800" cy="828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Issues</a:t>
            </a:r>
          </a:p>
        </p:txBody>
      </p:sp>
      <p:graphicFrame>
        <p:nvGraphicFramePr>
          <p:cNvPr id="43" name="Shape 43"/>
          <p:cNvGraphicFramePr/>
          <p:nvPr/>
        </p:nvGraphicFramePr>
        <p:xfrm>
          <a:off x="5315425" y="241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{828F781B-1EEF-4002-A624-908DB4F3ED99}</a:tableStyleId>
              </a:tblPr>
              <a:tblGrid>
                <a:gridCol w="952500"/>
                <a:gridCol w="952500"/>
                <a:gridCol w="952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April 2016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May 2016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iot.californium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iot.hawkbit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iot.hono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iot.kura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111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iot.leshan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iot.milo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iot.mosquitto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26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125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iot.ponte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CE8B2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iot.risev2g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CE8B2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iot.smarthome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99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iot.tiaki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CE8B2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iot.vorto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37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iot.wakaama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iot.whiskers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Grand Total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456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E1C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Shape 44"/>
          <p:cNvGraphicFramePr/>
          <p:nvPr/>
        </p:nvGraphicFramePr>
        <p:xfrm>
          <a:off x="846400" y="241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{828F781B-1EEF-4002-A624-908DB4F3ED99}</a:tableStyleId>
              </a:tblPr>
              <a:tblGrid>
                <a:gridCol w="952500"/>
                <a:gridCol w="952500"/>
                <a:gridCol w="952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April 2016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May 2016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iot.californium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iot.hawkbit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iot.hono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iot.kura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iot.leshan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iot.milo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iot.mosquitto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44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iot.ponte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iot.risev2g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CE8B2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iot.smarthome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405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iot.tiaki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CE8B2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iot.vorto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iot.wakaama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iot.whiskers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Grand Total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561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E1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Yearly projects development activity</a:t>
            </a:r>
          </a:p>
        </p:txBody>
      </p:sp>
      <p:graphicFrame>
        <p:nvGraphicFramePr>
          <p:cNvPr id="50" name="Shape 50"/>
          <p:cNvGraphicFramePr/>
          <p:nvPr/>
        </p:nvGraphicFramePr>
        <p:xfrm>
          <a:off x="576262" y="14135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{828F781B-1EEF-4002-A624-908DB4F3ED99}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JUN '15 - MAY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period)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538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493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tiaki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6849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/>
        </p:nvSpPr>
        <p:spPr>
          <a:xfrm>
            <a:off x="-1661675" y="1734250"/>
            <a:ext cx="1565399" cy="53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https://docs.google.com/spreadsheets/d/1MT8vUectDG7qnt83LBts-B7oECMsICXyB4Tn4Kxl64U/pubchart?oid=1293913369&amp;format=image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75" y="1268139"/>
            <a:ext cx="6676250" cy="35421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7" name="Shape 57"/>
          <p:cNvGraphicFramePr/>
          <p:nvPr/>
        </p:nvGraphicFramePr>
        <p:xfrm>
          <a:off x="808400" y="501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{FEB970D8-E9E3-4F89-8FF2-B6A4FC22CC16}</a:tableStyleId>
              </a:tblPr>
              <a:tblGrid>
                <a:gridCol w="3763600"/>
                <a:gridCol w="3763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unique visitors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103K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Month-over-month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B45F06"/>
                          </a:solidFill>
                        </a:rPr>
                        <a:t>- 4.9%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Project with the highest growth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Eclipse Ponte (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+18%</a:t>
                      </a:r>
                      <a:r>
                        <a:rPr lang="en"/>
                        <a:t>)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Year-over-year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+83%</a:t>
                      </a:r>
                      <a:r>
                        <a:rPr lang="en"/>
                        <a:t> (582K → 1.07M unique visitors)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8" name="Shape 58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Websites</a:t>
            </a:r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399" y="974987"/>
            <a:ext cx="7527198" cy="3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 rotWithShape="1">
          <a:blip r:embed="rId3">
            <a:alphaModFix/>
          </a:blip>
          <a:srcRect b="19" l="0" r="0" t="9"/>
          <a:stretch/>
        </p:blipFill>
        <p:spPr>
          <a:xfrm>
            <a:off x="190049" y="1223675"/>
            <a:ext cx="8763900" cy="55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Downloads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-2017900" y="1102950"/>
            <a:ext cx="1837800" cy="9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https://docs.google.com/spreadsheets/d/1MT8vUectDG7qnt83LBts-B7oECMsICXyB4Tn4Kxl64U/pubchart?oid=1715994217&amp;format=image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3770625" y="2022525"/>
            <a:ext cx="2040000" cy="46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200" u="sng"/>
              <a:t>Downloads this month:</a:t>
            </a:r>
          </a:p>
        </p:txBody>
      </p:sp>
      <p:graphicFrame>
        <p:nvGraphicFramePr>
          <p:cNvPr id="68" name="Shape 68"/>
          <p:cNvGraphicFramePr/>
          <p:nvPr/>
        </p:nvGraphicFramePr>
        <p:xfrm>
          <a:off x="3770625" y="2394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{828F781B-1EEF-4002-A624-908DB4F3ED99}</a:tableStyleId>
              </a:tblPr>
              <a:tblGrid>
                <a:gridCol w="952500"/>
                <a:gridCol w="952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20811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11051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3765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2980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Lines of code (as of Mar-31, 2016)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-3279225" y="83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https://docs.google.com/spreadsheets/d/1MT8vUectDG7qnt83LBts-B7oECMsICXyB4Tn4Kxl64U/pubchart?oid=1652481431&amp;format=image</a:t>
            </a:r>
          </a:p>
        </p:txBody>
      </p:sp>
      <p:pic>
        <p:nvPicPr>
          <p:cNvPr id="75" name="Shape 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14505"/>
            <a:ext cx="8229598" cy="562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Mailing list subscriptions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-2172125" y="1469550"/>
            <a:ext cx="2094900" cy="795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https://docs.google.com/spreadsheets/d/1MT8vUectDG7qnt83LBts-B7oECMsICXyB4Tn4Kxl64U/pubchart?oid=1893372427&amp;format=image</a:t>
            </a: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837" y="1419500"/>
            <a:ext cx="8396325" cy="519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Sandbox servers </a:t>
            </a:r>
            <a:r>
              <a:rPr lang="en" sz="2400"/>
              <a:t>(MQTT, CoAP, LwM2M)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140900"/>
            <a:ext cx="8532000" cy="542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MQTT</a:t>
            </a:r>
            <a:r>
              <a:rPr lang="en"/>
              <a:t> (Mosquitto)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489 active clients </a:t>
            </a:r>
            <a:r>
              <a:rPr lang="en" sz="2400"/>
              <a:t>(</a:t>
            </a:r>
            <a:r>
              <a:rPr b="1" lang="en" sz="2400">
                <a:solidFill>
                  <a:srgbClr val="BF9000"/>
                </a:solidFill>
              </a:rPr>
              <a:t>-3%</a:t>
            </a:r>
            <a:r>
              <a:rPr lang="en" sz="2400"/>
              <a:t> monthly)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CoAP</a:t>
            </a:r>
          </a:p>
          <a:p>
            <a:pPr indent="-393700" lvl="0" marL="457200" rtl="0">
              <a:spcBef>
                <a:spcPts val="0"/>
              </a:spcBef>
              <a:buSzPct val="100000"/>
            </a:pPr>
            <a:r>
              <a:rPr lang="en" sz="2600"/>
              <a:t>198 unique IP addresses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LWM2M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See </a:t>
            </a:r>
            <a:r>
              <a:rPr b="1" lang="en" u="sng">
                <a:solidFill>
                  <a:srgbClr val="663366"/>
                </a:solidFill>
                <a:hlinkClick r:id="rId3"/>
              </a:rPr>
              <a:t>Bug 467101</a:t>
            </a:r>
            <a:r>
              <a:rPr b="1" lang="en">
                <a:highlight>
                  <a:srgbClr val="D0D0D0"/>
                </a:highlight>
              </a:rPr>
              <a:t> 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