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B0B0A549-AF05-428A-A1D9-CF6D9367449A}">
  <a:tblStyle styleId="{B0B0A549-AF05-428A-A1D9-CF6D9367449A}" styleName="Table_0"/>
  <a:tblStyle styleId="{4DE7BAA3-5223-443E-BF6D-708F0FAFB4B9}" styleName="Table_1">
    <a:wholeTbl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140900"/>
            <a:ext cx="8229600" cy="5427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140900"/>
            <a:ext cx="8229600" cy="54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png"/><Relationship Id="rId4" Type="http://schemas.openxmlformats.org/officeDocument/2006/relationships/image" Target="../media/image0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bugs.eclipse.org/bugs/show_bug.cgi?id=467101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Eclipse IoT </a:t>
            </a:r>
            <a:br>
              <a:rPr lang="en"/>
            </a:br>
            <a:r>
              <a:rPr lang="en"/>
              <a:t>monthly report</a:t>
            </a:r>
          </a:p>
        </p:txBody>
      </p:sp>
      <p:sp>
        <p:nvSpPr>
          <p:cNvPr id="28" name="Shape 28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June 2016</a:t>
            </a:r>
          </a:p>
        </p:txBody>
      </p:sp>
      <p:pic>
        <p:nvPicPr>
          <p:cNvPr id="29" name="Shape 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99525" y="5027750"/>
            <a:ext cx="1544950" cy="1361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200" y="274650"/>
            <a:ext cx="8641799" cy="84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Monthly projects development activity</a:t>
            </a:r>
          </a:p>
        </p:txBody>
      </p:sp>
      <p:graphicFrame>
        <p:nvGraphicFramePr>
          <p:cNvPr id="35" name="Shape 35"/>
          <p:cNvGraphicFramePr/>
          <p:nvPr/>
        </p:nvGraphicFramePr>
        <p:xfrm>
          <a:off x="576262" y="109918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{B0B0A549-AF05-428A-A1D9-CF6D9367449A}</a:tableStyleId>
              </a:tblPr>
              <a:tblGrid>
                <a:gridCol w="1362075"/>
                <a:gridCol w="1104900"/>
                <a:gridCol w="1104900"/>
                <a:gridCol w="1104900"/>
                <a:gridCol w="1104900"/>
                <a:gridCol w="1104900"/>
                <a:gridCol w="11049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 u="sng"/>
                        <a:t>JUN '16</a:t>
                      </a:r>
                    </a:p>
                  </a:txBody>
                  <a:tcPr marT="19050" marB="19050" marR="28575" marL="28575" anchor="b"/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i="1" lang="en" sz="1000"/>
                        <a:t>(color indicates variation compared to previous month)</a:t>
                      </a:r>
                    </a:p>
                  </a:txBody>
                  <a:tcPr marT="19050" marB="19050" marR="28575" marL="28575" anchor="b"/>
                </a:tc>
                <a:tc hMerge="1"/>
                <a:tc hMerge="1"/>
                <a:tc hMerge="1"/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Opened bugs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Closed bugs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Code authors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Commits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Posted messages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Senders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4diac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californium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concierge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eclipsescada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edje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hawkbit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hono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krikkit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kura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leshan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milo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mosquitto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om2m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paho.incubator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ponte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risev2g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smarthome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183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tinydtls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vorto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151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wakaama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whiskers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ALL PROJECTS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288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230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783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Yearly projects development activity</a:t>
            </a:r>
          </a:p>
        </p:txBody>
      </p:sp>
      <p:graphicFrame>
        <p:nvGraphicFramePr>
          <p:cNvPr id="41" name="Shape 41"/>
          <p:cNvGraphicFramePr/>
          <p:nvPr/>
        </p:nvGraphicFramePr>
        <p:xfrm>
          <a:off x="576262" y="109918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{B0B0A549-AF05-428A-A1D9-CF6D9367449A}</a:tableStyleId>
              </a:tblPr>
              <a:tblGrid>
                <a:gridCol w="1362075"/>
                <a:gridCol w="1104900"/>
                <a:gridCol w="1104900"/>
                <a:gridCol w="1104900"/>
                <a:gridCol w="1104900"/>
                <a:gridCol w="1104900"/>
                <a:gridCol w="11049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 u="sng"/>
                        <a:t>JUL '15 - JUN '16</a:t>
                      </a:r>
                    </a:p>
                  </a:txBody>
                  <a:tcPr marT="19050" marB="19050" marR="28575" marL="28575" anchor="b"/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i="1" lang="en" sz="1000"/>
                        <a:t>(color indicates variation compared to previous period)</a:t>
                      </a:r>
                    </a:p>
                  </a:txBody>
                  <a:tcPr marT="19050" marB="19050" marR="28575" marL="28575" anchor="b"/>
                </a:tc>
                <a:tc hMerge="1"/>
                <a:tc hMerge="1"/>
                <a:tc hMerge="1"/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Opened bugs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Closed bugs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Code authors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Commits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Posted messages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Senders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4diac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californium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540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399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concierge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132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eclipsescada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421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edje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hawkbit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hono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169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krikkit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kura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171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943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leshan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368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192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milo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mosquitto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157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322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om2m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224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182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357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484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paho.incubator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ponte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risev2g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smarthome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532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483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1735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tinydtls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vorto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262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1299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wakaama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373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172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whiskers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ALL PROJECTS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1663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1276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274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7694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1981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/>
        </p:nvSpPr>
        <p:spPr>
          <a:xfrm>
            <a:off x="-1661675" y="1734250"/>
            <a:ext cx="1565399" cy="530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"/>
              <a:t>https://docs.google.com/spreadsheets/d/1MT8vUectDG7qnt83LBts-B7oECMsICXyB4Tn4Kxl64U/pubchart?oid=1293913369&amp;format=image</a:t>
            </a:r>
          </a:p>
        </p:txBody>
      </p:sp>
      <p:pic>
        <p:nvPicPr>
          <p:cNvPr descr="pubchart" id="47" name="Shape 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3875" y="1268139"/>
            <a:ext cx="6676250" cy="354214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8" name="Shape 48"/>
          <p:cNvGraphicFramePr/>
          <p:nvPr/>
        </p:nvGraphicFramePr>
        <p:xfrm>
          <a:off x="808400" y="5017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{4DE7BAA3-5223-443E-BF6D-708F0FAFB4B9}</a:tableStyleId>
              </a:tblPr>
              <a:tblGrid>
                <a:gridCol w="3763600"/>
                <a:gridCol w="37636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Number of unique visitors this month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115K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Month-over-month variation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b="1" lang="en">
                          <a:solidFill>
                            <a:srgbClr val="38761D"/>
                          </a:solidFill>
                        </a:rPr>
                        <a:t>+12%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Project with the highest growth this month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Eclipse Concierge (</a:t>
                      </a:r>
                      <a:r>
                        <a:rPr b="1" lang="en">
                          <a:solidFill>
                            <a:srgbClr val="38761D"/>
                          </a:solidFill>
                        </a:rPr>
                        <a:t>+224%</a:t>
                      </a:r>
                      <a:r>
                        <a:rPr lang="en"/>
                        <a:t>) 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Year-over-year variation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solidFill>
                            <a:srgbClr val="38761D"/>
                          </a:solidFill>
                        </a:rPr>
                        <a:t>+74%</a:t>
                      </a:r>
                      <a:r>
                        <a:rPr lang="en"/>
                        <a:t> (632K → 1.10M unique visitors)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49" name="Shape 49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Websites</a:t>
            </a:r>
          </a:p>
        </p:txBody>
      </p:sp>
      <p:pic>
        <p:nvPicPr>
          <p:cNvPr descr="pubchart" id="50" name="Shape 5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8399" y="974987"/>
            <a:ext cx="7527198" cy="3993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ubchart" id="55" name="Shape 55"/>
          <p:cNvPicPr preferRelativeResize="0"/>
          <p:nvPr/>
        </p:nvPicPr>
        <p:blipFill rotWithShape="1">
          <a:blip r:embed="rId3">
            <a:alphaModFix/>
          </a:blip>
          <a:srcRect b="19" l="0" r="0" t="9"/>
          <a:stretch/>
        </p:blipFill>
        <p:spPr>
          <a:xfrm>
            <a:off x="190049" y="1223675"/>
            <a:ext cx="8763900" cy="55680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Downloads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-2017900" y="1102950"/>
            <a:ext cx="1837800" cy="919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"/>
              <a:t>https://docs.google.com/spreadsheets/d/1MT8vUectDG7qnt83LBts-B7oECMsICXyB4Tn4Kxl64U/pubchart?oid=1715994217&amp;format=image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3770625" y="2022525"/>
            <a:ext cx="2040000" cy="461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200" u="sng"/>
              <a:t>Downloads this month:</a:t>
            </a:r>
          </a:p>
        </p:txBody>
      </p:sp>
      <p:graphicFrame>
        <p:nvGraphicFramePr>
          <p:cNvPr id="59" name="Shape 59"/>
          <p:cNvGraphicFramePr/>
          <p:nvPr/>
        </p:nvGraphicFramePr>
        <p:xfrm>
          <a:off x="3770625" y="2436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{B0B0A549-AF05-428A-A1D9-CF6D9367449A}</a:tableStyleId>
              </a:tblPr>
              <a:tblGrid>
                <a:gridCol w="952500"/>
                <a:gridCol w="9525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mosquitto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12326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8846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smarthome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3851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californium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3511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leshan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1747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kura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1264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eclipsescada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785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ponte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249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om2m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Lines of code (as of Jun-30, 2016)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-3279225" y="8355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https://docs.google.com/spreadsheets/d/1MT8vUectDG7qnt83LBts-B7oECMsICXyB4Tn4Kxl64U/pubchart?oid=1652481431&amp;format=image</a:t>
            </a:r>
          </a:p>
        </p:txBody>
      </p:sp>
      <p:pic>
        <p:nvPicPr>
          <p:cNvPr descr="pubchart" id="66" name="Shape 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114505"/>
            <a:ext cx="8229598" cy="56214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Mailing list subscriptions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-2172125" y="1469550"/>
            <a:ext cx="2094900" cy="795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"/>
              <a:t>https://docs.google.com/spreadsheets/d/1MT8vUectDG7qnt83LBts-B7oECMsICXyB4Tn4Kxl64U/pubchart?oid=1893372427&amp;format=image</a:t>
            </a:r>
          </a:p>
        </p:txBody>
      </p:sp>
      <p:pic>
        <p:nvPicPr>
          <p:cNvPr descr="pubchart" id="73" name="Shape 7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3837" y="1419500"/>
            <a:ext cx="8396325" cy="5190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Sandbox servers </a:t>
            </a:r>
            <a:r>
              <a:rPr lang="en" sz="2400"/>
              <a:t>(MQTT, CoAP, LwM2M)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457200" y="1140900"/>
            <a:ext cx="8532000" cy="5427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MQTT</a:t>
            </a:r>
            <a:r>
              <a:rPr lang="en"/>
              <a:t> (Mosquitto)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1322 active clients </a:t>
            </a:r>
            <a:r>
              <a:rPr lang="en" sz="2400"/>
              <a:t>(</a:t>
            </a:r>
            <a:r>
              <a:rPr b="1" lang="en" sz="2400">
                <a:solidFill>
                  <a:srgbClr val="38761D"/>
                </a:solidFill>
              </a:rPr>
              <a:t>+170%</a:t>
            </a:r>
            <a:r>
              <a:rPr lang="en" sz="2400"/>
              <a:t> monthly)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CoAP</a:t>
            </a:r>
          </a:p>
          <a:p>
            <a:pPr indent="-393700" lvl="0" marL="457200" rtl="0">
              <a:spcBef>
                <a:spcPts val="0"/>
              </a:spcBef>
              <a:buSzPct val="100000"/>
            </a:pPr>
            <a:r>
              <a:rPr lang="en" sz="2600"/>
              <a:t>254 unique IP addresses </a:t>
            </a:r>
            <a:r>
              <a:rPr lang="en" sz="2400"/>
              <a:t>(</a:t>
            </a:r>
            <a:r>
              <a:rPr b="1" lang="en" sz="2400">
                <a:solidFill>
                  <a:srgbClr val="38761D"/>
                </a:solidFill>
              </a:rPr>
              <a:t>+28%</a:t>
            </a:r>
            <a:r>
              <a:rPr lang="en" sz="2400"/>
              <a:t> monthly)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LWM2M</a:t>
            </a:r>
          </a:p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"/>
              <a:t>See </a:t>
            </a:r>
            <a:r>
              <a:rPr b="1" lang="en" u="sng">
                <a:solidFill>
                  <a:srgbClr val="663366"/>
                </a:solidFill>
                <a:hlinkClick r:id="rId3"/>
              </a:rPr>
              <a:t>Bug 467101</a:t>
            </a:r>
            <a:r>
              <a:rPr b="1" lang="en">
                <a:highlight>
                  <a:srgbClr val="D0D0D0"/>
                </a:highlight>
              </a:rPr>
              <a:t> </a:t>
            </a:r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