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59EC954C-4A1D-4624-BFDF-10B966600E18}">
  <a:tblStyle styleId="{59EC954C-4A1D-4624-BFDF-10B966600E18}" styleName="Table_0"/>
  <a:tblStyle styleId="{965A3C76-19FB-4588-A863-8371BE5A261A}" styleName="Table_1">
    <a:wholeTbl>
      <a:tcStyle>
        <a:tcBdr>
          <a:left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" type="body"/>
          </p:nvPr>
        </p:nvSpPr>
        <p:spPr>
          <a:xfrm>
            <a:off x="457200" y="1140900"/>
            <a:ext cx="8229600" cy="5427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2" type="body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idx="1" type="body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140900"/>
            <a:ext cx="8229600" cy="542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600"/>
              </a:spcBef>
              <a:buClr>
                <a:schemeClr val="dk1"/>
              </a:buClr>
              <a:buSzPct val="100000"/>
              <a:buChar char="●"/>
              <a:defRPr sz="3000">
                <a:solidFill>
                  <a:schemeClr val="dk1"/>
                </a:solidFill>
              </a:defRPr>
            </a:lvl1pPr>
            <a:lvl2pPr lvl="1">
              <a:spcBef>
                <a:spcPts val="480"/>
              </a:spcBef>
              <a:buClr>
                <a:schemeClr val="dk1"/>
              </a:buClr>
              <a:buSzPct val="100000"/>
              <a:buChar char="○"/>
              <a:defRPr sz="2400">
                <a:solidFill>
                  <a:schemeClr val="dk1"/>
                </a:solidFill>
              </a:defRPr>
            </a:lvl2pPr>
            <a:lvl3pPr lvl="2">
              <a:spcBef>
                <a:spcPts val="480"/>
              </a:spcBef>
              <a:buClr>
                <a:schemeClr val="dk1"/>
              </a:buClr>
              <a:buSzPct val="100000"/>
              <a:buChar char="■"/>
              <a:defRPr sz="2400">
                <a:solidFill>
                  <a:schemeClr val="dk1"/>
                </a:solidFill>
              </a:defRPr>
            </a:lvl3pPr>
            <a:lvl4pPr lvl="3">
              <a:spcBef>
                <a:spcPts val="360"/>
              </a:spcBef>
              <a:buClr>
                <a:schemeClr val="dk1"/>
              </a:buClr>
              <a:buSzPct val="100000"/>
              <a:buChar char="●"/>
              <a:defRPr sz="1800">
                <a:solidFill>
                  <a:schemeClr val="dk1"/>
                </a:solidFill>
              </a:defRPr>
            </a:lvl4pPr>
            <a:lvl5pPr lvl="4">
              <a:spcBef>
                <a:spcPts val="360"/>
              </a:spcBef>
              <a:buClr>
                <a:schemeClr val="dk1"/>
              </a:buClr>
              <a:buSzPct val="100000"/>
              <a:buChar char="○"/>
              <a:defRPr sz="1800">
                <a:solidFill>
                  <a:schemeClr val="dk1"/>
                </a:solidFill>
              </a:defRPr>
            </a:lvl5pPr>
            <a:lvl6pPr lvl="5">
              <a:spcBef>
                <a:spcPts val="360"/>
              </a:spcBef>
              <a:buClr>
                <a:schemeClr val="dk1"/>
              </a:buClr>
              <a:buSzPct val="100000"/>
              <a:buChar char="■"/>
              <a:defRPr sz="1800">
                <a:solidFill>
                  <a:schemeClr val="dk1"/>
                </a:solidFill>
              </a:defRPr>
            </a:lvl6pPr>
            <a:lvl7pPr lvl="6">
              <a:spcBef>
                <a:spcPts val="360"/>
              </a:spcBef>
              <a:buClr>
                <a:schemeClr val="dk1"/>
              </a:buClr>
              <a:buSzPct val="100000"/>
              <a:buChar char="●"/>
              <a:defRPr sz="1800">
                <a:solidFill>
                  <a:schemeClr val="dk1"/>
                </a:solidFill>
              </a:defRPr>
            </a:lvl7pPr>
            <a:lvl8pPr lvl="7">
              <a:spcBef>
                <a:spcPts val="360"/>
              </a:spcBef>
              <a:buClr>
                <a:schemeClr val="dk1"/>
              </a:buClr>
              <a:buSzPct val="100000"/>
              <a:buChar char="○"/>
              <a:defRPr sz="1800">
                <a:solidFill>
                  <a:schemeClr val="dk1"/>
                </a:solidFill>
              </a:defRPr>
            </a:lvl8pPr>
            <a:lvl9pPr lvl="8">
              <a:spcBef>
                <a:spcPts val="360"/>
              </a:spcBef>
              <a:buClr>
                <a:schemeClr val="dk1"/>
              </a:buClr>
              <a:buSzPct val="100000"/>
              <a:buChar char="■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Eclipse IoT </a:t>
            </a:r>
            <a:br>
              <a:rPr lang="en"/>
            </a:br>
            <a:r>
              <a:rPr lang="en"/>
              <a:t>monthly report</a:t>
            </a:r>
          </a:p>
        </p:txBody>
      </p:sp>
      <p:sp>
        <p:nvSpPr>
          <p:cNvPr id="28" name="Shape 28"/>
          <p:cNvSpPr txBox="1"/>
          <p:nvPr>
            <p:ph idx="1" type="subTitle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August 2017</a:t>
            </a:r>
          </a:p>
        </p:txBody>
      </p:sp>
      <p:pic>
        <p:nvPicPr>
          <p:cNvPr id="29" name="Shape 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99525" y="5027750"/>
            <a:ext cx="1544950" cy="1361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457200" y="122250"/>
            <a:ext cx="8641800" cy="84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Monthly projects development activity</a:t>
            </a:r>
          </a:p>
        </p:txBody>
      </p:sp>
      <p:graphicFrame>
        <p:nvGraphicFramePr>
          <p:cNvPr id="35" name="Shape 35"/>
          <p:cNvGraphicFramePr/>
          <p:nvPr/>
        </p:nvGraphicFramePr>
        <p:xfrm>
          <a:off x="576250" y="9558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{59EC954C-4A1D-4624-BFDF-10B966600E18}</a:tableStyleId>
              </a:tblPr>
              <a:tblGrid>
                <a:gridCol w="1362075"/>
                <a:gridCol w="1104900"/>
                <a:gridCol w="1104900"/>
                <a:gridCol w="1104900"/>
                <a:gridCol w="1104900"/>
                <a:gridCol w="1104900"/>
                <a:gridCol w="1104900"/>
              </a:tblGrid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900" u="sng"/>
                        <a:t>AUG '17</a:t>
                      </a:r>
                    </a:p>
                  </a:txBody>
                  <a:tcPr marT="19050" marB="19050" marR="28575" marL="28575" anchor="b"/>
                </a:tc>
                <a:tc gridSpan="4"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i="1" lang="en" sz="900"/>
                        <a:t>(color indicates variation compared to previous month)</a:t>
                      </a:r>
                    </a:p>
                  </a:txBody>
                  <a:tcPr marT="19050" marB="19050" marR="28575" marL="28575" anchor="b"/>
                </a:tc>
                <a:tc hMerge="1"/>
                <a:tc hMerge="1"/>
                <a:tc hMerge="1"/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/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Opened bugs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Closed bugs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Code authors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Commits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Posted messages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Senders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4diac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62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californium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74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concierge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ditto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eclipsescada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edje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hawkbit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hono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68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kapua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229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krikkit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kura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58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82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leshan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milo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mosquitto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om2m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paho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136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80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73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paho.incubator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ponte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risev2g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smarthome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85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93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150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tinydtls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unide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vorto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64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wakaama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whiskers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900" u="sng"/>
                        <a:t>ALL PROJECTS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900"/>
                        <a:t>451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900"/>
                        <a:t>393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900"/>
                        <a:t>80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900"/>
                        <a:t>782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900"/>
                        <a:t>245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900"/>
                        <a:t>80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solidFill>
                      <a:srgbClr val="D9EAD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x="457200" y="122246"/>
            <a:ext cx="8229600" cy="828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Yearly projects development activity</a:t>
            </a:r>
          </a:p>
        </p:txBody>
      </p:sp>
      <p:graphicFrame>
        <p:nvGraphicFramePr>
          <p:cNvPr id="41" name="Shape 41"/>
          <p:cNvGraphicFramePr/>
          <p:nvPr/>
        </p:nvGraphicFramePr>
        <p:xfrm>
          <a:off x="652450" y="8956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{59EC954C-4A1D-4624-BFDF-10B966600E18}</a:tableStyleId>
              </a:tblPr>
              <a:tblGrid>
                <a:gridCol w="1362075"/>
                <a:gridCol w="1104900"/>
                <a:gridCol w="1104900"/>
                <a:gridCol w="1104900"/>
                <a:gridCol w="1104900"/>
                <a:gridCol w="1104900"/>
                <a:gridCol w="1104900"/>
              </a:tblGrid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900" u="sng"/>
                        <a:t>SEP '16 - AUG '17</a:t>
                      </a:r>
                    </a:p>
                  </a:txBody>
                  <a:tcPr marT="19050" marB="19050" marR="28575" marL="28575" anchor="b"/>
                </a:tc>
                <a:tc gridSpan="4"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i="1" lang="en" sz="900"/>
                        <a:t>(color indicates variation compared to previous period)</a:t>
                      </a:r>
                    </a:p>
                  </a:txBody>
                  <a:tcPr marT="19050" marB="19050" marR="28575" marL="28575" anchor="b"/>
                </a:tc>
                <a:tc hMerge="1"/>
                <a:tc hMerge="1"/>
                <a:tc hMerge="1"/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/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900"/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Opened bugs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Closed bugs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Code authors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Commits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Posted messages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Senders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4diac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204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206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346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californium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126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111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789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525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concierge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ditto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eclipsescada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310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edje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70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hawkbit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400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hono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131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116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806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302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kapua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357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236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3824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456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krikkit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kura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557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533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1478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398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leshan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84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69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361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342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64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milo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208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115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mosquitto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219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127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174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344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127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om2m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97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130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65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paho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661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496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66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966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463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217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paho.incubator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ponte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risev2g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smarthome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837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744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92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1181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tinydtls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37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93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unide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vorto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208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199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403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wakaama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60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49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136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116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53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whiskers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21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11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900"/>
                        <a:t>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900" u="sng"/>
                        <a:t>ALL PROJECTS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900"/>
                        <a:t>3731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900"/>
                        <a:t>3152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900"/>
                        <a:t>297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900"/>
                        <a:t>11630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900"/>
                        <a:t>3305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900"/>
                        <a:t>411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/>
        </p:nvSpPr>
        <p:spPr>
          <a:xfrm>
            <a:off x="-1661675" y="1734250"/>
            <a:ext cx="1565399" cy="530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"/>
              <a:t>https://docs.google.com/spreadsheets/d/1MT8vUectDG7qnt83LBts-B7oECMsICXyB4Tn4Kxl64U/pubchart?oid=1293913369&amp;format=image</a:t>
            </a:r>
          </a:p>
        </p:txBody>
      </p:sp>
      <p:pic>
        <p:nvPicPr>
          <p:cNvPr descr="pubchart" id="47" name="Shape 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33875" y="1268139"/>
            <a:ext cx="6676250" cy="354214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8" name="Shape 48"/>
          <p:cNvGraphicFramePr/>
          <p:nvPr/>
        </p:nvGraphicFramePr>
        <p:xfrm>
          <a:off x="808400" y="50173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{965A3C76-19FB-4588-A863-8371BE5A261A}</a:tableStyleId>
              </a:tblPr>
              <a:tblGrid>
                <a:gridCol w="3763600"/>
                <a:gridCol w="376360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Number of unique visitors this month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121.7K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Month-over-month variation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b="1" lang="en">
                          <a:solidFill>
                            <a:srgbClr val="E69138"/>
                          </a:solidFill>
                        </a:rPr>
                        <a:t>-2</a:t>
                      </a:r>
                      <a:r>
                        <a:rPr b="1" lang="en">
                          <a:solidFill>
                            <a:srgbClr val="E69138"/>
                          </a:solidFill>
                        </a:rPr>
                        <a:t>%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Project with the highest growth this month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Eclipse 4diac (</a:t>
                      </a:r>
                      <a:r>
                        <a:rPr b="1" lang="en">
                          <a:solidFill>
                            <a:srgbClr val="38761D"/>
                          </a:solidFill>
                        </a:rPr>
                        <a:t>+6%</a:t>
                      </a:r>
                      <a:r>
                        <a:rPr lang="en"/>
                        <a:t>) 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Year-over-year variation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">
                          <a:solidFill>
                            <a:srgbClr val="38761D"/>
                          </a:solidFill>
                        </a:rPr>
                        <a:t>+29%</a:t>
                      </a:r>
                      <a:r>
                        <a:rPr lang="en"/>
                        <a:t> (1.19K → 1.53M visitors)</a:t>
                      </a: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49" name="Shape 49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Websites</a:t>
            </a:r>
          </a:p>
        </p:txBody>
      </p:sp>
      <p:pic>
        <p:nvPicPr>
          <p:cNvPr descr="pubchart" id="50" name="Shape 5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08399" y="974987"/>
            <a:ext cx="7527198" cy="3993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ubchart" id="55" name="Shape 55"/>
          <p:cNvPicPr preferRelativeResize="0"/>
          <p:nvPr/>
        </p:nvPicPr>
        <p:blipFill rotWithShape="1">
          <a:blip r:embed="rId3">
            <a:alphaModFix/>
          </a:blip>
          <a:srcRect b="19" l="0" r="0" t="9"/>
          <a:stretch/>
        </p:blipFill>
        <p:spPr>
          <a:xfrm>
            <a:off x="190049" y="1223675"/>
            <a:ext cx="8763900" cy="556807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Shape 56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Downloads</a:t>
            </a:r>
          </a:p>
        </p:txBody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-2017900" y="1102950"/>
            <a:ext cx="1837800" cy="919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"/>
              <a:t>https://docs.google.com/spreadsheets/d/1MT8vUectDG7qnt83LBts-B7oECMsICXyB4Tn4Kxl64U/pubchart?oid=1715994217&amp;format=image</a:t>
            </a:r>
          </a:p>
        </p:txBody>
      </p:sp>
      <p:sp>
        <p:nvSpPr>
          <p:cNvPr id="58" name="Shape 58"/>
          <p:cNvSpPr txBox="1"/>
          <p:nvPr/>
        </p:nvSpPr>
        <p:spPr>
          <a:xfrm>
            <a:off x="3770625" y="2022525"/>
            <a:ext cx="2040000" cy="461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1200" u="sng"/>
              <a:t>Downloads this month:</a:t>
            </a:r>
          </a:p>
        </p:txBody>
      </p:sp>
      <p:graphicFrame>
        <p:nvGraphicFramePr>
          <p:cNvPr id="59" name="Shape 59"/>
          <p:cNvGraphicFramePr/>
          <p:nvPr/>
        </p:nvGraphicFramePr>
        <p:xfrm>
          <a:off x="3770625" y="24157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{59EC954C-4A1D-4624-BFDF-10B966600E18}</a:tableStyleId>
              </a:tblPr>
              <a:tblGrid>
                <a:gridCol w="952500"/>
                <a:gridCol w="952500"/>
              </a:tblGrid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paho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42311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californium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12518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smarthome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10078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mosquitto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9097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leshan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2666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eclipsescada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1188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hawkbit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630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kura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542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ponte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214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om2m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76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 u="sng"/>
                        <a:t>Grand Total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79320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med" w="med" type="none"/>
                      <a:tailEnd len="med" w="med" type="none"/>
                    </a:lnB>
                    <a:solidFill>
                      <a:srgbClr val="FFF2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Lines of code (as of May-31, 2017)</a:t>
            </a:r>
          </a:p>
        </p:txBody>
      </p:sp>
      <p:sp>
        <p:nvSpPr>
          <p:cNvPr id="65" name="Shape 65"/>
          <p:cNvSpPr txBox="1"/>
          <p:nvPr/>
        </p:nvSpPr>
        <p:spPr>
          <a:xfrm>
            <a:off x="-3279225" y="835575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https://docs.google.com/spreadsheets/d/1MT8vUectDG7qnt83LBts-B7oECMsICXyB4Tn4Kxl64U/pubchart?oid=1652481431&amp;format=image</a:t>
            </a:r>
          </a:p>
        </p:txBody>
      </p:sp>
      <p:pic>
        <p:nvPicPr>
          <p:cNvPr descr="pubchart" id="66" name="Shape 6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1114505"/>
            <a:ext cx="8229598" cy="56214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Mailing list subscriptions</a:t>
            </a:r>
          </a:p>
        </p:txBody>
      </p:sp>
      <p:sp>
        <p:nvSpPr>
          <p:cNvPr id="72" name="Shape 72"/>
          <p:cNvSpPr txBox="1"/>
          <p:nvPr/>
        </p:nvSpPr>
        <p:spPr>
          <a:xfrm>
            <a:off x="-2172125" y="1469550"/>
            <a:ext cx="2094900" cy="795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"/>
              <a:t>https://docs.google.com/spreadsheets/d/1MT8vUectDG7qnt83LBts-B7oECMsICXyB4Tn4Kxl64U/pubchart?oid=1893372427&amp;format=image</a:t>
            </a:r>
          </a:p>
        </p:txBody>
      </p:sp>
      <p:pic>
        <p:nvPicPr>
          <p:cNvPr descr="pubchart" id="73" name="Shape 7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3837" y="1419490"/>
            <a:ext cx="8396325" cy="51901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