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03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512" r:id="rId12"/>
    <p:sldId id="516" r:id="rId13"/>
    <p:sldId id="481" r:id="rId14"/>
    <p:sldId id="513" r:id="rId15"/>
    <p:sldId id="514" r:id="rId16"/>
    <p:sldId id="515" r:id="rId17"/>
    <p:sldId id="395" r:id="rId18"/>
    <p:sldId id="502" r:id="rId19"/>
    <p:sldId id="504" r:id="rId20"/>
    <p:sldId id="505" r:id="rId21"/>
    <p:sldId id="506" r:id="rId22"/>
    <p:sldId id="507" r:id="rId23"/>
    <p:sldId id="508" r:id="rId24"/>
    <p:sldId id="482" r:id="rId25"/>
    <p:sldId id="483" r:id="rId26"/>
    <p:sldId id="484" r:id="rId27"/>
    <p:sldId id="485" r:id="rId28"/>
    <p:sldId id="486" r:id="rId29"/>
    <p:sldId id="493" r:id="rId30"/>
    <p:sldId id="494" r:id="rId31"/>
    <p:sldId id="495" r:id="rId32"/>
    <p:sldId id="498" r:id="rId33"/>
    <p:sldId id="500" r:id="rId34"/>
    <p:sldId id="499" r:id="rId35"/>
    <p:sldId id="501" r:id="rId36"/>
    <p:sldId id="511" r:id="rId37"/>
    <p:sldId id="509" r:id="rId38"/>
    <p:sldId id="510" r:id="rId39"/>
    <p:sldId id="476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2" r:id="rId48"/>
    <p:sldId id="473" r:id="rId49"/>
    <p:sldId id="462" r:id="rId50"/>
    <p:sldId id="463" r:id="rId51"/>
    <p:sldId id="464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672"/>
    <a:srgbClr val="00EE2D"/>
    <a:srgbClr val="00B022"/>
    <a:srgbClr val="FFC247"/>
    <a:srgbClr val="FFFFFF"/>
    <a:srgbClr val="DCDCDC"/>
    <a:srgbClr val="DDDDDD"/>
    <a:srgbClr val="DEDEDE"/>
    <a:srgbClr val="0066FF"/>
    <a:srgbClr val="806E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706" autoAdjust="0"/>
  </p:normalViewPr>
  <p:slideViewPr>
    <p:cSldViewPr snapToObjects="1">
      <p:cViewPr varScale="1">
        <p:scale>
          <a:sx n="75" d="100"/>
          <a:sy n="75" d="100"/>
        </p:scale>
        <p:origin x="-372" y="-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399A-6279-467A-AFC4-7FDFDBD65377}" type="datetimeFigureOut">
              <a:rPr lang="de-DE" smtClean="0"/>
              <a:pPr/>
              <a:t>03.11.2010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683E-A112-4E88-B3FA-413CD125B4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53E2-34CB-4AAB-9DD8-91E5E18A88A0}" type="datetimeFigureOut">
              <a:rPr lang="de-DE" smtClean="0"/>
              <a:pPr/>
              <a:t>03.11.2010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D7C9E-BA51-42D1-90EB-EC9D244062D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7C9E-BA51-42D1-90EB-EC9D24406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5269"/>
            <a:ext cx="7772400" cy="1470025"/>
          </a:xfrm>
        </p:spPr>
        <p:txBody>
          <a:bodyPr/>
          <a:lstStyle>
            <a:lvl1pPr>
              <a:defRPr b="1">
                <a:solidFill>
                  <a:srgbClr val="2F26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7715304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64294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643866" cy="365125"/>
          </a:xfrm>
        </p:spPr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igh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596" y="6356350"/>
            <a:ext cx="7643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3900" y="6356350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DF3D838-FCC4-4337-BAF0-78E53BE9188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267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355449" y="539431"/>
            <a:ext cx="2502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Eike Stepper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stepper@esc-net.de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http://www.esc-net.de</a:t>
            </a:r>
          </a:p>
          <a:p>
            <a:pPr algn="r"/>
            <a:r>
              <a:rPr lang="en-US" sz="105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http://thegordian.blogspot.com</a:t>
            </a:r>
          </a:p>
          <a:p>
            <a:pPr algn="r"/>
            <a:endParaRPr lang="en-US" sz="1050" b="1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r>
              <a:rPr lang="en-US" sz="1050" b="1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Berlin, Germany</a:t>
            </a:r>
          </a:p>
        </p:txBody>
      </p:sp>
      <p:grpSp>
        <p:nvGrpSpPr>
          <p:cNvPr id="4" name="Gruppieren 18"/>
          <p:cNvGrpSpPr/>
          <p:nvPr/>
        </p:nvGrpSpPr>
        <p:grpSpPr>
          <a:xfrm>
            <a:off x="7858148" y="488296"/>
            <a:ext cx="1071570" cy="1566187"/>
            <a:chOff x="7858148" y="434053"/>
            <a:chExt cx="1071570" cy="1566187"/>
          </a:xfrm>
        </p:grpSpPr>
        <p:grpSp>
          <p:nvGrpSpPr>
            <p:cNvPr id="5" name="Gruppieren 5"/>
            <p:cNvGrpSpPr/>
            <p:nvPr/>
          </p:nvGrpSpPr>
          <p:grpSpPr>
            <a:xfrm>
              <a:off x="7858148" y="434053"/>
              <a:ext cx="1071570" cy="1412525"/>
              <a:chOff x="6966065" y="3158836"/>
              <a:chExt cx="1463040" cy="1928554"/>
            </a:xfrm>
          </p:grpSpPr>
          <p:pic>
            <p:nvPicPr>
              <p:cNvPr id="7" name="Picture 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00885" y="3214686"/>
                <a:ext cx="1393041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Abgerundetes Rechteck 7"/>
              <p:cNvSpPr/>
              <p:nvPr/>
            </p:nvSpPr>
            <p:spPr bwMode="auto">
              <a:xfrm>
                <a:off x="6966065" y="3158836"/>
                <a:ext cx="1463040" cy="1928554"/>
              </a:xfrm>
              <a:prstGeom prst="roundRect">
                <a:avLst/>
              </a:prstGeom>
              <a:noFill/>
              <a:ln w="1270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80" charset="-128"/>
                  <a:cs typeface="Arial" pitchFamily="34" charset="0"/>
                </a:endParaRPr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7858148" y="1797590"/>
              <a:ext cx="1071570" cy="20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" y="1701464"/>
            <a:ext cx="9144000" cy="2827347"/>
          </a:xfrm>
        </p:spPr>
        <p:txBody>
          <a:bodyPr>
            <a:normAutofit/>
          </a:bodyPr>
          <a:lstStyle/>
          <a:p>
            <a:r>
              <a:rPr lang="en-US" smtClean="0"/>
              <a:t>Scale, Share and Store</a:t>
            </a:r>
            <a:br>
              <a:rPr lang="en-US" smtClean="0"/>
            </a:br>
            <a:r>
              <a:rPr lang="en-US" smtClean="0"/>
              <a:t>your Models with CDO</a:t>
            </a:r>
            <a:endParaRPr lang="en-US">
              <a:solidFill>
                <a:srgbClr val="2F267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43174" y="4294514"/>
            <a:ext cx="3857652" cy="35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Eclipse Summit Europe, November 3, 2010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2731458" y="4252179"/>
            <a:ext cx="367063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731458" y="4582073"/>
            <a:ext cx="367063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959" y="5114409"/>
            <a:ext cx="1634490" cy="110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feld 24"/>
          <p:cNvSpPr txBox="1"/>
          <p:nvPr/>
        </p:nvSpPr>
        <p:spPr>
          <a:xfrm>
            <a:off x="1331640" y="539431"/>
            <a:ext cx="2502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Martin Flügge</a:t>
            </a:r>
          </a:p>
          <a:p>
            <a:endParaRPr lang="en-US" sz="1050" b="1" dirty="0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martin.fluegge@mftech.org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0066FF"/>
                </a:solidFill>
                <a:latin typeface="Arial" pitchFamily="34" charset="0"/>
                <a:ea typeface="+mj-ea"/>
                <a:cs typeface="Arial" pitchFamily="34" charset="0"/>
              </a:rPr>
              <a:t>http://www.mftech.org</a:t>
            </a:r>
          </a:p>
          <a:p>
            <a:pPr>
              <a:defRPr/>
            </a:pPr>
            <a:r>
              <a:rPr lang="en-US" sz="105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http://www.mftech.org/blog</a:t>
            </a:r>
          </a:p>
          <a:p>
            <a:endParaRPr lang="en-US" sz="1050" b="1" dirty="0" smtClean="0">
              <a:solidFill>
                <a:srgbClr val="2F267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US" sz="1050" b="1" dirty="0" smtClean="0">
                <a:solidFill>
                  <a:srgbClr val="2F2672"/>
                </a:solidFill>
                <a:latin typeface="Arial" pitchFamily="34" charset="0"/>
                <a:ea typeface="+mj-ea"/>
                <a:cs typeface="Arial" pitchFamily="34" charset="0"/>
              </a:rPr>
              <a:t>Berlin, Germany</a:t>
            </a: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260070" y="450196"/>
            <a:ext cx="1071570" cy="1412525"/>
          </a:xfrm>
          <a:prstGeom prst="roundRect">
            <a:avLst/>
          </a:prstGeom>
          <a:noFill/>
          <a:ln w="127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80" charset="-128"/>
              <a:cs typeface="Arial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34304" y="466207"/>
            <a:ext cx="1071570" cy="1412525"/>
            <a:chOff x="7524328" y="2204864"/>
            <a:chExt cx="1071570" cy="1412525"/>
          </a:xfrm>
        </p:grpSpPr>
        <p:pic>
          <p:nvPicPr>
            <p:cNvPr id="29" name="Picture 2" descr="C:\Dokumente und Einstellungen\killa\Desktop\martiin.png"/>
            <p:cNvPicPr>
              <a:picLocks noChangeAspect="1" noChangeArrowheads="1"/>
            </p:cNvPicPr>
            <p:nvPr/>
          </p:nvPicPr>
          <p:blipFill>
            <a:blip r:embed="rId5" cstate="print"/>
            <a:srcRect l="13744" t="10308" r="9162" b="13744"/>
            <a:stretch>
              <a:fillRect/>
            </a:stretch>
          </p:blipFill>
          <p:spPr bwMode="auto">
            <a:xfrm>
              <a:off x="7535153" y="2238031"/>
              <a:ext cx="1029636" cy="1352494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</p:pic>
        <p:sp>
          <p:nvSpPr>
            <p:cNvPr id="30" name="Abgerundetes Rechteck 29"/>
            <p:cNvSpPr/>
            <p:nvPr/>
          </p:nvSpPr>
          <p:spPr bwMode="auto">
            <a:xfrm>
              <a:off x="7524328" y="2204864"/>
              <a:ext cx="1071570" cy="1412525"/>
            </a:xfrm>
            <a:prstGeom prst="roundRect">
              <a:avLst/>
            </a:prstGeom>
            <a:noFill/>
            <a:ln w="1270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80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60871" y="262042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Load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5"/>
          <p:cNvGrpSpPr/>
          <p:nvPr/>
        </p:nvGrpSpPr>
        <p:grpSpPr>
          <a:xfrm>
            <a:off x="3071802" y="571480"/>
            <a:ext cx="3000396" cy="1428760"/>
            <a:chOff x="3071802" y="571480"/>
            <a:chExt cx="3000396" cy="1428760"/>
          </a:xfrm>
        </p:grpSpPr>
        <p:sp>
          <p:nvSpPr>
            <p:cNvPr id="79" name="Abgerundetes Rechteck 7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96"/>
          <p:cNvGrpSpPr/>
          <p:nvPr/>
        </p:nvGrpSpPr>
        <p:grpSpPr>
          <a:xfrm>
            <a:off x="234248" y="2428868"/>
            <a:ext cx="3000396" cy="1428760"/>
            <a:chOff x="3071802" y="571480"/>
            <a:chExt cx="3000396" cy="1428760"/>
          </a:xfrm>
        </p:grpSpPr>
        <p:sp>
          <p:nvSpPr>
            <p:cNvPr id="98" name="Abgerundetes Rechteck 97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230"/>
          <p:cNvGrpSpPr/>
          <p:nvPr/>
        </p:nvGrpSpPr>
        <p:grpSpPr>
          <a:xfrm>
            <a:off x="5899921" y="2428868"/>
            <a:ext cx="3000396" cy="1428760"/>
            <a:chOff x="3071802" y="571480"/>
            <a:chExt cx="3000396" cy="1428760"/>
          </a:xfrm>
        </p:grpSpPr>
        <p:sp>
          <p:nvSpPr>
            <p:cNvPr id="232" name="Abgerundetes Rechteck 231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233" name="Gerade Verbindung 232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34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Ellipse 237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4" name="Wolke 53"/>
          <p:cNvSpPr/>
          <p:nvPr/>
        </p:nvSpPr>
        <p:spPr>
          <a:xfrm>
            <a:off x="3591835" y="1933173"/>
            <a:ext cx="4833605" cy="27919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3600" b="1" smtClean="0"/>
              <a:t>Branching</a:t>
            </a:r>
          </a:p>
        </p:txBody>
      </p:sp>
      <p:sp>
        <p:nvSpPr>
          <p:cNvPr id="53" name="Wolke 52"/>
          <p:cNvSpPr/>
          <p:nvPr/>
        </p:nvSpPr>
        <p:spPr>
          <a:xfrm>
            <a:off x="3294666" y="1844824"/>
            <a:ext cx="2357454" cy="173759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>
                <a:solidFill>
                  <a:schemeClr val="accent1">
                    <a:lumMod val="75000"/>
                  </a:schemeClr>
                </a:solidFill>
              </a:rPr>
              <a:t>Auditing</a:t>
            </a:r>
          </a:p>
        </p:txBody>
      </p:sp>
      <p:sp>
        <p:nvSpPr>
          <p:cNvPr id="55" name="Wolke 54"/>
          <p:cNvSpPr/>
          <p:nvPr/>
        </p:nvSpPr>
        <p:spPr>
          <a:xfrm>
            <a:off x="624545" y="595655"/>
            <a:ext cx="2545480" cy="173759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>
                <a:solidFill>
                  <a:schemeClr val="accent1">
                    <a:lumMod val="75000"/>
                  </a:schemeClr>
                </a:solidFill>
              </a:rPr>
              <a:t>Non Auditing</a:t>
            </a:r>
          </a:p>
        </p:txBody>
      </p:sp>
      <p:sp>
        <p:nvSpPr>
          <p:cNvPr id="56" name="Flussdiagramm: Magnetplattenspeicher 55"/>
          <p:cNvSpPr/>
          <p:nvPr/>
        </p:nvSpPr>
        <p:spPr>
          <a:xfrm>
            <a:off x="611767" y="4929199"/>
            <a:ext cx="1464114" cy="1164097"/>
          </a:xfrm>
          <a:prstGeom prst="flowChartMagneticDisk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75000"/>
                  </a:schemeClr>
                </a:solidFill>
              </a:rPr>
              <a:t>Storage</a:t>
            </a:r>
          </a:p>
          <a:p>
            <a:pPr algn="ctr"/>
            <a:r>
              <a:rPr lang="de-DE" b="1" smtClean="0">
                <a:solidFill>
                  <a:schemeClr val="accent1">
                    <a:lumMod val="75000"/>
                  </a:schemeClr>
                </a:solidFill>
              </a:rPr>
              <a:t>Backend</a:t>
            </a:r>
            <a:endParaRPr lang="de-DE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6" name="Flussdiagramm: Magnetplattenspeicher 55"/>
          <p:cNvSpPr/>
          <p:nvPr/>
        </p:nvSpPr>
        <p:spPr>
          <a:xfrm>
            <a:off x="611767" y="4929199"/>
            <a:ext cx="1464114" cy="1164097"/>
          </a:xfrm>
          <a:prstGeom prst="flowChartMagneticDisk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accent1">
                    <a:lumMod val="75000"/>
                  </a:schemeClr>
                </a:solidFill>
              </a:rPr>
              <a:t>Storage</a:t>
            </a:r>
          </a:p>
          <a:p>
            <a:pPr algn="ctr"/>
            <a:r>
              <a:rPr lang="de-DE" b="1" smtClean="0">
                <a:solidFill>
                  <a:schemeClr val="accent1">
                    <a:lumMod val="75000"/>
                  </a:schemeClr>
                </a:solidFill>
              </a:rPr>
              <a:t>Backend</a:t>
            </a:r>
            <a:endParaRPr lang="de-DE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1000100" y="407194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DBStore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1785919" y="335756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MEMStore</a:t>
            </a:r>
          </a:p>
        </p:txBody>
      </p:sp>
      <p:sp>
        <p:nvSpPr>
          <p:cNvPr id="59" name="Abgerundetes Rechteck 58"/>
          <p:cNvSpPr/>
          <p:nvPr/>
        </p:nvSpPr>
        <p:spPr>
          <a:xfrm>
            <a:off x="2643174" y="264318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HibernateStore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3571869" y="192880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DB4OStore</a:t>
            </a:r>
          </a:p>
        </p:txBody>
      </p:sp>
      <p:sp>
        <p:nvSpPr>
          <p:cNvPr id="61" name="Abgerundetes Rechteck 60"/>
          <p:cNvSpPr/>
          <p:nvPr/>
        </p:nvSpPr>
        <p:spPr>
          <a:xfrm>
            <a:off x="4643438" y="1214422"/>
            <a:ext cx="3000396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ObjectivityStore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5929322" y="571480"/>
            <a:ext cx="2214578" cy="500066"/>
          </a:xfrm>
          <a:prstGeom prst="roundRect">
            <a:avLst>
              <a:gd name="adj" fmla="val 3034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????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642910" y="571481"/>
            <a:ext cx="7715304" cy="517709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Session</a:t>
            </a:r>
          </a:p>
          <a:p>
            <a:pPr algn="ctr"/>
            <a:endParaRPr lang="en-US" sz="2000" b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1000100" y="2500306"/>
            <a:ext cx="2357454" cy="2928958"/>
          </a:xfrm>
          <a:prstGeom prst="roundRect">
            <a:avLst>
              <a:gd name="adj" fmla="val 71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Registry</a:t>
            </a:r>
          </a:p>
        </p:txBody>
      </p:sp>
      <p:sp>
        <p:nvSpPr>
          <p:cNvPr id="59" name="Abgerundetes Rechteck 58"/>
          <p:cNvSpPr/>
          <p:nvPr/>
        </p:nvSpPr>
        <p:spPr>
          <a:xfrm>
            <a:off x="3500430" y="2500306"/>
            <a:ext cx="4500594" cy="2928958"/>
          </a:xfrm>
          <a:prstGeom prst="roundRect">
            <a:avLst>
              <a:gd name="adj" fmla="val 5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Revision Manager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1285852" y="3071810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61" name="Abgerundetes Rechteck 60"/>
          <p:cNvSpPr/>
          <p:nvPr/>
        </p:nvSpPr>
        <p:spPr>
          <a:xfrm>
            <a:off x="1285852" y="3643314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1285852" y="4214818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1285852" y="4786322"/>
            <a:ext cx="1785950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Package Unit</a:t>
            </a:r>
          </a:p>
        </p:txBody>
      </p:sp>
      <p:sp>
        <p:nvSpPr>
          <p:cNvPr id="64" name="Abgerundetes Rechteck 63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5" name="Abgerundetes Rechteck 64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66" name="Abgerundetes Rechteck 65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7" name="Abgerundetes Rechteck 66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8" name="Abgerundetes Rechteck 67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9" name="Abgerundetes Rechteck 68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70" name="Abgerundetes Rechteck 69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71" name="Abgerundetes Rechteck 70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72" name="Abgerundetes Rechteck 71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73" name="Abgerundetes Rechteck 72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rgbClr val="FFD47D"/>
          </a:solidFill>
          <a:ln w="28575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77" name="Abgerundetes Rechteck 76"/>
          <p:cNvSpPr/>
          <p:nvPr/>
        </p:nvSpPr>
        <p:spPr>
          <a:xfrm>
            <a:off x="4786314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78" name="Abgerundetes Rechteck 77"/>
          <p:cNvSpPr/>
          <p:nvPr/>
        </p:nvSpPr>
        <p:spPr>
          <a:xfrm>
            <a:off x="3786182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0" name="Abgerundetes Rechteck 79"/>
          <p:cNvSpPr/>
          <p:nvPr/>
        </p:nvSpPr>
        <p:spPr>
          <a:xfrm>
            <a:off x="4786314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1" name="Abgerundetes Rechteck 80"/>
          <p:cNvSpPr/>
          <p:nvPr/>
        </p:nvSpPr>
        <p:spPr>
          <a:xfrm>
            <a:off x="5786446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6786578" y="435769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v1</a:t>
            </a:r>
          </a:p>
        </p:txBody>
      </p:sp>
      <p:sp>
        <p:nvSpPr>
          <p:cNvPr id="83" name="Abgerundetes Rechteck 82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4" name="Abgerundetes Rechteck 83"/>
          <p:cNvSpPr/>
          <p:nvPr/>
        </p:nvSpPr>
        <p:spPr>
          <a:xfrm>
            <a:off x="4786314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5" name="Abgerundetes Rechteck 84"/>
          <p:cNvSpPr/>
          <p:nvPr/>
        </p:nvSpPr>
        <p:spPr>
          <a:xfrm>
            <a:off x="5786446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86" name="Abgerundetes Rechteck 85"/>
          <p:cNvSpPr/>
          <p:nvPr/>
        </p:nvSpPr>
        <p:spPr>
          <a:xfrm>
            <a:off x="6786578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5786446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8" name="Abgerundetes Rechteck 87"/>
          <p:cNvSpPr/>
          <p:nvPr/>
        </p:nvSpPr>
        <p:spPr>
          <a:xfrm>
            <a:off x="6786578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89" name="Abgerundetes Rechteck 88"/>
          <p:cNvSpPr/>
          <p:nvPr/>
        </p:nvSpPr>
        <p:spPr>
          <a:xfrm>
            <a:off x="3500429" y="5572140"/>
            <a:ext cx="1913761" cy="361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</a:p>
        </p:txBody>
      </p:sp>
      <p:grpSp>
        <p:nvGrpSpPr>
          <p:cNvPr id="90" name="Gruppieren 158"/>
          <p:cNvGrpSpPr/>
          <p:nvPr/>
        </p:nvGrpSpPr>
        <p:grpSpPr>
          <a:xfrm>
            <a:off x="1000100" y="1071546"/>
            <a:ext cx="2326458" cy="1285884"/>
            <a:chOff x="1000100" y="1071546"/>
            <a:chExt cx="2326458" cy="1285884"/>
          </a:xfrm>
        </p:grpSpPr>
        <p:sp>
          <p:nvSpPr>
            <p:cNvPr id="91" name="Abgerundetes Rechteck 90"/>
            <p:cNvSpPr/>
            <p:nvPr/>
          </p:nvSpPr>
          <p:spPr>
            <a:xfrm>
              <a:off x="1000100" y="1222171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92" name="Abgerundetes Rechteck 91"/>
            <p:cNvSpPr/>
            <p:nvPr/>
          </p:nvSpPr>
          <p:spPr>
            <a:xfrm>
              <a:off x="1091948" y="1150733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  <p:sp>
          <p:nvSpPr>
            <p:cNvPr id="93" name="Abgerundetes Rechteck 92"/>
            <p:cNvSpPr/>
            <p:nvPr/>
          </p:nvSpPr>
          <p:spPr>
            <a:xfrm>
              <a:off x="1183418" y="1071546"/>
              <a:ext cx="2143140" cy="1135259"/>
            </a:xfrm>
            <a:prstGeom prst="roundRect">
              <a:avLst>
                <a:gd name="adj" fmla="val 6489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View</a:t>
              </a:r>
            </a:p>
          </p:txBody>
        </p:sp>
      </p:grpSp>
      <p:grpSp>
        <p:nvGrpSpPr>
          <p:cNvPr id="94" name="Gruppieren 160"/>
          <p:cNvGrpSpPr/>
          <p:nvPr/>
        </p:nvGrpSpPr>
        <p:grpSpPr>
          <a:xfrm>
            <a:off x="5674566" y="1071546"/>
            <a:ext cx="2326458" cy="1285884"/>
            <a:chOff x="5674566" y="1071546"/>
            <a:chExt cx="2326458" cy="1285884"/>
          </a:xfrm>
        </p:grpSpPr>
        <p:sp>
          <p:nvSpPr>
            <p:cNvPr id="95" name="Abgerundetes Rechteck 94"/>
            <p:cNvSpPr/>
            <p:nvPr/>
          </p:nvSpPr>
          <p:spPr>
            <a:xfrm>
              <a:off x="5674566" y="1222171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96" name="Abgerundetes Rechteck 95"/>
            <p:cNvSpPr/>
            <p:nvPr/>
          </p:nvSpPr>
          <p:spPr>
            <a:xfrm>
              <a:off x="5766414" y="1150733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  <p:sp>
          <p:nvSpPr>
            <p:cNvPr id="97" name="Abgerundetes Rechteck 96"/>
            <p:cNvSpPr/>
            <p:nvPr/>
          </p:nvSpPr>
          <p:spPr>
            <a:xfrm>
              <a:off x="5857884" y="1071546"/>
              <a:ext cx="2143140" cy="1135259"/>
            </a:xfrm>
            <a:prstGeom prst="roundRect">
              <a:avLst>
                <a:gd name="adj" fmla="val 6160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Transaction</a:t>
              </a:r>
            </a:p>
          </p:txBody>
        </p:sp>
      </p:grpSp>
      <p:grpSp>
        <p:nvGrpSpPr>
          <p:cNvPr id="108" name="Gruppieren 159"/>
          <p:cNvGrpSpPr/>
          <p:nvPr/>
        </p:nvGrpSpPr>
        <p:grpSpPr>
          <a:xfrm>
            <a:off x="3532344" y="1071546"/>
            <a:ext cx="1968350" cy="1285884"/>
            <a:chOff x="3532344" y="1071546"/>
            <a:chExt cx="1968350" cy="1285884"/>
          </a:xfrm>
        </p:grpSpPr>
        <p:sp>
          <p:nvSpPr>
            <p:cNvPr id="109" name="Abgerundetes Rechteck 108"/>
            <p:cNvSpPr/>
            <p:nvPr/>
          </p:nvSpPr>
          <p:spPr>
            <a:xfrm>
              <a:off x="3532344" y="1222171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0" name="Abgerundetes Rechteck 109"/>
            <p:cNvSpPr/>
            <p:nvPr/>
          </p:nvSpPr>
          <p:spPr>
            <a:xfrm>
              <a:off x="3624192" y="1150733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3715662" y="1071546"/>
              <a:ext cx="1785032" cy="1135259"/>
            </a:xfrm>
            <a:prstGeom prst="roundRect">
              <a:avLst>
                <a:gd name="adj" fmla="val 7804"/>
              </a:avLst>
            </a:prstGeom>
            <a:solidFill>
              <a:srgbClr val="FFD47D"/>
            </a:solidFill>
            <a:ln w="28575">
              <a:solidFill>
                <a:srgbClr val="FF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</a:t>
              </a:r>
            </a:p>
          </p:txBody>
        </p:sp>
      </p:grpSp>
      <p:sp>
        <p:nvSpPr>
          <p:cNvPr id="112" name="Abgerundetes Rechteck 111"/>
          <p:cNvSpPr/>
          <p:nvPr/>
        </p:nvSpPr>
        <p:spPr>
          <a:xfrm>
            <a:off x="4011864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3" name="Abgerundetes Rechteck 112"/>
          <p:cNvSpPr/>
          <p:nvPr/>
        </p:nvSpPr>
        <p:spPr>
          <a:xfrm>
            <a:off x="4011864" y="2643182"/>
            <a:ext cx="382644" cy="2551622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4" name="Abgerundetes Rechteck 113"/>
          <p:cNvSpPr/>
          <p:nvPr/>
        </p:nvSpPr>
        <p:spPr>
          <a:xfrm>
            <a:off x="3786182" y="3786190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v2</a:t>
            </a:r>
          </a:p>
        </p:txBody>
      </p:sp>
      <p:sp>
        <p:nvSpPr>
          <p:cNvPr id="115" name="Abgerundetes Rechteck 114"/>
          <p:cNvSpPr/>
          <p:nvPr/>
        </p:nvSpPr>
        <p:spPr>
          <a:xfrm>
            <a:off x="3786182" y="3214686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16" name="Abgerundetes Rechteck 115"/>
          <p:cNvSpPr/>
          <p:nvPr/>
        </p:nvSpPr>
        <p:spPr>
          <a:xfrm>
            <a:off x="3786182" y="3210814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v3</a:t>
            </a:r>
          </a:p>
        </p:txBody>
      </p:sp>
      <p:sp>
        <p:nvSpPr>
          <p:cNvPr id="119" name="Abgerundetes Rechteck 118"/>
          <p:cNvSpPr/>
          <p:nvPr/>
        </p:nvSpPr>
        <p:spPr>
          <a:xfrm>
            <a:off x="5031547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0" name="Abgerundetes Rechteck 119"/>
          <p:cNvSpPr/>
          <p:nvPr/>
        </p:nvSpPr>
        <p:spPr>
          <a:xfrm>
            <a:off x="6019029" y="3071810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1" name="Abgerundetes Rechteck 120"/>
          <p:cNvSpPr/>
          <p:nvPr/>
        </p:nvSpPr>
        <p:spPr>
          <a:xfrm>
            <a:off x="7016390" y="3091956"/>
            <a:ext cx="382644" cy="2122994"/>
          </a:xfrm>
          <a:prstGeom prst="roundRect">
            <a:avLst/>
          </a:prstGeom>
          <a:solidFill>
            <a:srgbClr val="FFE8B9"/>
          </a:solidFill>
          <a:ln>
            <a:solidFill>
              <a:srgbClr val="FFC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25" name="Gewinkelte Verbindung 124"/>
          <p:cNvCxnSpPr/>
          <p:nvPr/>
        </p:nvCxnSpPr>
        <p:spPr>
          <a:xfrm rot="5400000">
            <a:off x="3494534" y="2895711"/>
            <a:ext cx="2004893" cy="18103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/>
          <p:cNvSpPr/>
          <p:nvPr/>
        </p:nvSpPr>
        <p:spPr>
          <a:xfrm>
            <a:off x="4390379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27" name="Gewinkelte Verbindung 120"/>
          <p:cNvCxnSpPr>
            <a:stCxn id="137" idx="5"/>
          </p:cNvCxnSpPr>
          <p:nvPr/>
        </p:nvCxnSpPr>
        <p:spPr>
          <a:xfrm rot="16200000" flipH="1">
            <a:off x="2415251" y="1888307"/>
            <a:ext cx="1487659" cy="158598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/>
          <p:cNvSpPr txBox="1"/>
          <p:nvPr/>
        </p:nvSpPr>
        <p:spPr>
          <a:xfrm>
            <a:off x="200500" y="5933659"/>
            <a:ext cx="451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mtClean="0"/>
              <a:t>1100101001110111010010011110101110101</a:t>
            </a:r>
          </a:p>
        </p:txBody>
      </p:sp>
      <p:sp>
        <p:nvSpPr>
          <p:cNvPr id="132" name="Rechteck 131"/>
          <p:cNvSpPr/>
          <p:nvPr/>
        </p:nvSpPr>
        <p:spPr>
          <a:xfrm>
            <a:off x="208808" y="5975131"/>
            <a:ext cx="4506062" cy="275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bgerundetes Rechteck 132"/>
          <p:cNvSpPr/>
          <p:nvPr/>
        </p:nvSpPr>
        <p:spPr>
          <a:xfrm>
            <a:off x="6960450" y="1571612"/>
            <a:ext cx="857256" cy="428628"/>
          </a:xfrm>
          <a:prstGeom prst="roundRect">
            <a:avLst>
              <a:gd name="adj" fmla="val 9406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v4</a:t>
            </a:r>
          </a:p>
        </p:txBody>
      </p:sp>
      <p:cxnSp>
        <p:nvCxnSpPr>
          <p:cNvPr id="134" name="Gewinkelte Verbindung 124"/>
          <p:cNvCxnSpPr>
            <a:stCxn id="139" idx="6"/>
          </p:cNvCxnSpPr>
          <p:nvPr/>
        </p:nvCxnSpPr>
        <p:spPr>
          <a:xfrm flipV="1">
            <a:off x="6615987" y="1785118"/>
            <a:ext cx="515751" cy="80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winkelte Verbindung 120"/>
          <p:cNvCxnSpPr>
            <a:stCxn id="137" idx="5"/>
          </p:cNvCxnSpPr>
          <p:nvPr/>
        </p:nvCxnSpPr>
        <p:spPr>
          <a:xfrm rot="16200000" flipH="1">
            <a:off x="2701003" y="1602555"/>
            <a:ext cx="907488" cy="157731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winkelte Verbindung 120"/>
          <p:cNvCxnSpPr/>
          <p:nvPr/>
        </p:nvCxnSpPr>
        <p:spPr>
          <a:xfrm rot="10800000" flipV="1">
            <a:off x="4464252" y="1904514"/>
            <a:ext cx="1755998" cy="94643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38" name="Gewinkelte Verbindung 120"/>
          <p:cNvCxnSpPr/>
          <p:nvPr/>
        </p:nvCxnSpPr>
        <p:spPr>
          <a:xfrm rot="10800000" flipV="1">
            <a:off x="4548353" y="1907626"/>
            <a:ext cx="1734209" cy="152137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/>
          <p:cNvSpPr/>
          <p:nvPr/>
        </p:nvSpPr>
        <p:spPr>
          <a:xfrm>
            <a:off x="6187359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1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2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>
                                      <p:cBhvr>
                                        <p:cTn id="1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4757 0.23958 L 2.77778E-7 3.33333E-6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2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3.33333E-6 L -0.31684 0.6317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16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000"/>
                            </p:stCondLst>
                            <p:childTnLst>
                              <p:par>
                                <p:cTn id="267" presetID="63" presetClass="path" presetSubtype="0" ac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1.01025 3.7037E-7 " pathEditMode="relative" rAng="0" ptsTypes="AA">
                                      <p:cBhvr>
                                        <p:cTn id="268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1684 0.63171 L -0.34757 0.15555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12" grpId="0" animBg="1"/>
      <p:bldP spid="112" grpId="1" animBg="1"/>
      <p:bldP spid="113" grpId="0" animBg="1"/>
      <p:bldP spid="114" grpId="0" animBg="1"/>
      <p:bldP spid="115" grpId="0" animBg="1"/>
      <p:bldP spid="116" grpId="0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6" grpId="0" animBg="1"/>
      <p:bldP spid="131" grpId="0"/>
      <p:bldP spid="133" grpId="0" animBg="1"/>
      <p:bldP spid="133" grpId="1" animBg="1"/>
      <p:bldP spid="133" grpId="2" animBg="1"/>
      <p:bldP spid="133" grpId="3" animBg="1"/>
      <p:bldP spid="137" grpId="0" animBg="1"/>
      <p:bldP spid="1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2002436" y="2500306"/>
            <a:ext cx="4924814" cy="1576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Reflective Delegation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2794468" y="2500306"/>
            <a:ext cx="3349167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String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title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int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pages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Category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category</a:t>
            </a:r>
          </a:p>
          <a:p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Writer </a:t>
            </a:r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author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2793675" y="2500306"/>
            <a:ext cx="3349961" cy="1572429"/>
            <a:chOff x="2793675" y="2500306"/>
            <a:chExt cx="3349961" cy="1572429"/>
          </a:xfrm>
        </p:grpSpPr>
        <p:cxnSp>
          <p:nvCxnSpPr>
            <p:cNvPr id="99" name="Gerade Verbindung 98"/>
            <p:cNvCxnSpPr/>
            <p:nvPr/>
          </p:nvCxnSpPr>
          <p:spPr>
            <a:xfrm rot="10800000">
              <a:off x="2794469" y="2500306"/>
              <a:ext cx="334916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rot="5400000">
              <a:off x="2009445" y="3286918"/>
              <a:ext cx="1570047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793674" y="2501100"/>
            <a:ext cx="3350756" cy="1573224"/>
            <a:chOff x="2793674" y="2501100"/>
            <a:chExt cx="3350756" cy="1573224"/>
          </a:xfrm>
        </p:grpSpPr>
        <p:cxnSp>
          <p:nvCxnSpPr>
            <p:cNvPr id="102" name="Gerade Verbindung 101"/>
            <p:cNvCxnSpPr/>
            <p:nvPr/>
          </p:nvCxnSpPr>
          <p:spPr>
            <a:xfrm>
              <a:off x="2793674" y="4072736"/>
              <a:ext cx="3349961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rot="5400000" flipH="1" flipV="1">
              <a:off x="5357818" y="3286124"/>
              <a:ext cx="1571636" cy="1588"/>
            </a:xfrm>
            <a:prstGeom prst="line">
              <a:avLst/>
            </a:prstGeom>
            <a:ln w="285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feld 103"/>
          <p:cNvSpPr txBox="1"/>
          <p:nvPr/>
        </p:nvSpPr>
        <p:spPr>
          <a:xfrm>
            <a:off x="2002436" y="2505070"/>
            <a:ext cx="4924814" cy="15801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C00000"/>
                </a:solidFill>
                <a:cs typeface="Courier New" pitchFamily="49" charset="0"/>
              </a:rPr>
              <a:t>Root Extends Class</a:t>
            </a:r>
          </a:p>
        </p:txBody>
      </p:sp>
      <p:grpSp>
        <p:nvGrpSpPr>
          <p:cNvPr id="105" name="Gruppieren 104"/>
          <p:cNvGrpSpPr/>
          <p:nvPr/>
        </p:nvGrpSpPr>
        <p:grpSpPr>
          <a:xfrm>
            <a:off x="2786050" y="2502688"/>
            <a:ext cx="3356792" cy="1574018"/>
            <a:chOff x="2940038" y="2652706"/>
            <a:chExt cx="3356792" cy="1574018"/>
          </a:xfrm>
        </p:grpSpPr>
        <p:sp>
          <p:nvSpPr>
            <p:cNvPr id="106" name="Textfeld 105"/>
            <p:cNvSpPr txBox="1"/>
            <p:nvPr/>
          </p:nvSpPr>
          <p:spPr>
            <a:xfrm>
              <a:off x="2940038" y="2652706"/>
              <a:ext cx="3349167" cy="15716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String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title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   int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pages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category</a:t>
              </a:r>
            </a:p>
            <a:p>
              <a:r>
                <a:rPr lang="en-US" sz="2400" b="1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  Writer </a:t>
              </a:r>
              <a:r>
                <a:rPr 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author</a:t>
              </a:r>
            </a:p>
          </p:txBody>
        </p:sp>
        <p:grpSp>
          <p:nvGrpSpPr>
            <p:cNvPr id="107" name="Gruppieren 55"/>
            <p:cNvGrpSpPr/>
            <p:nvPr/>
          </p:nvGrpSpPr>
          <p:grpSpPr>
            <a:xfrm>
              <a:off x="2946075" y="2652706"/>
              <a:ext cx="3349961" cy="1572429"/>
              <a:chOff x="2793675" y="2500306"/>
              <a:chExt cx="3349961" cy="1572429"/>
            </a:xfrm>
          </p:grpSpPr>
          <p:cxnSp>
            <p:nvCxnSpPr>
              <p:cNvPr id="122" name="Gerade Verbindung 121"/>
              <p:cNvCxnSpPr/>
              <p:nvPr/>
            </p:nvCxnSpPr>
            <p:spPr>
              <a:xfrm rot="10800000">
                <a:off x="2794469" y="2500306"/>
                <a:ext cx="334916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 Verbindung 122"/>
              <p:cNvCxnSpPr/>
              <p:nvPr/>
            </p:nvCxnSpPr>
            <p:spPr>
              <a:xfrm rot="5400000">
                <a:off x="2009445" y="3286918"/>
                <a:ext cx="1570047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uppieren 61"/>
            <p:cNvGrpSpPr/>
            <p:nvPr/>
          </p:nvGrpSpPr>
          <p:grpSpPr>
            <a:xfrm>
              <a:off x="2946074" y="2653500"/>
              <a:ext cx="3350756" cy="1573224"/>
              <a:chOff x="2793674" y="2501100"/>
              <a:chExt cx="3350756" cy="1573224"/>
            </a:xfrm>
          </p:grpSpPr>
          <p:cxnSp>
            <p:nvCxnSpPr>
              <p:cNvPr id="117" name="Gerade Verbindung 116"/>
              <p:cNvCxnSpPr/>
              <p:nvPr/>
            </p:nvCxnSpPr>
            <p:spPr>
              <a:xfrm>
                <a:off x="2793674" y="4072736"/>
                <a:ext cx="3349961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 rot="5400000" flipH="1" flipV="1">
                <a:off x="5357818" y="3286124"/>
                <a:ext cx="1571636" cy="1588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4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4572" flipV="1">
            <a:off x="5659353" y="2010248"/>
            <a:ext cx="1217158" cy="935043"/>
          </a:xfrm>
          <a:prstGeom prst="rect">
            <a:avLst/>
          </a:prstGeom>
          <a:noFill/>
        </p:spPr>
      </p:pic>
      <p:pic>
        <p:nvPicPr>
          <p:cNvPr id="128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00000" flipV="1">
            <a:off x="2124612" y="1914920"/>
            <a:ext cx="1217158" cy="935043"/>
          </a:xfrm>
          <a:prstGeom prst="rect">
            <a:avLst/>
          </a:prstGeom>
          <a:noFill/>
        </p:spPr>
      </p:pic>
      <p:pic>
        <p:nvPicPr>
          <p:cNvPr id="129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0000" flipV="1">
            <a:off x="2124612" y="3670654"/>
            <a:ext cx="1217158" cy="935043"/>
          </a:xfrm>
          <a:prstGeom prst="rect">
            <a:avLst/>
          </a:prstGeom>
          <a:noFill/>
        </p:spPr>
      </p:pic>
      <p:pic>
        <p:nvPicPr>
          <p:cNvPr id="130" name="Picture 2" descr="C:\Users\Stepper.EclipseCon\AppData\Local\Microsoft\Windows\Temporary Internet Files\Content.IE5\L1VYZTX0\MCj01503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0000" flipV="1">
            <a:off x="5601290" y="3722285"/>
            <a:ext cx="1217158" cy="935043"/>
          </a:xfrm>
          <a:prstGeom prst="rect">
            <a:avLst/>
          </a:prstGeom>
          <a:noFill/>
        </p:spPr>
      </p:pic>
      <p:sp>
        <p:nvSpPr>
          <p:cNvPr id="140" name="Ellipse 139"/>
          <p:cNvSpPr/>
          <p:nvPr/>
        </p:nvSpPr>
        <p:spPr>
          <a:xfrm>
            <a:off x="2000232" y="1571612"/>
            <a:ext cx="428628" cy="4286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4.23682E-6 L 0.24792 0.222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229 -1.11111E-6 " pathEditMode="fixed" rAng="0" ptsTypes="AA">
                                      <p:cBhvr>
                                        <p:cTn id="28" dur="14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434 0.01389 L 0.00434 0.2507 " pathEditMode="relative" rAng="0" ptsTypes="AA">
                                      <p:cBhvr>
                                        <p:cTn id="34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532 L 0.37882 -0.00532 " pathEditMode="relative" rAng="0" ptsTypes="AA">
                                      <p:cBhvr>
                                        <p:cTn id="45" dur="14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139 -0.01296 L -0.00139 -0.2627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324 C -0.00712 0.19329 -0.01597 0.38333 -0.00017 0.43264 C 0.01597 0.48194 0.06649 0.29792 0.09809 0.2993 C 0.12986 0.30069 0.16406 0.43102 0.19045 0.44051 C 0.21649 0.45 0.22257 0.35648 0.25521 0.35579 C 0.28785 0.35509 0.34097 0.43403 0.38611 0.43611 C 0.43108 0.43819 0.46424 0.36759 0.52517 0.36829 C 0.58594 0.36898 0.71337 0.41088 0.75139 0.44051 " pathEditMode="relative" rAng="0" ptsTypes="aaaaaaaA">
                                      <p:cBhvr>
                                        <p:cTn id="6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90" grpId="0"/>
      <p:bldP spid="90" grpId="1"/>
      <p:bldP spid="94" grpId="0" animBg="1"/>
      <p:bldP spid="94" grpId="1" animBg="1"/>
      <p:bldP spid="104" grpId="0"/>
      <p:bldP spid="140" grpId="0" animBg="1"/>
      <p:bldP spid="140" grpId="1" animBg="1"/>
      <p:bldP spid="14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000232" y="785794"/>
            <a:ext cx="4927018" cy="49270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85060" y="1500174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BookImpl</a:t>
            </a:r>
            <a:endParaRPr lang="de-DE" sz="3200"/>
          </a:p>
        </p:txBody>
      </p:sp>
      <p:sp>
        <p:nvSpPr>
          <p:cNvPr id="8" name="Textfeld 7"/>
          <p:cNvSpPr txBox="1"/>
          <p:nvPr/>
        </p:nvSpPr>
        <p:spPr>
          <a:xfrm>
            <a:off x="3000364" y="142852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EObjectImpl</a:t>
            </a:r>
            <a:endParaRPr lang="de-DE" sz="3200"/>
          </a:p>
        </p:txBody>
      </p:sp>
      <p:sp>
        <p:nvSpPr>
          <p:cNvPr id="9" name="Rechteck 8"/>
          <p:cNvSpPr/>
          <p:nvPr/>
        </p:nvSpPr>
        <p:spPr>
          <a:xfrm>
            <a:off x="2643174" y="71414"/>
            <a:ext cx="35719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4214810" y="2893215"/>
            <a:ext cx="471683" cy="964413"/>
            <a:chOff x="7429520" y="1643050"/>
            <a:chExt cx="571504" cy="1214447"/>
          </a:xfrm>
        </p:grpSpPr>
        <p:cxnSp>
          <p:nvCxnSpPr>
            <p:cNvPr id="11" name="Gerade Verbindung 10"/>
            <p:cNvCxnSpPr/>
            <p:nvPr/>
          </p:nvCxnSpPr>
          <p:spPr>
            <a:xfrm rot="5400000">
              <a:off x="7328999" y="2471222"/>
              <a:ext cx="772549" cy="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leichschenkliges Dreieck 11"/>
            <p:cNvSpPr/>
            <p:nvPr/>
          </p:nvSpPr>
          <p:spPr>
            <a:xfrm>
              <a:off x="7429520" y="1643050"/>
              <a:ext cx="571504" cy="428628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457941" y="3000372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CDOObjectImpl</a:t>
            </a:r>
            <a:endParaRPr lang="de-DE" sz="4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00232" y="785794"/>
            <a:ext cx="4927018" cy="4927018"/>
            <a:chOff x="2000232" y="785794"/>
            <a:chExt cx="4927018" cy="4927018"/>
          </a:xfrm>
        </p:grpSpPr>
        <p:sp>
          <p:nvSpPr>
            <p:cNvPr id="7" name="Ellipse 6"/>
            <p:cNvSpPr/>
            <p:nvPr/>
          </p:nvSpPr>
          <p:spPr>
            <a:xfrm>
              <a:off x="2000232" y="785794"/>
              <a:ext cx="4927018" cy="49270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457941" y="1857364"/>
              <a:ext cx="4185761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CDOObjectImpl</a:t>
              </a:r>
            </a:p>
            <a:p>
              <a:pPr algn="ctr"/>
              <a:endPara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CDOID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CDORevision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CDOState</a:t>
              </a:r>
            </a:p>
            <a:p>
              <a:pPr algn="ctr"/>
              <a:r>
                <a:rPr lang="en-US" sz="36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CDOView</a:t>
              </a:r>
              <a:endParaRPr lang="de-DE" sz="4000"/>
            </a:p>
          </p:txBody>
        </p:sp>
      </p:grpSp>
      <p:sp>
        <p:nvSpPr>
          <p:cNvPr id="54" name="Wolke 53"/>
          <p:cNvSpPr/>
          <p:nvPr/>
        </p:nvSpPr>
        <p:spPr>
          <a:xfrm>
            <a:off x="2811569" y="2289276"/>
            <a:ext cx="3323648" cy="2558076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>
                <a:solidFill>
                  <a:schemeClr val="bg1"/>
                </a:solidFill>
              </a:rPr>
              <a:t>Native</a:t>
            </a:r>
          </a:p>
          <a:p>
            <a:pPr algn="ctr"/>
            <a:r>
              <a:rPr lang="de-DE" sz="2800" b="1" smtClean="0">
                <a:solidFill>
                  <a:schemeClr val="bg1"/>
                </a:solidFill>
              </a:rPr>
              <a:t>Models</a:t>
            </a:r>
          </a:p>
        </p:txBody>
      </p:sp>
      <p:sp>
        <p:nvSpPr>
          <p:cNvPr id="55" name="Wolke 54"/>
          <p:cNvSpPr/>
          <p:nvPr/>
        </p:nvSpPr>
        <p:spPr>
          <a:xfrm>
            <a:off x="702378" y="4283691"/>
            <a:ext cx="2357454" cy="173759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>
                <a:solidFill>
                  <a:schemeClr val="accent1">
                    <a:lumMod val="75000"/>
                  </a:schemeClr>
                </a:solidFill>
              </a:rPr>
              <a:t>Dynamic</a:t>
            </a:r>
          </a:p>
          <a:p>
            <a:pPr algn="ctr"/>
            <a:r>
              <a:rPr lang="de-DE" sz="2800" b="1" smtClean="0">
                <a:solidFill>
                  <a:schemeClr val="accent1">
                    <a:lumMod val="75000"/>
                  </a:schemeClr>
                </a:solidFill>
              </a:rPr>
              <a:t>Models</a:t>
            </a:r>
          </a:p>
        </p:txBody>
      </p:sp>
      <p:sp>
        <p:nvSpPr>
          <p:cNvPr id="56" name="Wolke 55"/>
          <p:cNvSpPr/>
          <p:nvPr/>
        </p:nvSpPr>
        <p:spPr>
          <a:xfrm>
            <a:off x="5796136" y="4293096"/>
            <a:ext cx="2357454" cy="173759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smtClean="0">
                <a:solidFill>
                  <a:schemeClr val="accent1">
                    <a:lumMod val="75000"/>
                  </a:schemeClr>
                </a:solidFill>
              </a:rPr>
              <a:t>Legacy</a:t>
            </a:r>
          </a:p>
          <a:p>
            <a:pPr algn="ctr"/>
            <a:r>
              <a:rPr lang="de-DE" sz="2800" b="1" smtClean="0">
                <a:solidFill>
                  <a:schemeClr val="accent1">
                    <a:lumMod val="75000"/>
                  </a:schemeClr>
                </a:solidFill>
              </a:rPr>
              <a:t>Models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Gewinkelte Verbindung 47"/>
          <p:cNvCxnSpPr>
            <a:stCxn id="84" idx="1"/>
            <a:endCxn id="155" idx="2"/>
          </p:cNvCxnSpPr>
          <p:nvPr/>
        </p:nvCxnSpPr>
        <p:spPr bwMode="auto">
          <a:xfrm rot="10800000">
            <a:off x="1443516" y="2963528"/>
            <a:ext cx="1300672" cy="27813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Abgerundetes Rechteck 83"/>
          <p:cNvSpPr/>
          <p:nvPr/>
        </p:nvSpPr>
        <p:spPr bwMode="auto">
          <a:xfrm>
            <a:off x="2744188" y="1000108"/>
            <a:ext cx="5542587" cy="4483100"/>
          </a:xfrm>
          <a:prstGeom prst="roundRect">
            <a:avLst>
              <a:gd name="adj" fmla="val 4353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 E R S I S T E N T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Gewinkelte Verbindung 47"/>
          <p:cNvCxnSpPr>
            <a:stCxn id="156" idx="3"/>
          </p:cNvCxnSpPr>
          <p:nvPr/>
        </p:nvCxnSpPr>
        <p:spPr bwMode="auto">
          <a:xfrm>
            <a:off x="4569261" y="2142776"/>
            <a:ext cx="618327" cy="85877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Gewinkelte Verbindung 47"/>
          <p:cNvCxnSpPr>
            <a:stCxn id="151" idx="1"/>
          </p:cNvCxnSpPr>
          <p:nvPr/>
        </p:nvCxnSpPr>
        <p:spPr bwMode="auto">
          <a:xfrm rot="10800000" flipV="1">
            <a:off x="5887463" y="2142776"/>
            <a:ext cx="589913" cy="85877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Gewinkelte Verbindung 47"/>
          <p:cNvCxnSpPr>
            <a:stCxn id="153" idx="3"/>
          </p:cNvCxnSpPr>
          <p:nvPr/>
        </p:nvCxnSpPr>
        <p:spPr bwMode="auto">
          <a:xfrm flipV="1">
            <a:off x="6265361" y="2429031"/>
            <a:ext cx="622231" cy="858773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Textfeld 89"/>
          <p:cNvSpPr txBox="1"/>
          <p:nvPr/>
        </p:nvSpPr>
        <p:spPr>
          <a:xfrm>
            <a:off x="7173344" y="2439966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invalidate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276411" y="3011470"/>
            <a:ext cx="5437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write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4542129" y="1868462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commit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3384542" y="3838746"/>
            <a:ext cx="5084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read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Gewinkelte Verbindung 47"/>
          <p:cNvCxnSpPr/>
          <p:nvPr/>
        </p:nvCxnSpPr>
        <p:spPr bwMode="auto">
          <a:xfrm rot="5400000">
            <a:off x="6345436" y="3270611"/>
            <a:ext cx="1678087" cy="7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Gewinkelte Verbindung 47"/>
          <p:cNvCxnSpPr>
            <a:stCxn id="153" idx="2"/>
            <a:endCxn id="152" idx="3"/>
          </p:cNvCxnSpPr>
          <p:nvPr/>
        </p:nvCxnSpPr>
        <p:spPr bwMode="auto">
          <a:xfrm rot="5400000">
            <a:off x="4652837" y="3490485"/>
            <a:ext cx="822241" cy="98939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Gewinkelte Verbindung 47"/>
          <p:cNvCxnSpPr>
            <a:stCxn id="152" idx="0"/>
            <a:endCxn id="153" idx="1"/>
          </p:cNvCxnSpPr>
          <p:nvPr/>
        </p:nvCxnSpPr>
        <p:spPr bwMode="auto">
          <a:xfrm rot="5400000" flipH="1" flipV="1">
            <a:off x="3946127" y="3204229"/>
            <a:ext cx="822241" cy="98939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2" name="Gewinkelte Verbindung 47"/>
          <p:cNvCxnSpPr>
            <a:stCxn id="154" idx="2"/>
            <a:endCxn id="152" idx="2"/>
          </p:cNvCxnSpPr>
          <p:nvPr/>
        </p:nvCxnSpPr>
        <p:spPr bwMode="auto">
          <a:xfrm rot="5400000">
            <a:off x="5523195" y="3021792"/>
            <a:ext cx="1818" cy="3321532"/>
          </a:xfrm>
          <a:prstGeom prst="bentConnector3">
            <a:avLst>
              <a:gd name="adj1" fmla="val 20793457"/>
            </a:avLst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3" name="Textfeld 102"/>
          <p:cNvSpPr txBox="1"/>
          <p:nvPr/>
        </p:nvSpPr>
        <p:spPr>
          <a:xfrm>
            <a:off x="6429388" y="4678287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rollback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873835" y="1868462"/>
            <a:ext cx="16979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attach to transaction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50557" y="3274737"/>
            <a:ext cx="1936749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detach from transaction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5786446" y="1868462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commit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Gewinkelte Verbindung 47"/>
          <p:cNvCxnSpPr>
            <a:stCxn id="155" idx="0"/>
            <a:endCxn id="156" idx="1"/>
          </p:cNvCxnSpPr>
          <p:nvPr/>
        </p:nvCxnSpPr>
        <p:spPr bwMode="auto">
          <a:xfrm rot="5400000" flipH="1" flipV="1">
            <a:off x="2175562" y="1410731"/>
            <a:ext cx="248237" cy="171232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0" name="Textfeld 149"/>
          <p:cNvSpPr txBox="1"/>
          <p:nvPr/>
        </p:nvSpPr>
        <p:spPr>
          <a:xfrm>
            <a:off x="5549531" y="3582974"/>
            <a:ext cx="8947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remote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invalidate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Abgerundetes Rechteck 150"/>
          <p:cNvSpPr/>
          <p:nvPr/>
        </p:nvSpPr>
        <p:spPr bwMode="auto">
          <a:xfrm>
            <a:off x="6477375" y="1856518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DIRTY</a:t>
            </a:r>
          </a:p>
        </p:txBody>
      </p:sp>
      <p:sp>
        <p:nvSpPr>
          <p:cNvPr id="152" name="Abgerundetes Rechteck 151"/>
          <p:cNvSpPr/>
          <p:nvPr/>
        </p:nvSpPr>
        <p:spPr bwMode="auto">
          <a:xfrm>
            <a:off x="3155844" y="4110045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PROXY</a:t>
            </a:r>
          </a:p>
        </p:txBody>
      </p:sp>
      <p:sp>
        <p:nvSpPr>
          <p:cNvPr id="153" name="Abgerundetes Rechteck 152"/>
          <p:cNvSpPr/>
          <p:nvPr/>
        </p:nvSpPr>
        <p:spPr bwMode="auto">
          <a:xfrm>
            <a:off x="4851944" y="3001546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</a:t>
            </a:r>
          </a:p>
        </p:txBody>
      </p:sp>
      <p:sp>
        <p:nvSpPr>
          <p:cNvPr id="154" name="Abgerundetes Rechteck 153"/>
          <p:cNvSpPr/>
          <p:nvPr/>
        </p:nvSpPr>
        <p:spPr bwMode="auto">
          <a:xfrm>
            <a:off x="6477375" y="4110045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CONFLICT</a:t>
            </a:r>
          </a:p>
        </p:txBody>
      </p:sp>
      <p:sp>
        <p:nvSpPr>
          <p:cNvPr id="155" name="Abgerundetes Rechteck 154"/>
          <p:cNvSpPr/>
          <p:nvPr/>
        </p:nvSpPr>
        <p:spPr bwMode="auto">
          <a:xfrm>
            <a:off x="642910" y="2391013"/>
            <a:ext cx="1601212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TRANSIENT</a:t>
            </a:r>
          </a:p>
        </p:txBody>
      </p:sp>
      <p:sp>
        <p:nvSpPr>
          <p:cNvPr id="156" name="Abgerundetes Rechteck 155"/>
          <p:cNvSpPr/>
          <p:nvPr/>
        </p:nvSpPr>
        <p:spPr bwMode="auto">
          <a:xfrm>
            <a:off x="3155844" y="1856518"/>
            <a:ext cx="1413417" cy="572515"/>
          </a:xfrm>
          <a:prstGeom prst="roundRect">
            <a:avLst>
              <a:gd name="adj" fmla="val 137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0" grpId="0"/>
      <p:bldP spid="91" grpId="0"/>
      <p:bldP spid="93" grpId="0"/>
      <p:bldP spid="95" grpId="0"/>
      <p:bldP spid="103" grpId="0"/>
      <p:bldP spid="104" grpId="0"/>
      <p:bldP spid="105" grpId="0"/>
      <p:bldP spid="117" grpId="0"/>
      <p:bldP spid="150" grpId="0"/>
      <p:bldP spid="151" grpId="0" animBg="1"/>
      <p:bldP spid="152" grpId="0" animBg="1"/>
      <p:bldP spid="153" grpId="0" animBg="1"/>
      <p:bldP spid="154" grpId="0" animBg="1"/>
      <p:bldP spid="1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smtClean="0">
                <a:solidFill>
                  <a:srgbClr val="2F2672"/>
                </a:solidFill>
              </a:rPr>
              <a:t>Demo Time</a:t>
            </a:r>
            <a:endParaRPr lang="de-DE" sz="4800" b="1">
              <a:solidFill>
                <a:srgbClr val="2F267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28596" y="332656"/>
            <a:ext cx="8286808" cy="648072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But what about your user interfaces?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537504" y="1243359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0098" y="2121131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59314" y="4293250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66108" y="1254199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36624" y="4310030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22080" y="2517167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ylinder 12"/>
          <p:cNvSpPr/>
          <p:nvPr/>
        </p:nvSpPr>
        <p:spPr>
          <a:xfrm>
            <a:off x="4139952" y="2852936"/>
            <a:ext cx="1014736" cy="917245"/>
          </a:xfrm>
          <a:prstGeom prst="can">
            <a:avLst/>
          </a:prstGeom>
          <a:gradFill>
            <a:gsLst>
              <a:gs pos="17000">
                <a:srgbClr val="52418F"/>
              </a:gs>
              <a:gs pos="99000">
                <a:srgbClr val="BC99E3"/>
              </a:gs>
            </a:gsLst>
            <a:lin ang="5400000" scaled="0"/>
          </a:gradFill>
          <a:effectLst>
            <a:outerShdw blurRad="50800" dist="165100" dir="174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prstMaterial="dkEdg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CDO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3851251" y="485571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Inhaltsplatzhalter 2"/>
          <p:cNvSpPr>
            <a:spLocks noGrp="1"/>
          </p:cNvSpPr>
          <p:nvPr>
            <p:ph idx="1"/>
          </p:nvPr>
        </p:nvSpPr>
        <p:spPr>
          <a:xfrm>
            <a:off x="1071538" y="2786058"/>
            <a:ext cx="7572428" cy="3539207"/>
          </a:xfrm>
        </p:spPr>
        <p:txBody>
          <a:bodyPr>
            <a:normAutofit fontScale="92500" lnSpcReduction="10000"/>
          </a:bodyPr>
          <a:lstStyle/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Huge models require lots of smaller files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Partitioning must be done at design time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Saving changes is not transactional safe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Loading single objects is still impossible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Garbage collection of objects is impossible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Conflicts must be resolved in text form</a:t>
            </a:r>
          </a:p>
          <a:p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change notifications to other clients</a:t>
            </a:r>
          </a:p>
          <a:p>
            <a:endParaRPr lang="de-DE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51251" y="485571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39599" y="1239831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0098" y="2121131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59314" y="4293250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765593" y="1254199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18184" y="2517167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36624" y="4310184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Z:\EBOOKS\Informatik\Präsentationen und Papers\Eclipse\CDO\CDO Poster\pictures\diagram_non_conflic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34" y="1905528"/>
            <a:ext cx="1963998" cy="1539202"/>
          </a:xfrm>
          <a:prstGeom prst="rect">
            <a:avLst/>
          </a:prstGeom>
          <a:noFill/>
        </p:spPr>
      </p:pic>
      <p:pic>
        <p:nvPicPr>
          <p:cNvPr id="14" name="Picture 3" descr="Z:\EBOOKS\Informatik\Präsentationen und Papers\Eclipse\CDO\CDO Poster\pictures\diagram_conflic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8170" y="1239831"/>
            <a:ext cx="1975032" cy="1528168"/>
          </a:xfrm>
          <a:prstGeom prst="rect">
            <a:avLst/>
          </a:prstGeom>
          <a:noFill/>
        </p:spPr>
      </p:pic>
      <p:pic>
        <p:nvPicPr>
          <p:cNvPr id="15" name="Picture 5" descr="Z:\EBOOKS\Informatik\Präsentationen und Papers\Eclipse\CDO\CDO Poster\pictures\tree_non_conflic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082" y="1254199"/>
            <a:ext cx="1246808" cy="1401280"/>
          </a:xfrm>
          <a:prstGeom prst="rect">
            <a:avLst/>
          </a:prstGeom>
          <a:noFill/>
        </p:spPr>
      </p:pic>
      <p:pic>
        <p:nvPicPr>
          <p:cNvPr id="16" name="Picture 66" descr="web2 Kop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9094" y="3806128"/>
            <a:ext cx="2365238" cy="1806344"/>
          </a:xfrm>
          <a:prstGeom prst="rect">
            <a:avLst/>
          </a:prstGeom>
          <a:noFill/>
        </p:spPr>
      </p:pic>
      <p:pic>
        <p:nvPicPr>
          <p:cNvPr id="17" name="Picture 3" descr="Z:\EBOOKS\Informatik\_STUDIUM\AI\Semester 9 - Diplomarbeit\_Diplomarbeit\Abschlusspräsentation\Bilder\n800_3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424" y="3803438"/>
            <a:ext cx="3168352" cy="2217846"/>
          </a:xfrm>
          <a:prstGeom prst="rect">
            <a:avLst/>
          </a:prstGeom>
          <a:noFill/>
        </p:spPr>
      </p:pic>
      <p:sp>
        <p:nvSpPr>
          <p:cNvPr id="18" name="Zylinder 17"/>
          <p:cNvSpPr/>
          <p:nvPr/>
        </p:nvSpPr>
        <p:spPr>
          <a:xfrm>
            <a:off x="4139952" y="2852936"/>
            <a:ext cx="1014736" cy="917245"/>
          </a:xfrm>
          <a:prstGeom prst="can">
            <a:avLst/>
          </a:prstGeom>
          <a:gradFill>
            <a:gsLst>
              <a:gs pos="17000">
                <a:srgbClr val="52418F"/>
              </a:gs>
              <a:gs pos="99000">
                <a:srgbClr val="BC99E3"/>
              </a:gs>
            </a:gsLst>
            <a:lin ang="5400000" scaled="0"/>
          </a:gradFill>
          <a:effectLst>
            <a:outerShdw blurRad="50800" dist="165100" dir="174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prstMaterial="dkEdg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CDO</a:t>
            </a:r>
            <a:endParaRPr lang="de-DE" sz="2000" dirty="0"/>
          </a:p>
        </p:txBody>
      </p:sp>
      <p:pic>
        <p:nvPicPr>
          <p:cNvPr id="19" name="Picture 4" descr="Z:\EBOOKS\Informatik\Präsentationen und Papers\Eclipse\CDO\CDO Poster\pictures\tree_conflict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4294" y="2074868"/>
            <a:ext cx="1241292" cy="1412314"/>
          </a:xfrm>
          <a:prstGeom prst="rect">
            <a:avLst/>
          </a:prstGeom>
          <a:noFill/>
        </p:spPr>
      </p:pic>
      <p:pic>
        <p:nvPicPr>
          <p:cNvPr id="20" name="Picture 6" descr="Z:\EBOOKS\Informatik\Präsentationen und Papers\Eclipse\CDO\CDO Poster\pictures\dawn_explorer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65" y="3933210"/>
            <a:ext cx="2098202" cy="1793144"/>
          </a:xfrm>
          <a:prstGeom prst="rect">
            <a:avLst/>
          </a:prstGeom>
          <a:noFill/>
        </p:spPr>
      </p:pic>
      <p:pic>
        <p:nvPicPr>
          <p:cNvPr id="21" name="Picture 2" descr="Z:\EBOOKS\Informatik\Präsentationen und Papers\Eclipse\Dawn\ESE 2010\graphit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570432"/>
            <a:ext cx="1872206" cy="1596206"/>
          </a:xfrm>
          <a:prstGeom prst="rect">
            <a:avLst/>
          </a:prstGeom>
          <a:noFill/>
        </p:spPr>
      </p:pic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428596" y="332656"/>
            <a:ext cx="8286808" cy="648072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But what about your user interfaces?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Z:\EBOOKS\Informatik\Programmierung\Eclipse\Dawn\dawn logo\dawn_logo_856x8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40968" y="5877272"/>
            <a:ext cx="5218113" cy="52181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72 -0.0886 C -0.02899 -0.16886 0.13472 -0.46334 0.26927 -0.57021 C 0.40382 -0.67708 0.62517 -0.69628 0.71875 -0.72959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Form 29"/>
          <p:cNvCxnSpPr>
            <a:stCxn id="13" idx="3"/>
          </p:cNvCxnSpPr>
          <p:nvPr/>
        </p:nvCxnSpPr>
        <p:spPr>
          <a:xfrm>
            <a:off x="2699792" y="1545940"/>
            <a:ext cx="1296143" cy="212078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rm 30"/>
          <p:cNvCxnSpPr>
            <a:stCxn id="14" idx="1"/>
          </p:cNvCxnSpPr>
          <p:nvPr/>
        </p:nvCxnSpPr>
        <p:spPr>
          <a:xfrm rot="10800000" flipV="1">
            <a:off x="4932040" y="1545940"/>
            <a:ext cx="1440160" cy="212078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3419872" y="3666728"/>
            <a:ext cx="2160240" cy="698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Dawn GenModel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11560" y="5013176"/>
            <a:ext cx="2088232" cy="698376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my.diagram.dawn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372200" y="5013176"/>
            <a:ext cx="2088232" cy="698376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my.editor.dawn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3419872" y="5013176"/>
            <a:ext cx="2160240" cy="698376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Web Project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11560" y="1196752"/>
            <a:ext cx="2088232" cy="698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my.gmfgen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372200" y="1196752"/>
            <a:ext cx="2088232" cy="698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my.genmodel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11560" y="2564904"/>
            <a:ext cx="2088232" cy="6983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>
                    <a:lumMod val="85000"/>
                  </a:schemeClr>
                </a:solidFill>
              </a:rPr>
              <a:t>my.diagram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6372200" y="2564904"/>
            <a:ext cx="2088232" cy="6983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>
                    <a:lumMod val="85000"/>
                  </a:schemeClr>
                </a:solidFill>
              </a:rPr>
              <a:t>my.editor</a:t>
            </a:r>
          </a:p>
        </p:txBody>
      </p:sp>
      <p:cxnSp>
        <p:nvCxnSpPr>
          <p:cNvPr id="17" name="Gerade Verbindung mit Pfeil 16"/>
          <p:cNvCxnSpPr>
            <a:stCxn id="13" idx="2"/>
            <a:endCxn id="15" idx="0"/>
          </p:cNvCxnSpPr>
          <p:nvPr/>
        </p:nvCxnSpPr>
        <p:spPr>
          <a:xfrm rot="5400000">
            <a:off x="1320788" y="2230016"/>
            <a:ext cx="66977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4" idx="2"/>
            <a:endCxn id="16" idx="0"/>
          </p:cNvCxnSpPr>
          <p:nvPr/>
        </p:nvCxnSpPr>
        <p:spPr>
          <a:xfrm rot="5400000">
            <a:off x="7081428" y="2230016"/>
            <a:ext cx="66977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0" idx="0"/>
            <a:endCxn id="15" idx="2"/>
          </p:cNvCxnSpPr>
          <p:nvPr/>
        </p:nvCxnSpPr>
        <p:spPr>
          <a:xfrm rot="5400000" flipH="1" flipV="1">
            <a:off x="780728" y="4138228"/>
            <a:ext cx="1749896" cy="1588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1" idx="0"/>
            <a:endCxn id="16" idx="2"/>
          </p:cNvCxnSpPr>
          <p:nvPr/>
        </p:nvCxnSpPr>
        <p:spPr>
          <a:xfrm rot="5400000" flipH="1" flipV="1">
            <a:off x="6541368" y="4138228"/>
            <a:ext cx="1749896" cy="1588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2" idx="0"/>
          </p:cNvCxnSpPr>
          <p:nvPr/>
        </p:nvCxnSpPr>
        <p:spPr>
          <a:xfrm rot="5400000">
            <a:off x="4175956" y="4689140"/>
            <a:ext cx="64807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 56"/>
          <p:cNvCxnSpPr>
            <a:stCxn id="9" idx="1"/>
            <a:endCxn id="44" idx="0"/>
          </p:cNvCxnSpPr>
          <p:nvPr/>
        </p:nvCxnSpPr>
        <p:spPr>
          <a:xfrm rot="10800000" flipV="1">
            <a:off x="2278408" y="4015916"/>
            <a:ext cx="1141465" cy="99726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m 59"/>
          <p:cNvCxnSpPr>
            <a:stCxn id="9" idx="3"/>
            <a:endCxn id="46" idx="0"/>
          </p:cNvCxnSpPr>
          <p:nvPr/>
        </p:nvCxnSpPr>
        <p:spPr>
          <a:xfrm>
            <a:off x="5580112" y="4015916"/>
            <a:ext cx="1224136" cy="99726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428596" y="332656"/>
            <a:ext cx="8286808" cy="648072"/>
          </a:xfrm>
        </p:spPr>
        <p:txBody>
          <a:bodyPr/>
          <a:lstStyle/>
          <a:p>
            <a:pPr algn="ctr">
              <a:buNone/>
            </a:pPr>
            <a:r>
              <a:rPr lang="en-GB" smtClean="0"/>
              <a:t>Generate your extension</a:t>
            </a:r>
            <a:endParaRPr lang="en-GB" dirty="0"/>
          </a:p>
        </p:txBody>
      </p:sp>
      <p:sp>
        <p:nvSpPr>
          <p:cNvPr id="44" name="Rechteck 43"/>
          <p:cNvSpPr/>
          <p:nvPr/>
        </p:nvSpPr>
        <p:spPr>
          <a:xfrm>
            <a:off x="2062383" y="50131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6588224" y="50131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smtClean="0">
                <a:solidFill>
                  <a:srgbClr val="2F2672"/>
                </a:solidFill>
              </a:rPr>
              <a:t>Demo Time</a:t>
            </a:r>
            <a:endParaRPr lang="de-DE" sz="4800" b="1">
              <a:solidFill>
                <a:srgbClr val="2F267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2555776" y="1844824"/>
            <a:ext cx="1800200" cy="2376264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95536" y="1196752"/>
            <a:ext cx="1872208" cy="1800200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611560" y="1700808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2771800" y="364787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611560" y="2348880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Gerade Verbindung 33"/>
          <p:cNvCxnSpPr>
            <a:stCxn id="31" idx="2"/>
            <a:endCxn id="33" idx="0"/>
          </p:cNvCxnSpPr>
          <p:nvPr/>
        </p:nvCxnSpPr>
        <p:spPr>
          <a:xfrm rot="5400000">
            <a:off x="1193039" y="2203439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gerundetes Rechteck 34"/>
          <p:cNvSpPr/>
          <p:nvPr/>
        </p:nvSpPr>
        <p:spPr>
          <a:xfrm>
            <a:off x="2771800" y="234888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Gerade Verbindung 35"/>
          <p:cNvCxnSpPr>
            <a:stCxn id="35" idx="1"/>
            <a:endCxn id="33" idx="3"/>
          </p:cNvCxnSpPr>
          <p:nvPr/>
        </p:nvCxnSpPr>
        <p:spPr>
          <a:xfrm rot="10800000">
            <a:off x="2065400" y="2527475"/>
            <a:ext cx="706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bgerundetes Rechteck 36"/>
          <p:cNvSpPr/>
          <p:nvPr/>
        </p:nvSpPr>
        <p:spPr>
          <a:xfrm>
            <a:off x="2771800" y="2999802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Gerade Verbindung 37"/>
          <p:cNvCxnSpPr>
            <a:stCxn id="35" idx="2"/>
            <a:endCxn id="37" idx="0"/>
          </p:cNvCxnSpPr>
          <p:nvPr/>
        </p:nvCxnSpPr>
        <p:spPr>
          <a:xfrm rot="5400000">
            <a:off x="3309010" y="2852936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7" idx="2"/>
            <a:endCxn id="32" idx="0"/>
          </p:cNvCxnSpPr>
          <p:nvPr/>
        </p:nvCxnSpPr>
        <p:spPr>
          <a:xfrm rot="5400000">
            <a:off x="3310435" y="350243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Magnetplattenspeicher 39"/>
          <p:cNvSpPr/>
          <p:nvPr/>
        </p:nvSpPr>
        <p:spPr>
          <a:xfrm>
            <a:off x="2915816" y="4509120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Gerade Verbindung 40"/>
          <p:cNvCxnSpPr>
            <a:stCxn id="32" idx="2"/>
            <a:endCxn id="40" idx="1"/>
          </p:cNvCxnSpPr>
          <p:nvPr/>
        </p:nvCxnSpPr>
        <p:spPr>
          <a:xfrm rot="5400000">
            <a:off x="3203848" y="4257092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Client / Server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95536" y="1196752"/>
            <a:ext cx="3960440" cy="3024336"/>
          </a:xfrm>
          <a:prstGeom prst="roundRect">
            <a:avLst>
              <a:gd name="adj" fmla="val 457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11560" y="1700808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71800" y="364787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11560" y="2348880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>
            <a:stCxn id="7" idx="2"/>
            <a:endCxn id="9" idx="0"/>
          </p:cNvCxnSpPr>
          <p:nvPr/>
        </p:nvCxnSpPr>
        <p:spPr>
          <a:xfrm rot="5400000">
            <a:off x="1193039" y="2203439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2771800" y="234888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11"/>
          <p:cNvCxnSpPr>
            <a:stCxn id="11" idx="1"/>
            <a:endCxn id="9" idx="3"/>
          </p:cNvCxnSpPr>
          <p:nvPr/>
        </p:nvCxnSpPr>
        <p:spPr>
          <a:xfrm rot="10800000">
            <a:off x="2065400" y="2527475"/>
            <a:ext cx="706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2771800" y="2999802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>
            <a:stCxn id="11" idx="2"/>
            <a:endCxn id="13" idx="0"/>
          </p:cNvCxnSpPr>
          <p:nvPr/>
        </p:nvCxnSpPr>
        <p:spPr>
          <a:xfrm rot="5400000">
            <a:off x="3309010" y="2852936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3" idx="2"/>
            <a:endCxn id="8" idx="0"/>
          </p:cNvCxnSpPr>
          <p:nvPr/>
        </p:nvCxnSpPr>
        <p:spPr>
          <a:xfrm rot="5400000">
            <a:off x="3310435" y="350243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Magnetplattenspeicher 15"/>
          <p:cNvSpPr/>
          <p:nvPr/>
        </p:nvSpPr>
        <p:spPr>
          <a:xfrm>
            <a:off x="2915816" y="4509120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8" idx="2"/>
            <a:endCxn id="16" idx="1"/>
          </p:cNvCxnSpPr>
          <p:nvPr/>
        </p:nvCxnSpPr>
        <p:spPr>
          <a:xfrm rot="5400000">
            <a:off x="3203848" y="4257092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Embedded Repository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95536" y="1196752"/>
            <a:ext cx="3960440" cy="3024336"/>
          </a:xfrm>
          <a:prstGeom prst="roundRect">
            <a:avLst>
              <a:gd name="adj" fmla="val 4573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11560" y="1700808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Logic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71800" y="364787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11560" y="2348880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>
            <a:stCxn id="7" idx="2"/>
            <a:endCxn id="9" idx="0"/>
          </p:cNvCxnSpPr>
          <p:nvPr/>
        </p:nvCxnSpPr>
        <p:spPr>
          <a:xfrm rot="5400000">
            <a:off x="1193039" y="2203439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2771800" y="234888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11"/>
          <p:cNvCxnSpPr>
            <a:stCxn id="11" idx="1"/>
            <a:endCxn id="9" idx="3"/>
          </p:cNvCxnSpPr>
          <p:nvPr/>
        </p:nvCxnSpPr>
        <p:spPr>
          <a:xfrm rot="10800000">
            <a:off x="2065400" y="2527475"/>
            <a:ext cx="706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2771800" y="2999802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>
            <a:stCxn id="11" idx="2"/>
            <a:endCxn id="13" idx="0"/>
          </p:cNvCxnSpPr>
          <p:nvPr/>
        </p:nvCxnSpPr>
        <p:spPr>
          <a:xfrm rot="5400000">
            <a:off x="3309010" y="2852936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3" idx="2"/>
            <a:endCxn id="8" idx="0"/>
          </p:cNvCxnSpPr>
          <p:nvPr/>
        </p:nvCxnSpPr>
        <p:spPr>
          <a:xfrm rot="5400000">
            <a:off x="3310435" y="350243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Magnetplattenspeicher 15"/>
          <p:cNvSpPr/>
          <p:nvPr/>
        </p:nvSpPr>
        <p:spPr>
          <a:xfrm>
            <a:off x="2915816" y="4509120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8" idx="2"/>
            <a:endCxn id="16" idx="1"/>
          </p:cNvCxnSpPr>
          <p:nvPr/>
        </p:nvCxnSpPr>
        <p:spPr>
          <a:xfrm rot="5400000">
            <a:off x="3203848" y="4257092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Embedded Session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95536" y="1196752"/>
            <a:ext cx="5760640" cy="3024336"/>
          </a:xfrm>
          <a:prstGeom prst="roundRect">
            <a:avLst>
              <a:gd name="adj" fmla="val 341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11560" y="1700808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71800" y="364787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11560" y="2348880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>
            <a:stCxn id="7" idx="2"/>
            <a:endCxn id="9" idx="0"/>
          </p:cNvCxnSpPr>
          <p:nvPr/>
        </p:nvCxnSpPr>
        <p:spPr>
          <a:xfrm rot="5400000">
            <a:off x="1193039" y="2203439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2771800" y="234888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11"/>
          <p:cNvCxnSpPr>
            <a:stCxn id="11" idx="1"/>
            <a:endCxn id="9" idx="3"/>
          </p:cNvCxnSpPr>
          <p:nvPr/>
        </p:nvCxnSpPr>
        <p:spPr>
          <a:xfrm rot="10800000">
            <a:off x="2065400" y="2527475"/>
            <a:ext cx="706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2699792" y="2996952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OfflineClone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>
            <a:stCxn id="11" idx="2"/>
            <a:endCxn id="13" idx="0"/>
          </p:cNvCxnSpPr>
          <p:nvPr/>
        </p:nvCxnSpPr>
        <p:spPr>
          <a:xfrm rot="5400000">
            <a:off x="3310435" y="2851511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3" idx="2"/>
            <a:endCxn id="8" idx="0"/>
          </p:cNvCxnSpPr>
          <p:nvPr/>
        </p:nvCxnSpPr>
        <p:spPr>
          <a:xfrm rot="5400000">
            <a:off x="3309010" y="3501008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Magnetplattenspeicher 15"/>
          <p:cNvSpPr/>
          <p:nvPr/>
        </p:nvSpPr>
        <p:spPr>
          <a:xfrm>
            <a:off x="2915816" y="4509120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8" idx="2"/>
            <a:endCxn id="16" idx="1"/>
          </p:cNvCxnSpPr>
          <p:nvPr/>
        </p:nvCxnSpPr>
        <p:spPr>
          <a:xfrm rot="5400000">
            <a:off x="3203848" y="4257092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444208" y="3140968"/>
            <a:ext cx="2376264" cy="2376264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948264" y="4944018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6948264" y="364502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20"/>
          <p:cNvCxnSpPr>
            <a:stCxn id="20" idx="1"/>
            <a:endCxn id="28" idx="3"/>
          </p:cNvCxnSpPr>
          <p:nvPr/>
        </p:nvCxnSpPr>
        <p:spPr>
          <a:xfrm rot="10800000">
            <a:off x="6012160" y="3823619"/>
            <a:ext cx="93610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gerundetes Rechteck 21"/>
          <p:cNvSpPr/>
          <p:nvPr/>
        </p:nvSpPr>
        <p:spPr>
          <a:xfrm>
            <a:off x="6588224" y="4295946"/>
            <a:ext cx="208823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MasterRepository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22"/>
          <p:cNvCxnSpPr>
            <a:stCxn id="20" idx="2"/>
            <a:endCxn id="22" idx="0"/>
          </p:cNvCxnSpPr>
          <p:nvPr/>
        </p:nvCxnSpPr>
        <p:spPr>
          <a:xfrm rot="5400000">
            <a:off x="7485474" y="4149080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22" idx="2"/>
            <a:endCxn id="19" idx="0"/>
          </p:cNvCxnSpPr>
          <p:nvPr/>
        </p:nvCxnSpPr>
        <p:spPr>
          <a:xfrm rot="5400000">
            <a:off x="7486899" y="479857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ussdiagramm: Magnetplattenspeicher 24"/>
          <p:cNvSpPr/>
          <p:nvPr/>
        </p:nvSpPr>
        <p:spPr>
          <a:xfrm>
            <a:off x="7092280" y="5805264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Gerade Verbindung 25"/>
          <p:cNvCxnSpPr>
            <a:stCxn id="19" idx="2"/>
            <a:endCxn id="25" idx="1"/>
          </p:cNvCxnSpPr>
          <p:nvPr/>
        </p:nvCxnSpPr>
        <p:spPr>
          <a:xfrm rot="5400000">
            <a:off x="7380312" y="5553236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4499992" y="2996952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Synchronizer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499992" y="3645024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Gerade Verbindung 28"/>
          <p:cNvCxnSpPr>
            <a:stCxn id="27" idx="2"/>
            <a:endCxn id="28" idx="0"/>
          </p:cNvCxnSpPr>
          <p:nvPr/>
        </p:nvCxnSpPr>
        <p:spPr>
          <a:xfrm rot="5400000">
            <a:off x="5110635" y="349958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27" idx="1"/>
            <a:endCxn id="13" idx="3"/>
          </p:cNvCxnSpPr>
          <p:nvPr/>
        </p:nvCxnSpPr>
        <p:spPr>
          <a:xfrm rot="10800000">
            <a:off x="4211960" y="3175547"/>
            <a:ext cx="2880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Offline Clone (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Embedded)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555776" y="1844824"/>
            <a:ext cx="3600400" cy="2376264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Clone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95536" y="1196752"/>
            <a:ext cx="1872208" cy="1800200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11560" y="1700808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771800" y="364787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11560" y="2348880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>
            <a:stCxn id="8" idx="2"/>
            <a:endCxn id="10" idx="0"/>
          </p:cNvCxnSpPr>
          <p:nvPr/>
        </p:nvCxnSpPr>
        <p:spPr>
          <a:xfrm rot="5400000">
            <a:off x="1193039" y="2203439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2771800" y="234888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>
            <a:stCxn id="12" idx="1"/>
            <a:endCxn id="10" idx="3"/>
          </p:cNvCxnSpPr>
          <p:nvPr/>
        </p:nvCxnSpPr>
        <p:spPr>
          <a:xfrm rot="10800000">
            <a:off x="2065400" y="2527475"/>
            <a:ext cx="706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2699792" y="2996952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OfflineClone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14"/>
          <p:cNvCxnSpPr>
            <a:stCxn id="12" idx="2"/>
            <a:endCxn id="14" idx="0"/>
          </p:cNvCxnSpPr>
          <p:nvPr/>
        </p:nvCxnSpPr>
        <p:spPr>
          <a:xfrm rot="5400000">
            <a:off x="3310435" y="2851511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4" idx="2"/>
            <a:endCxn id="9" idx="0"/>
          </p:cNvCxnSpPr>
          <p:nvPr/>
        </p:nvCxnSpPr>
        <p:spPr>
          <a:xfrm rot="5400000">
            <a:off x="3309010" y="3501008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ussdiagramm: Magnetplattenspeicher 16"/>
          <p:cNvSpPr/>
          <p:nvPr/>
        </p:nvSpPr>
        <p:spPr>
          <a:xfrm>
            <a:off x="2915816" y="4509120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>
            <a:stCxn id="9" idx="2"/>
            <a:endCxn id="17" idx="1"/>
          </p:cNvCxnSpPr>
          <p:nvPr/>
        </p:nvCxnSpPr>
        <p:spPr>
          <a:xfrm rot="5400000">
            <a:off x="3203848" y="4257092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6444208" y="3140968"/>
            <a:ext cx="2376264" cy="2376264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6948264" y="4944018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948264" y="3645024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Gerade Verbindung 21"/>
          <p:cNvCxnSpPr>
            <a:stCxn id="21" idx="1"/>
            <a:endCxn id="29" idx="3"/>
          </p:cNvCxnSpPr>
          <p:nvPr/>
        </p:nvCxnSpPr>
        <p:spPr>
          <a:xfrm rot="10800000">
            <a:off x="6012160" y="3823619"/>
            <a:ext cx="93610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6588224" y="4295946"/>
            <a:ext cx="208823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MasterRepository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23"/>
          <p:cNvCxnSpPr>
            <a:stCxn id="21" idx="2"/>
            <a:endCxn id="23" idx="0"/>
          </p:cNvCxnSpPr>
          <p:nvPr/>
        </p:nvCxnSpPr>
        <p:spPr>
          <a:xfrm rot="5400000">
            <a:off x="7485474" y="4149080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23" idx="2"/>
            <a:endCxn id="20" idx="0"/>
          </p:cNvCxnSpPr>
          <p:nvPr/>
        </p:nvCxnSpPr>
        <p:spPr>
          <a:xfrm rot="5400000">
            <a:off x="7486899" y="479857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ussdiagramm: Magnetplattenspeicher 25"/>
          <p:cNvSpPr/>
          <p:nvPr/>
        </p:nvSpPr>
        <p:spPr>
          <a:xfrm>
            <a:off x="7092280" y="5805264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Gerade Verbindung 26"/>
          <p:cNvCxnSpPr>
            <a:stCxn id="20" idx="2"/>
            <a:endCxn id="26" idx="1"/>
          </p:cNvCxnSpPr>
          <p:nvPr/>
        </p:nvCxnSpPr>
        <p:spPr>
          <a:xfrm rot="5400000">
            <a:off x="7380312" y="5553236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>
          <a:xfrm>
            <a:off x="4499992" y="2996952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Synchronizer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4499992" y="3645024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Gerade Verbindung 29"/>
          <p:cNvCxnSpPr>
            <a:stCxn id="28" idx="2"/>
            <a:endCxn id="29" idx="0"/>
          </p:cNvCxnSpPr>
          <p:nvPr/>
        </p:nvCxnSpPr>
        <p:spPr>
          <a:xfrm rot="5400000">
            <a:off x="5110635" y="349958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28" idx="1"/>
            <a:endCxn id="14" idx="3"/>
          </p:cNvCxnSpPr>
          <p:nvPr/>
        </p:nvCxnSpPr>
        <p:spPr>
          <a:xfrm rot="10800000">
            <a:off x="4211960" y="3175547"/>
            <a:ext cx="2880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Offline Clone (Group Server)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899592" y="2420888"/>
            <a:ext cx="1800200" cy="3024336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???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63888" y="4725144"/>
            <a:ext cx="1872208" cy="792088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115616" y="487201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779912" y="4941168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FO-Monitor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43608" y="4221088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>
            <a:stCxn id="10" idx="2"/>
            <a:endCxn id="8" idx="0"/>
          </p:cNvCxnSpPr>
          <p:nvPr/>
        </p:nvCxnSpPr>
        <p:spPr>
          <a:xfrm rot="5400000">
            <a:off x="1652826" y="4725144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Magnetplattenspeicher 11"/>
          <p:cNvSpPr/>
          <p:nvPr/>
        </p:nvSpPr>
        <p:spPr>
          <a:xfrm>
            <a:off x="1259632" y="5733256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>
            <a:stCxn id="8" idx="2"/>
            <a:endCxn id="12" idx="1"/>
          </p:cNvCxnSpPr>
          <p:nvPr/>
        </p:nvCxnSpPr>
        <p:spPr>
          <a:xfrm rot="5400000">
            <a:off x="1547664" y="5481228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1043608" y="3573016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FO-Agent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043608" y="2924944"/>
            <a:ext cx="1512168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</a:rPr>
              <a:t>CDOSession</a:t>
            </a:r>
            <a:endParaRPr lang="de-DE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15"/>
          <p:cNvCxnSpPr>
            <a:stCxn id="14" idx="0"/>
            <a:endCxn id="15" idx="2"/>
          </p:cNvCxnSpPr>
          <p:nvPr/>
        </p:nvCxnSpPr>
        <p:spPr>
          <a:xfrm rot="5400000" flipH="1" flipV="1">
            <a:off x="1654251" y="3427575"/>
            <a:ext cx="29088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4" idx="2"/>
            <a:endCxn id="10" idx="0"/>
          </p:cNvCxnSpPr>
          <p:nvPr/>
        </p:nvCxnSpPr>
        <p:spPr>
          <a:xfrm rot="5400000">
            <a:off x="1654251" y="407564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Fail-Over Monitor (1)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Gerade Verbindung 18"/>
          <p:cNvCxnSpPr>
            <a:stCxn id="9" idx="1"/>
            <a:endCxn id="14" idx="3"/>
          </p:cNvCxnSpPr>
          <p:nvPr/>
        </p:nvCxnSpPr>
        <p:spPr>
          <a:xfrm rot="10800000">
            <a:off x="2555776" y="3751611"/>
            <a:ext cx="1224136" cy="1368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444208" y="2420888"/>
            <a:ext cx="1800200" cy="3024336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???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660232" y="487201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588224" y="4221088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22"/>
          <p:cNvCxnSpPr>
            <a:stCxn id="22" idx="2"/>
            <a:endCxn id="21" idx="0"/>
          </p:cNvCxnSpPr>
          <p:nvPr/>
        </p:nvCxnSpPr>
        <p:spPr>
          <a:xfrm rot="5400000">
            <a:off x="7197442" y="4725144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Magnetplattenspeicher 23"/>
          <p:cNvSpPr/>
          <p:nvPr/>
        </p:nvSpPr>
        <p:spPr>
          <a:xfrm>
            <a:off x="6804248" y="5733256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Gerade Verbindung 24"/>
          <p:cNvCxnSpPr>
            <a:stCxn id="21" idx="2"/>
            <a:endCxn id="24" idx="1"/>
          </p:cNvCxnSpPr>
          <p:nvPr/>
        </p:nvCxnSpPr>
        <p:spPr>
          <a:xfrm rot="5400000">
            <a:off x="7092280" y="5481228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6588224" y="3573016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FO-Agent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6588224" y="2924944"/>
            <a:ext cx="1512168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</a:rPr>
              <a:t>CDOSession</a:t>
            </a:r>
            <a:endParaRPr lang="de-DE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Gerade Verbindung 27"/>
          <p:cNvCxnSpPr>
            <a:stCxn id="26" idx="0"/>
            <a:endCxn id="27" idx="2"/>
          </p:cNvCxnSpPr>
          <p:nvPr/>
        </p:nvCxnSpPr>
        <p:spPr>
          <a:xfrm rot="5400000" flipH="1" flipV="1">
            <a:off x="7198867" y="3427575"/>
            <a:ext cx="29088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26" idx="2"/>
            <a:endCxn id="22" idx="0"/>
          </p:cNvCxnSpPr>
          <p:nvPr/>
        </p:nvCxnSpPr>
        <p:spPr>
          <a:xfrm rot="5400000">
            <a:off x="7198867" y="407564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9" idx="3"/>
            <a:endCxn id="26" idx="1"/>
          </p:cNvCxnSpPr>
          <p:nvPr/>
        </p:nvCxnSpPr>
        <p:spPr>
          <a:xfrm flipV="1">
            <a:off x="5233752" y="3751611"/>
            <a:ext cx="1354472" cy="1368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bgerundetes Rechteck 78"/>
          <p:cNvSpPr/>
          <p:nvPr/>
        </p:nvSpPr>
        <p:spPr>
          <a:xfrm>
            <a:off x="1357290" y="571480"/>
            <a:ext cx="6429420" cy="2000264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227"/>
          <p:cNvGrpSpPr/>
          <p:nvPr/>
        </p:nvGrpSpPr>
        <p:grpSpPr>
          <a:xfrm>
            <a:off x="1678761" y="843975"/>
            <a:ext cx="5871550" cy="1513456"/>
            <a:chOff x="1678761" y="843975"/>
            <a:chExt cx="5871550" cy="1513456"/>
          </a:xfrm>
        </p:grpSpPr>
        <p:cxnSp>
          <p:nvCxnSpPr>
            <p:cNvPr id="149" name="Gerade Verbindung 148"/>
            <p:cNvCxnSpPr/>
            <p:nvPr/>
          </p:nvCxnSpPr>
          <p:spPr>
            <a:xfrm rot="16200000" flipH="1">
              <a:off x="2029127" y="1114087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0"/>
            <p:cNvCxnSpPr/>
            <p:nvPr/>
          </p:nvCxnSpPr>
          <p:spPr>
            <a:xfrm rot="16200000" flipH="1">
              <a:off x="1685585" y="1471279"/>
              <a:ext cx="535786" cy="16494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/>
            <p:nvPr/>
          </p:nvCxnSpPr>
          <p:spPr>
            <a:xfrm rot="16200000" flipH="1">
              <a:off x="2591391" y="980846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/>
            <p:nvPr/>
          </p:nvCxnSpPr>
          <p:spPr>
            <a:xfrm>
              <a:off x="2406792" y="1438724"/>
              <a:ext cx="665012" cy="34720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/>
            <p:nvPr/>
          </p:nvCxnSpPr>
          <p:spPr>
            <a:xfrm>
              <a:off x="2049602" y="1821645"/>
              <a:ext cx="522136" cy="20589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Gerade Verbindung 160"/>
            <p:cNvCxnSpPr/>
            <p:nvPr/>
          </p:nvCxnSpPr>
          <p:spPr>
            <a:xfrm>
              <a:off x="1678761" y="2178836"/>
              <a:ext cx="535786" cy="4094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2"/>
            <p:cNvCxnSpPr/>
            <p:nvPr/>
          </p:nvCxnSpPr>
          <p:spPr>
            <a:xfrm>
              <a:off x="2982506" y="2219779"/>
              <a:ext cx="803677" cy="13765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64"/>
            <p:cNvCxnSpPr/>
            <p:nvPr/>
          </p:nvCxnSpPr>
          <p:spPr>
            <a:xfrm flipV="1">
              <a:off x="4348755" y="2060056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/>
            <p:nvPr/>
          </p:nvCxnSpPr>
          <p:spPr>
            <a:xfrm flipV="1">
              <a:off x="4071933" y="1689217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/>
            <p:nvPr/>
          </p:nvCxnSpPr>
          <p:spPr>
            <a:xfrm flipV="1">
              <a:off x="3513573" y="1850965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/>
            <p:nvPr/>
          </p:nvCxnSpPr>
          <p:spPr>
            <a:xfrm flipV="1">
              <a:off x="2460116" y="1285859"/>
              <a:ext cx="536292" cy="13242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/>
            <p:nvPr/>
          </p:nvCxnSpPr>
          <p:spPr>
            <a:xfrm flipV="1">
              <a:off x="7070713" y="1993842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/>
            <p:nvPr/>
          </p:nvCxnSpPr>
          <p:spPr>
            <a:xfrm flipV="1">
              <a:off x="7100796" y="1500174"/>
              <a:ext cx="443133" cy="22593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/>
            <p:cNvCxnSpPr/>
            <p:nvPr/>
          </p:nvCxnSpPr>
          <p:spPr>
            <a:xfrm flipV="1">
              <a:off x="6607981" y="1247529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/>
            <p:cNvCxnSpPr/>
            <p:nvPr/>
          </p:nvCxnSpPr>
          <p:spPr>
            <a:xfrm flipV="1">
              <a:off x="5214941" y="2150367"/>
              <a:ext cx="502094" cy="19119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/>
            <p:nvPr/>
          </p:nvCxnSpPr>
          <p:spPr>
            <a:xfrm>
              <a:off x="5717035" y="2192484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77"/>
            <p:cNvCxnSpPr/>
            <p:nvPr/>
          </p:nvCxnSpPr>
          <p:spPr>
            <a:xfrm>
              <a:off x="6072198" y="1821646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/>
            <p:cNvCxnSpPr/>
            <p:nvPr/>
          </p:nvCxnSpPr>
          <p:spPr>
            <a:xfrm>
              <a:off x="5024725" y="1558452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182"/>
            <p:cNvCxnSpPr/>
            <p:nvPr/>
          </p:nvCxnSpPr>
          <p:spPr>
            <a:xfrm>
              <a:off x="6882111" y="928667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 Verbindung 184"/>
            <p:cNvCxnSpPr/>
            <p:nvPr/>
          </p:nvCxnSpPr>
          <p:spPr>
            <a:xfrm>
              <a:off x="6362540" y="928668"/>
              <a:ext cx="631735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/>
            <p:nvPr/>
          </p:nvCxnSpPr>
          <p:spPr>
            <a:xfrm flipV="1">
              <a:off x="6046672" y="928669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V="1">
              <a:off x="5717035" y="1217623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/>
            <p:nvPr/>
          </p:nvCxnSpPr>
          <p:spPr>
            <a:xfrm flipV="1">
              <a:off x="6167555" y="1438724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/>
            <p:nvPr/>
          </p:nvCxnSpPr>
          <p:spPr>
            <a:xfrm flipV="1">
              <a:off x="7127378" y="928667"/>
              <a:ext cx="389969" cy="35718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/>
            <p:nvPr/>
          </p:nvCxnSpPr>
          <p:spPr>
            <a:xfrm rot="5400000" flipH="1" flipV="1">
              <a:off x="6832721" y="1975405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 Verbindung 192"/>
            <p:cNvCxnSpPr/>
            <p:nvPr/>
          </p:nvCxnSpPr>
          <p:spPr>
            <a:xfrm rot="5400000" flipH="1" flipV="1">
              <a:off x="7305937" y="1714497"/>
              <a:ext cx="482366" cy="63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rot="5400000" flipH="1" flipV="1">
              <a:off x="6883341" y="1486994"/>
              <a:ext cx="467874" cy="329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rot="5400000" flipH="1" flipV="1">
              <a:off x="6318537" y="1913890"/>
              <a:ext cx="381061" cy="37164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>
              <a:off x="6678408" y="1983393"/>
              <a:ext cx="395923" cy="27786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>
              <a:off x="5374171" y="1816732"/>
              <a:ext cx="376557" cy="36210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/>
            <p:nvPr/>
          </p:nvCxnSpPr>
          <p:spPr>
            <a:xfrm rot="16200000" flipH="1">
              <a:off x="4548663" y="1723672"/>
              <a:ext cx="395946" cy="2768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>
              <a:off x="4859018" y="2021301"/>
              <a:ext cx="355923" cy="26894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207"/>
            <p:cNvCxnSpPr/>
            <p:nvPr/>
          </p:nvCxnSpPr>
          <p:spPr>
            <a:xfrm flipV="1">
              <a:off x="4750594" y="1842968"/>
              <a:ext cx="714888" cy="21708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>
            <a:xfrm rot="16200000" flipH="1">
              <a:off x="6299770" y="1080753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210"/>
            <p:cNvCxnSpPr/>
            <p:nvPr/>
          </p:nvCxnSpPr>
          <p:spPr>
            <a:xfrm rot="5400000" flipH="1" flipV="1">
              <a:off x="5411824" y="1839932"/>
              <a:ext cx="67780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/>
            <p:nvPr/>
          </p:nvCxnSpPr>
          <p:spPr>
            <a:xfrm>
              <a:off x="5739692" y="1544086"/>
              <a:ext cx="427863" cy="2912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 Verbindung 214"/>
            <p:cNvCxnSpPr/>
            <p:nvPr/>
          </p:nvCxnSpPr>
          <p:spPr>
            <a:xfrm flipV="1">
              <a:off x="1857356" y="928668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/>
          </p:nvCxnSpPr>
          <p:spPr>
            <a:xfrm flipV="1">
              <a:off x="2214547" y="843975"/>
              <a:ext cx="522137" cy="9990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/>
          </p:nvCxnSpPr>
          <p:spPr>
            <a:xfrm flipV="1">
              <a:off x="2200899" y="1967205"/>
              <a:ext cx="357190" cy="32303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/>
          </p:nvCxnSpPr>
          <p:spPr>
            <a:xfrm flipV="1">
              <a:off x="2571738" y="1737018"/>
              <a:ext cx="459121" cy="28428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/>
          </p:nvCxnSpPr>
          <p:spPr>
            <a:xfrm flipV="1">
              <a:off x="2996408" y="1511631"/>
              <a:ext cx="638477" cy="22578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/>
          </p:nvCxnSpPr>
          <p:spPr>
            <a:xfrm>
              <a:off x="3406921" y="2005235"/>
              <a:ext cx="379262" cy="33632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225"/>
            <p:cNvCxnSpPr/>
            <p:nvPr/>
          </p:nvCxnSpPr>
          <p:spPr>
            <a:xfrm flipV="1">
              <a:off x="2996408" y="2010690"/>
              <a:ext cx="466372" cy="18179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Ellipse 107"/>
          <p:cNvSpPr/>
          <p:nvPr/>
        </p:nvSpPr>
        <p:spPr>
          <a:xfrm>
            <a:off x="1663006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Ellipse 108"/>
          <p:cNvSpPr/>
          <p:nvPr/>
        </p:nvSpPr>
        <p:spPr>
          <a:xfrm>
            <a:off x="1841601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Ellipse 109"/>
          <p:cNvSpPr/>
          <p:nvPr/>
        </p:nvSpPr>
        <p:spPr>
          <a:xfrm>
            <a:off x="1484411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Ellipse 110"/>
          <p:cNvSpPr/>
          <p:nvPr/>
        </p:nvSpPr>
        <p:spPr>
          <a:xfrm>
            <a:off x="2198792" y="126277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2520263" y="6912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Ellipse 112"/>
          <p:cNvSpPr/>
          <p:nvPr/>
        </p:nvSpPr>
        <p:spPr>
          <a:xfrm>
            <a:off x="2698858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Ellipse 113"/>
          <p:cNvSpPr/>
          <p:nvPr/>
        </p:nvSpPr>
        <p:spPr>
          <a:xfrm>
            <a:off x="2821688" y="155172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Ellipse 114"/>
          <p:cNvSpPr/>
          <p:nvPr/>
        </p:nvSpPr>
        <p:spPr>
          <a:xfrm>
            <a:off x="2423553" y="181221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836509" y="200445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Ellipse 118"/>
          <p:cNvSpPr/>
          <p:nvPr/>
        </p:nvSpPr>
        <p:spPr>
          <a:xfrm>
            <a:off x="3234644" y="17985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Ellipse 119"/>
          <p:cNvSpPr/>
          <p:nvPr/>
        </p:nvSpPr>
        <p:spPr>
          <a:xfrm>
            <a:off x="3619130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Ellipse 120"/>
          <p:cNvSpPr/>
          <p:nvPr/>
        </p:nvSpPr>
        <p:spPr>
          <a:xfrm>
            <a:off x="3877582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4199052" y="19771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Ellipse 125"/>
          <p:cNvSpPr/>
          <p:nvPr/>
        </p:nvSpPr>
        <p:spPr>
          <a:xfrm>
            <a:off x="4624483" y="18395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5008970" y="209998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Ellipse 130"/>
          <p:cNvSpPr/>
          <p:nvPr/>
        </p:nvSpPr>
        <p:spPr>
          <a:xfrm>
            <a:off x="5199187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Ellipse 131"/>
          <p:cNvSpPr/>
          <p:nvPr/>
        </p:nvSpPr>
        <p:spPr>
          <a:xfrm>
            <a:off x="5556378" y="197715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Ellipse 132"/>
          <p:cNvSpPr/>
          <p:nvPr/>
        </p:nvSpPr>
        <p:spPr>
          <a:xfrm>
            <a:off x="6063695" y="21011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Ellipse 133"/>
          <p:cNvSpPr/>
          <p:nvPr/>
        </p:nvSpPr>
        <p:spPr>
          <a:xfrm>
            <a:off x="5968160" y="161996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5877848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Ellipse 135"/>
          <p:cNvSpPr/>
          <p:nvPr/>
        </p:nvSpPr>
        <p:spPr>
          <a:xfrm>
            <a:off x="6235035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Ellipse 136"/>
          <p:cNvSpPr/>
          <p:nvPr/>
        </p:nvSpPr>
        <p:spPr>
          <a:xfrm>
            <a:off x="6697767" y="71272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Ellipse 137"/>
          <p:cNvSpPr/>
          <p:nvPr/>
        </p:nvSpPr>
        <p:spPr>
          <a:xfrm>
            <a:off x="6949417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Ellipse 138"/>
          <p:cNvSpPr/>
          <p:nvPr/>
        </p:nvSpPr>
        <p:spPr>
          <a:xfrm>
            <a:off x="7270888" y="72698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Ellipse 139"/>
          <p:cNvSpPr/>
          <p:nvPr/>
        </p:nvSpPr>
        <p:spPr>
          <a:xfrm>
            <a:off x="7374847" y="1295296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Ellipse 140"/>
          <p:cNvSpPr/>
          <p:nvPr/>
        </p:nvSpPr>
        <p:spPr>
          <a:xfrm>
            <a:off x="6413632" y="122705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Ellipse 141"/>
          <p:cNvSpPr/>
          <p:nvPr/>
        </p:nvSpPr>
        <p:spPr>
          <a:xfrm>
            <a:off x="6413630" y="176284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Ellipse 142"/>
          <p:cNvSpPr/>
          <p:nvPr/>
        </p:nvSpPr>
        <p:spPr>
          <a:xfrm>
            <a:off x="6866356" y="153690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Ellipse 143"/>
          <p:cNvSpPr/>
          <p:nvPr/>
        </p:nvSpPr>
        <p:spPr>
          <a:xfrm>
            <a:off x="6872754" y="2036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Ellipse 144"/>
          <p:cNvSpPr/>
          <p:nvPr/>
        </p:nvSpPr>
        <p:spPr>
          <a:xfrm>
            <a:off x="7291785" y="177009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Ellipse 145"/>
          <p:cNvSpPr/>
          <p:nvPr/>
        </p:nvSpPr>
        <p:spPr>
          <a:xfrm>
            <a:off x="2002940" y="73159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Ellipse 146"/>
          <p:cNvSpPr/>
          <p:nvPr/>
        </p:nvSpPr>
        <p:spPr>
          <a:xfrm>
            <a:off x="2006548" y="207151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Inhaltsplatzhalter 2"/>
          <p:cNvSpPr>
            <a:spLocks noGrp="1"/>
          </p:cNvSpPr>
          <p:nvPr>
            <p:ph idx="1"/>
          </p:nvPr>
        </p:nvSpPr>
        <p:spPr>
          <a:xfrm>
            <a:off x="928662" y="2714620"/>
            <a:ext cx="7715304" cy="314327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scale well</a:t>
            </a:r>
          </a:p>
          <a:p>
            <a:pPr algn="ctr">
              <a:lnSpc>
                <a:spcPct val="200000"/>
              </a:lnSpc>
              <a:buNone/>
            </a:pPr>
            <a:r>
              <a:rPr lang="de-DE" sz="4800" u="sng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suitable for multi-user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899592" y="2420888"/>
            <a:ext cx="1800200" cy="3024336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63888" y="4725144"/>
            <a:ext cx="1872208" cy="792088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115616" y="487201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779912" y="4941168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FO-Monitor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43608" y="4221088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>
            <a:stCxn id="10" idx="2"/>
            <a:endCxn id="8" idx="0"/>
          </p:cNvCxnSpPr>
          <p:nvPr/>
        </p:nvCxnSpPr>
        <p:spPr>
          <a:xfrm rot="5400000">
            <a:off x="1652826" y="4725144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Magnetplattenspeicher 11"/>
          <p:cNvSpPr/>
          <p:nvPr/>
        </p:nvSpPr>
        <p:spPr>
          <a:xfrm>
            <a:off x="1259632" y="5733256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>
            <a:stCxn id="8" idx="2"/>
            <a:endCxn id="12" idx="1"/>
          </p:cNvCxnSpPr>
          <p:nvPr/>
        </p:nvCxnSpPr>
        <p:spPr>
          <a:xfrm rot="5400000">
            <a:off x="1547664" y="5481228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1043608" y="3573016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FO-Agent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043608" y="2924944"/>
            <a:ext cx="1512168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</a:rPr>
              <a:t>CDOSession</a:t>
            </a:r>
            <a:endParaRPr lang="de-DE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15"/>
          <p:cNvCxnSpPr>
            <a:stCxn id="14" idx="0"/>
            <a:endCxn id="15" idx="2"/>
          </p:cNvCxnSpPr>
          <p:nvPr/>
        </p:nvCxnSpPr>
        <p:spPr>
          <a:xfrm rot="5400000" flipH="1" flipV="1">
            <a:off x="1654251" y="3427575"/>
            <a:ext cx="29088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4" idx="2"/>
            <a:endCxn id="10" idx="0"/>
          </p:cNvCxnSpPr>
          <p:nvPr/>
        </p:nvCxnSpPr>
        <p:spPr>
          <a:xfrm rot="5400000">
            <a:off x="1654251" y="407564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Fail-Over Monitor (2)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Gerade Verbindung 18"/>
          <p:cNvCxnSpPr>
            <a:stCxn id="9" idx="1"/>
            <a:endCxn id="14" idx="3"/>
          </p:cNvCxnSpPr>
          <p:nvPr/>
        </p:nvCxnSpPr>
        <p:spPr>
          <a:xfrm rot="10800000">
            <a:off x="2555776" y="3751611"/>
            <a:ext cx="1224136" cy="1368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444208" y="2420888"/>
            <a:ext cx="1800200" cy="3024336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Backup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660232" y="487201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588224" y="4221088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22"/>
          <p:cNvCxnSpPr>
            <a:stCxn id="22" idx="2"/>
            <a:endCxn id="21" idx="0"/>
          </p:cNvCxnSpPr>
          <p:nvPr/>
        </p:nvCxnSpPr>
        <p:spPr>
          <a:xfrm rot="5400000">
            <a:off x="7197442" y="4725144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Magnetplattenspeicher 23"/>
          <p:cNvSpPr/>
          <p:nvPr/>
        </p:nvSpPr>
        <p:spPr>
          <a:xfrm>
            <a:off x="6804248" y="5733256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Gerade Verbindung 24"/>
          <p:cNvCxnSpPr>
            <a:stCxn id="21" idx="2"/>
            <a:endCxn id="24" idx="1"/>
          </p:cNvCxnSpPr>
          <p:nvPr/>
        </p:nvCxnSpPr>
        <p:spPr>
          <a:xfrm rot="5400000">
            <a:off x="7092280" y="5481228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6588224" y="3573016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FO-Agent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6588224" y="2924944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</a:p>
        </p:txBody>
      </p:sp>
      <p:cxnSp>
        <p:nvCxnSpPr>
          <p:cNvPr id="28" name="Gerade Verbindung 27"/>
          <p:cNvCxnSpPr>
            <a:stCxn id="26" idx="0"/>
            <a:endCxn id="27" idx="2"/>
          </p:cNvCxnSpPr>
          <p:nvPr/>
        </p:nvCxnSpPr>
        <p:spPr>
          <a:xfrm rot="5400000" flipH="1" flipV="1">
            <a:off x="7198867" y="3427575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26" idx="2"/>
            <a:endCxn id="22" idx="0"/>
          </p:cNvCxnSpPr>
          <p:nvPr/>
        </p:nvCxnSpPr>
        <p:spPr>
          <a:xfrm rot="5400000">
            <a:off x="7198867" y="407564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9" idx="3"/>
            <a:endCxn id="26" idx="1"/>
          </p:cNvCxnSpPr>
          <p:nvPr/>
        </p:nvCxnSpPr>
        <p:spPr>
          <a:xfrm flipV="1">
            <a:off x="5233752" y="3751611"/>
            <a:ext cx="1354472" cy="1368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0" idx="3"/>
            <a:endCxn id="27" idx="1"/>
          </p:cNvCxnSpPr>
          <p:nvPr/>
        </p:nvCxnSpPr>
        <p:spPr>
          <a:xfrm flipV="1">
            <a:off x="2555776" y="3103539"/>
            <a:ext cx="4032448" cy="129614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899592" y="2420888"/>
            <a:ext cx="1800200" cy="3024336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63888" y="4725144"/>
            <a:ext cx="1872208" cy="792088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115616" y="487201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779912" y="4941168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FO-Monitor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43608" y="4221088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>
            <a:stCxn id="10" idx="2"/>
            <a:endCxn id="8" idx="0"/>
          </p:cNvCxnSpPr>
          <p:nvPr/>
        </p:nvCxnSpPr>
        <p:spPr>
          <a:xfrm rot="5400000">
            <a:off x="1652826" y="4725144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Magnetplattenspeicher 11"/>
          <p:cNvSpPr/>
          <p:nvPr/>
        </p:nvSpPr>
        <p:spPr>
          <a:xfrm>
            <a:off x="1259632" y="5733256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12"/>
          <p:cNvCxnSpPr>
            <a:stCxn id="8" idx="2"/>
            <a:endCxn id="12" idx="1"/>
          </p:cNvCxnSpPr>
          <p:nvPr/>
        </p:nvCxnSpPr>
        <p:spPr>
          <a:xfrm rot="5400000">
            <a:off x="1547664" y="5481228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1043608" y="3573016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FO-Agent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043608" y="2924944"/>
            <a:ext cx="1512168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>
                <a:solidFill>
                  <a:schemeClr val="bg1">
                    <a:lumMod val="50000"/>
                  </a:schemeClr>
                </a:solidFill>
              </a:rPr>
              <a:t>CDOSession</a:t>
            </a:r>
            <a:endParaRPr lang="de-DE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15"/>
          <p:cNvCxnSpPr>
            <a:stCxn id="14" idx="0"/>
            <a:endCxn id="15" idx="2"/>
          </p:cNvCxnSpPr>
          <p:nvPr/>
        </p:nvCxnSpPr>
        <p:spPr>
          <a:xfrm rot="5400000" flipH="1" flipV="1">
            <a:off x="1654251" y="3427575"/>
            <a:ext cx="290882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4" idx="2"/>
            <a:endCxn id="10" idx="0"/>
          </p:cNvCxnSpPr>
          <p:nvPr/>
        </p:nvCxnSpPr>
        <p:spPr>
          <a:xfrm rot="5400000">
            <a:off x="1654251" y="407564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Fail-Over Session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Gerade Verbindung 18"/>
          <p:cNvCxnSpPr>
            <a:stCxn id="9" idx="1"/>
            <a:endCxn id="14" idx="3"/>
          </p:cNvCxnSpPr>
          <p:nvPr/>
        </p:nvCxnSpPr>
        <p:spPr>
          <a:xfrm rot="10800000">
            <a:off x="2555776" y="3751611"/>
            <a:ext cx="1224136" cy="1368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444208" y="2420888"/>
            <a:ext cx="1800200" cy="3024336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Backup 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6660232" y="4872010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6588224" y="4221088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22"/>
          <p:cNvCxnSpPr>
            <a:stCxn id="22" idx="2"/>
            <a:endCxn id="21" idx="0"/>
          </p:cNvCxnSpPr>
          <p:nvPr/>
        </p:nvCxnSpPr>
        <p:spPr>
          <a:xfrm rot="5400000">
            <a:off x="7197442" y="4725144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Magnetplattenspeicher 23"/>
          <p:cNvSpPr/>
          <p:nvPr/>
        </p:nvSpPr>
        <p:spPr>
          <a:xfrm>
            <a:off x="6804248" y="5733256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Gerade Verbindung 24"/>
          <p:cNvCxnSpPr>
            <a:stCxn id="21" idx="2"/>
            <a:endCxn id="24" idx="1"/>
          </p:cNvCxnSpPr>
          <p:nvPr/>
        </p:nvCxnSpPr>
        <p:spPr>
          <a:xfrm rot="5400000">
            <a:off x="7092280" y="5481228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6588224" y="3573016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FO-Agent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6588224" y="2924944"/>
            <a:ext cx="151216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CDOSession</a:t>
            </a:r>
          </a:p>
        </p:txBody>
      </p:sp>
      <p:cxnSp>
        <p:nvCxnSpPr>
          <p:cNvPr id="28" name="Gerade Verbindung 27"/>
          <p:cNvCxnSpPr>
            <a:stCxn id="26" idx="0"/>
            <a:endCxn id="27" idx="2"/>
          </p:cNvCxnSpPr>
          <p:nvPr/>
        </p:nvCxnSpPr>
        <p:spPr>
          <a:xfrm rot="5400000" flipH="1" flipV="1">
            <a:off x="7198867" y="3427575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26" idx="2"/>
            <a:endCxn id="22" idx="0"/>
          </p:cNvCxnSpPr>
          <p:nvPr/>
        </p:nvCxnSpPr>
        <p:spPr>
          <a:xfrm rot="5400000">
            <a:off x="7198867" y="4075647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9" idx="3"/>
            <a:endCxn id="26" idx="1"/>
          </p:cNvCxnSpPr>
          <p:nvPr/>
        </p:nvCxnSpPr>
        <p:spPr>
          <a:xfrm flipV="1">
            <a:off x="5233752" y="3751611"/>
            <a:ext cx="1354472" cy="136815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0" idx="3"/>
            <a:endCxn id="27" idx="1"/>
          </p:cNvCxnSpPr>
          <p:nvPr/>
        </p:nvCxnSpPr>
        <p:spPr>
          <a:xfrm flipV="1">
            <a:off x="2555776" y="3103539"/>
            <a:ext cx="4032448" cy="129614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3563888" y="1052736"/>
            <a:ext cx="1872208" cy="1728192"/>
          </a:xfrm>
          <a:prstGeom prst="roundRect">
            <a:avLst>
              <a:gd name="adj" fmla="val 759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3779912" y="1556792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779912" y="2204864"/>
            <a:ext cx="1453840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FO-Session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Gerade Verbindung 34"/>
          <p:cNvCxnSpPr>
            <a:stCxn id="33" idx="2"/>
            <a:endCxn id="34" idx="0"/>
          </p:cNvCxnSpPr>
          <p:nvPr/>
        </p:nvCxnSpPr>
        <p:spPr>
          <a:xfrm rot="5400000">
            <a:off x="4361391" y="205942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stCxn id="34" idx="2"/>
            <a:endCxn id="10" idx="3"/>
          </p:cNvCxnSpPr>
          <p:nvPr/>
        </p:nvCxnSpPr>
        <p:spPr>
          <a:xfrm rot="5400000">
            <a:off x="2612490" y="2505340"/>
            <a:ext cx="1837629" cy="195105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9" idx="0"/>
            <a:endCxn id="34" idx="2"/>
          </p:cNvCxnSpPr>
          <p:nvPr/>
        </p:nvCxnSpPr>
        <p:spPr>
          <a:xfrm rot="5400000" flipH="1" flipV="1">
            <a:off x="3317275" y="3751611"/>
            <a:ext cx="237911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827584" y="1340768"/>
            <a:ext cx="2664296" cy="2088232"/>
          </a:xfrm>
          <a:prstGeom prst="roundRect">
            <a:avLst>
              <a:gd name="adj" fmla="val 341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32812" y="1988840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Offline Workspace (Checkout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230468" y="2636912"/>
            <a:ext cx="185852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CDOWorkspace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Gerade Verbindung 39"/>
          <p:cNvCxnSpPr>
            <a:stCxn id="32" idx="0"/>
            <a:endCxn id="7" idx="2"/>
          </p:cNvCxnSpPr>
          <p:nvPr/>
        </p:nvCxnSpPr>
        <p:spPr>
          <a:xfrm rot="5400000" flipH="1" flipV="1">
            <a:off x="2014291" y="2491471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827584" y="1340768"/>
            <a:ext cx="2664296" cy="3888432"/>
          </a:xfrm>
          <a:prstGeom prst="roundRect">
            <a:avLst>
              <a:gd name="adj" fmla="val 341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32812" y="1988840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475656" y="4583978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230468" y="3284984"/>
            <a:ext cx="185852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Local 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>
            <a:stCxn id="32" idx="2"/>
            <a:endCxn id="9" idx="0"/>
          </p:cNvCxnSpPr>
          <p:nvPr/>
        </p:nvCxnSpPr>
        <p:spPr>
          <a:xfrm rot="5400000">
            <a:off x="2014291" y="313954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1115616" y="3933056"/>
            <a:ext cx="208823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Local 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>
            <a:stCxn id="9" idx="2"/>
            <a:endCxn id="13" idx="0"/>
          </p:cNvCxnSpPr>
          <p:nvPr/>
        </p:nvCxnSpPr>
        <p:spPr>
          <a:xfrm rot="5400000">
            <a:off x="2014291" y="3787615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3" idx="2"/>
            <a:endCxn id="8" idx="0"/>
          </p:cNvCxnSpPr>
          <p:nvPr/>
        </p:nvCxnSpPr>
        <p:spPr>
          <a:xfrm rot="5400000">
            <a:off x="2012866" y="4437112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Magnetplattenspeicher 15"/>
          <p:cNvSpPr/>
          <p:nvPr/>
        </p:nvSpPr>
        <p:spPr>
          <a:xfrm>
            <a:off x="1619672" y="5445224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8" idx="2"/>
            <a:endCxn id="16" idx="1"/>
          </p:cNvCxnSpPr>
          <p:nvPr/>
        </p:nvCxnSpPr>
        <p:spPr>
          <a:xfrm rot="5400000">
            <a:off x="1907704" y="5193196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Offline Workspace (Checkout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230468" y="2636912"/>
            <a:ext cx="185852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CDOWorkspace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Gerade Verbindung 39"/>
          <p:cNvCxnSpPr>
            <a:stCxn id="32" idx="0"/>
            <a:endCxn id="7" idx="2"/>
          </p:cNvCxnSpPr>
          <p:nvPr/>
        </p:nvCxnSpPr>
        <p:spPr>
          <a:xfrm rot="5400000" flipH="1" flipV="1">
            <a:off x="2014291" y="2491471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827584" y="1340768"/>
            <a:ext cx="4752528" cy="3888432"/>
          </a:xfrm>
          <a:prstGeom prst="roundRect">
            <a:avLst>
              <a:gd name="adj" fmla="val 341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432812" y="1988840"/>
            <a:ext cx="145384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475656" y="4583978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230468" y="3284984"/>
            <a:ext cx="185852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Local 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Gerade Verbindung 9"/>
          <p:cNvCxnSpPr>
            <a:stCxn id="32" idx="2"/>
            <a:endCxn id="9" idx="0"/>
          </p:cNvCxnSpPr>
          <p:nvPr/>
        </p:nvCxnSpPr>
        <p:spPr>
          <a:xfrm rot="5400000">
            <a:off x="2014291" y="3139543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1115616" y="3933056"/>
            <a:ext cx="208823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Local 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13"/>
          <p:cNvCxnSpPr>
            <a:stCxn id="9" idx="2"/>
            <a:endCxn id="13" idx="0"/>
          </p:cNvCxnSpPr>
          <p:nvPr/>
        </p:nvCxnSpPr>
        <p:spPr>
          <a:xfrm rot="5400000">
            <a:off x="2014291" y="3787615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3" idx="2"/>
            <a:endCxn id="8" idx="0"/>
          </p:cNvCxnSpPr>
          <p:nvPr/>
        </p:nvCxnSpPr>
        <p:spPr>
          <a:xfrm rot="5400000">
            <a:off x="2012866" y="4437112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Magnetplattenspeicher 15"/>
          <p:cNvSpPr/>
          <p:nvPr/>
        </p:nvSpPr>
        <p:spPr>
          <a:xfrm>
            <a:off x="1619672" y="5445224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8" idx="2"/>
            <a:endCxn id="16" idx="1"/>
          </p:cNvCxnSpPr>
          <p:nvPr/>
        </p:nvCxnSpPr>
        <p:spPr>
          <a:xfrm rot="5400000">
            <a:off x="1907704" y="5193196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156176" y="2132856"/>
            <a:ext cx="2376264" cy="2376264"/>
          </a:xfrm>
          <a:prstGeom prst="roundRect">
            <a:avLst>
              <a:gd name="adj" fmla="val 463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</a:t>
            </a:r>
            <a:endParaRPr lang="de-DE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660232" y="3935906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IStore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6660232" y="2636912"/>
            <a:ext cx="136815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20"/>
          <p:cNvCxnSpPr>
            <a:stCxn id="20" idx="1"/>
            <a:endCxn id="28" idx="3"/>
          </p:cNvCxnSpPr>
          <p:nvPr/>
        </p:nvCxnSpPr>
        <p:spPr>
          <a:xfrm rot="10800000">
            <a:off x="5292080" y="2815507"/>
            <a:ext cx="136815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gerundetes Rechteck 21"/>
          <p:cNvSpPr/>
          <p:nvPr/>
        </p:nvSpPr>
        <p:spPr>
          <a:xfrm>
            <a:off x="6300192" y="3287834"/>
            <a:ext cx="2088232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Remote Repository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22"/>
          <p:cNvCxnSpPr>
            <a:stCxn id="20" idx="2"/>
            <a:endCxn id="22" idx="0"/>
          </p:cNvCxnSpPr>
          <p:nvPr/>
        </p:nvCxnSpPr>
        <p:spPr>
          <a:xfrm rot="5400000">
            <a:off x="7197442" y="3140968"/>
            <a:ext cx="29373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22" idx="2"/>
            <a:endCxn id="19" idx="0"/>
          </p:cNvCxnSpPr>
          <p:nvPr/>
        </p:nvCxnSpPr>
        <p:spPr>
          <a:xfrm rot="5400000">
            <a:off x="7198867" y="3790465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ussdiagramm: Magnetplattenspeicher 24"/>
          <p:cNvSpPr/>
          <p:nvPr/>
        </p:nvSpPr>
        <p:spPr>
          <a:xfrm>
            <a:off x="6804248" y="4797152"/>
            <a:ext cx="1080120" cy="57606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DB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Gerade Verbindung 25"/>
          <p:cNvCxnSpPr>
            <a:stCxn id="19" idx="2"/>
            <a:endCxn id="25" idx="1"/>
          </p:cNvCxnSpPr>
          <p:nvPr/>
        </p:nvCxnSpPr>
        <p:spPr>
          <a:xfrm rot="5400000">
            <a:off x="7092280" y="4545124"/>
            <a:ext cx="5040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>
          <a:xfrm>
            <a:off x="3455876" y="2636912"/>
            <a:ext cx="1836204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Remote Session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Gerade Verbindung 28"/>
          <p:cNvCxnSpPr>
            <a:stCxn id="32" idx="3"/>
            <a:endCxn id="28" idx="1"/>
          </p:cNvCxnSpPr>
          <p:nvPr/>
        </p:nvCxnSpPr>
        <p:spPr>
          <a:xfrm>
            <a:off x="3088996" y="2815507"/>
            <a:ext cx="36688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Offline Workspace (Checkout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DE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230468" y="2636912"/>
            <a:ext cx="1858528" cy="357190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CDOWorkspace</a:t>
            </a: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Gerade Verbindung 39"/>
          <p:cNvCxnSpPr>
            <a:stCxn id="32" idx="0"/>
            <a:endCxn id="7" idx="2"/>
          </p:cNvCxnSpPr>
          <p:nvPr/>
        </p:nvCxnSpPr>
        <p:spPr>
          <a:xfrm rot="5400000" flipH="1" flipV="1">
            <a:off x="2014291" y="2491471"/>
            <a:ext cx="2908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512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de-DE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CDO is a runtime technology.</a:t>
            </a:r>
            <a:br>
              <a:rPr lang="de-DE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embed it into their products.</a:t>
            </a:r>
            <a:endParaRPr lang="de-DE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8600" y="2420888"/>
            <a:ext cx="8351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 data </a:t>
            </a:r>
            <a:r>
              <a:rPr lang="de-DE" sz="28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kept safe and consistent.</a:t>
            </a:r>
            <a:b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functionality </a:t>
            </a:r>
            <a:r>
              <a:rPr lang="de-DE" sz="28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scale well with model size.</a:t>
            </a:r>
            <a:b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components </a:t>
            </a:r>
            <a:r>
              <a:rPr lang="de-DE" sz="28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customizeable.</a:t>
            </a:r>
            <a:b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default implementations </a:t>
            </a:r>
            <a:r>
              <a:rPr lang="de-DE" sz="2800" b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</a:t>
            </a:r>
            <a: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perform well.</a:t>
            </a:r>
            <a:br>
              <a:rPr lang="de-DE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800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smtClean="0">
                <a:solidFill>
                  <a:srgbClr val="2F2672"/>
                </a:solidFill>
              </a:rPr>
              <a:t>API Demo</a:t>
            </a:r>
            <a:endParaRPr lang="de-DE" sz="4800" b="1">
              <a:solidFill>
                <a:srgbClr val="2F267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512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CDO - On the Road to Indigo</a:t>
            </a:r>
            <a:endParaRPr lang="de-DE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521868" y="1385756"/>
            <a:ext cx="5256584" cy="4572032"/>
          </a:xfrm>
        </p:spPr>
        <p:txBody>
          <a:bodyPr/>
          <a:lstStyle/>
          <a:p>
            <a:pPr>
              <a:lnSpc>
                <a:spcPts val="3500"/>
              </a:lnSpc>
              <a:buNone/>
            </a:pPr>
            <a:r>
              <a:rPr lang="en-US" sz="2400" smtClean="0"/>
              <a:t>EObjects on the Server</a:t>
            </a:r>
          </a:p>
          <a:p>
            <a:pPr>
              <a:lnSpc>
                <a:spcPts val="3500"/>
              </a:lnSpc>
              <a:buNone/>
            </a:pPr>
            <a:r>
              <a:rPr lang="en-US" sz="2400" smtClean="0"/>
              <a:t>OCL on the Server</a:t>
            </a:r>
          </a:p>
          <a:p>
            <a:pPr>
              <a:lnSpc>
                <a:spcPts val="3500"/>
              </a:lnSpc>
              <a:buNone/>
            </a:pPr>
            <a:r>
              <a:rPr lang="en-US" sz="2400" smtClean="0"/>
              <a:t>XRefs </a:t>
            </a:r>
            <a:r>
              <a:rPr lang="en-US" sz="2400" smtClean="0"/>
              <a:t>on the Server</a:t>
            </a:r>
          </a:p>
          <a:p>
            <a:pPr>
              <a:lnSpc>
                <a:spcPts val="3500"/>
              </a:lnSpc>
              <a:buNone/>
            </a:pPr>
            <a:r>
              <a:rPr lang="en-US" sz="2400" smtClean="0"/>
              <a:t>Referential Integrity</a:t>
            </a:r>
          </a:p>
          <a:p>
            <a:pPr>
              <a:lnSpc>
                <a:spcPts val="3500"/>
              </a:lnSpc>
              <a:buNone/>
            </a:pPr>
            <a:r>
              <a:rPr lang="en-US" sz="2400" smtClean="0"/>
              <a:t>Large </a:t>
            </a:r>
            <a:r>
              <a:rPr lang="en-US" sz="2400" smtClean="0"/>
              <a:t>Object </a:t>
            </a:r>
            <a:r>
              <a:rPr lang="en-US" sz="2400" smtClean="0"/>
              <a:t>Streaming</a:t>
            </a:r>
          </a:p>
          <a:p>
            <a:pPr>
              <a:lnSpc>
                <a:spcPts val="3500"/>
              </a:lnSpc>
              <a:buNone/>
            </a:pPr>
            <a:r>
              <a:rPr lang="en-US" sz="2400" smtClean="0"/>
              <a:t>Text and Binary Resources</a:t>
            </a:r>
            <a:endParaRPr lang="en-US" sz="2400" smtClean="0"/>
          </a:p>
          <a:p>
            <a:pPr>
              <a:lnSpc>
                <a:spcPts val="3500"/>
              </a:lnSpc>
              <a:buNone/>
            </a:pPr>
            <a:r>
              <a:rPr lang="en-US" sz="2400" smtClean="0"/>
              <a:t>Model </a:t>
            </a:r>
            <a:r>
              <a:rPr lang="en-US" sz="2400" smtClean="0"/>
              <a:t>Evolution </a:t>
            </a:r>
            <a:r>
              <a:rPr lang="en-US" sz="2400" smtClean="0"/>
              <a:t>Support</a:t>
            </a:r>
            <a:br>
              <a:rPr lang="en-US" sz="2400" smtClean="0"/>
            </a:br>
            <a:r>
              <a:rPr lang="en-US" sz="2400" smtClean="0"/>
              <a:t>…</a:t>
            </a:r>
            <a:endParaRPr lang="en-US" sz="2400" smtClean="0"/>
          </a:p>
          <a:p>
            <a:pPr>
              <a:lnSpc>
                <a:spcPts val="3500"/>
              </a:lnSpc>
              <a:buNone/>
            </a:pPr>
            <a:endParaRPr lang="en-GB" dirty="0"/>
          </a:p>
        </p:txBody>
      </p:sp>
      <p:sp>
        <p:nvSpPr>
          <p:cNvPr id="9" name="Pfeil nach oben 8"/>
          <p:cNvSpPr/>
          <p:nvPr/>
        </p:nvSpPr>
        <p:spPr>
          <a:xfrm rot="10800000">
            <a:off x="1513756" y="1950368"/>
            <a:ext cx="648072" cy="3384376"/>
          </a:xfrm>
          <a:prstGeom prst="upArrow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009700" y="1340768"/>
            <a:ext cx="1312912" cy="609600"/>
            <a:chOff x="4051176" y="4687004"/>
            <a:chExt cx="1312912" cy="609600"/>
          </a:xfrm>
        </p:grpSpPr>
        <p:sp>
          <p:nvSpPr>
            <p:cNvPr id="11" name="Abgerundetes Rechteck 10"/>
            <p:cNvSpPr/>
            <p:nvPr/>
          </p:nvSpPr>
          <p:spPr>
            <a:xfrm>
              <a:off x="4355976" y="4787860"/>
              <a:ext cx="1008112" cy="369332"/>
            </a:xfrm>
            <a:prstGeom prst="roundRect">
              <a:avLst/>
            </a:prstGeom>
            <a:solidFill>
              <a:srgbClr val="5B4D8D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Picture 3" descr="C:\Dokumente und Einstellungen\killa\Desktop\Eclipse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1176" y="4687004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3" name="Textfeld 12"/>
            <p:cNvSpPr txBox="1"/>
            <p:nvPr/>
          </p:nvSpPr>
          <p:spPr>
            <a:xfrm>
              <a:off x="4602341" y="478786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Helios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009700" y="5334744"/>
            <a:ext cx="1319324" cy="609600"/>
            <a:chOff x="4051176" y="4687004"/>
            <a:chExt cx="1319324" cy="609600"/>
          </a:xfrm>
        </p:grpSpPr>
        <p:sp>
          <p:nvSpPr>
            <p:cNvPr id="15" name="Abgerundetes Rechteck 14"/>
            <p:cNvSpPr/>
            <p:nvPr/>
          </p:nvSpPr>
          <p:spPr>
            <a:xfrm>
              <a:off x="4355976" y="4787860"/>
              <a:ext cx="1008112" cy="369332"/>
            </a:xfrm>
            <a:prstGeom prst="roundRect">
              <a:avLst/>
            </a:prstGeom>
            <a:solidFill>
              <a:srgbClr val="5B4D8D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3" descr="C:\Dokumente und Einstellungen\killa\Desktop\Eclipse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1176" y="4687004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7" name="Textfeld 16"/>
            <p:cNvSpPr txBox="1"/>
            <p:nvPr/>
          </p:nvSpPr>
          <p:spPr>
            <a:xfrm>
              <a:off x="4602341" y="478786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Indigo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uiExpand="1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512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Dawn - On the Road to Indigo</a:t>
            </a:r>
            <a:endParaRPr lang="de-DE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521868" y="1385756"/>
            <a:ext cx="5256584" cy="4572032"/>
          </a:xfrm>
        </p:spPr>
        <p:txBody>
          <a:bodyPr/>
          <a:lstStyle/>
          <a:p>
            <a:pPr>
              <a:lnSpc>
                <a:spcPts val="3500"/>
              </a:lnSpc>
              <a:buNone/>
            </a:pPr>
            <a:r>
              <a:rPr lang="en-GB" sz="2400" dirty="0" smtClean="0"/>
              <a:t>Integration of GMF editor</a:t>
            </a:r>
          </a:p>
          <a:p>
            <a:pPr>
              <a:lnSpc>
                <a:spcPts val="3500"/>
              </a:lnSpc>
              <a:buNone/>
            </a:pPr>
            <a:r>
              <a:rPr lang="en-GB" sz="2400" dirty="0" smtClean="0"/>
              <a:t>Integration of EMF (tree) editors</a:t>
            </a:r>
          </a:p>
          <a:p>
            <a:pPr>
              <a:lnSpc>
                <a:spcPts val="3500"/>
              </a:lnSpc>
              <a:buNone/>
            </a:pPr>
            <a:r>
              <a:rPr lang="en-GB" sz="2400" dirty="0" smtClean="0"/>
              <a:t>Web Viewer/Editor for Diagram editors</a:t>
            </a:r>
          </a:p>
          <a:p>
            <a:pPr>
              <a:lnSpc>
                <a:spcPts val="3500"/>
              </a:lnSpc>
              <a:buNone/>
            </a:pPr>
            <a:r>
              <a:rPr lang="en-GB" sz="2400" dirty="0" smtClean="0"/>
              <a:t>Integration </a:t>
            </a:r>
            <a:r>
              <a:rPr lang="en-GB" sz="2400" dirty="0" err="1" smtClean="0"/>
              <a:t>Graphiti</a:t>
            </a:r>
            <a:r>
              <a:rPr lang="en-GB" sz="2400" dirty="0" smtClean="0"/>
              <a:t> </a:t>
            </a:r>
          </a:p>
          <a:p>
            <a:pPr>
              <a:lnSpc>
                <a:spcPts val="3500"/>
              </a:lnSpc>
              <a:buNone/>
            </a:pPr>
            <a:r>
              <a:rPr lang="en-GB" sz="2400" dirty="0" smtClean="0"/>
              <a:t>UI Locking Support</a:t>
            </a:r>
          </a:p>
          <a:p>
            <a:pPr>
              <a:lnSpc>
                <a:spcPts val="3500"/>
              </a:lnSpc>
              <a:buNone/>
            </a:pPr>
            <a:r>
              <a:rPr lang="en-GB" sz="2400" dirty="0" smtClean="0"/>
              <a:t>UI Access Control Support</a:t>
            </a:r>
            <a:endParaRPr lang="en-GB" sz="1600" dirty="0" smtClean="0"/>
          </a:p>
          <a:p>
            <a:pPr>
              <a:lnSpc>
                <a:spcPts val="3500"/>
              </a:lnSpc>
              <a:buNone/>
            </a:pPr>
            <a:r>
              <a:rPr lang="en-GB" sz="2400" dirty="0" smtClean="0"/>
              <a:t>Property </a:t>
            </a:r>
            <a:r>
              <a:rPr lang="en-GB" sz="2400" smtClean="0"/>
              <a:t>View </a:t>
            </a:r>
            <a:r>
              <a:rPr lang="en-GB" sz="2400" smtClean="0"/>
              <a:t>Integration</a:t>
            </a:r>
            <a:br>
              <a:rPr lang="en-GB" sz="2400" smtClean="0"/>
            </a:br>
            <a:r>
              <a:rPr lang="en-GB" sz="2400" smtClean="0"/>
              <a:t>...</a:t>
            </a:r>
            <a:endParaRPr lang="en-GB" sz="3600" dirty="0" smtClean="0"/>
          </a:p>
          <a:p>
            <a:pPr>
              <a:lnSpc>
                <a:spcPts val="3500"/>
              </a:lnSpc>
            </a:pPr>
            <a:endParaRPr lang="en-GB" dirty="0"/>
          </a:p>
        </p:txBody>
      </p:sp>
      <p:sp>
        <p:nvSpPr>
          <p:cNvPr id="9" name="Pfeil nach oben 8"/>
          <p:cNvSpPr/>
          <p:nvPr/>
        </p:nvSpPr>
        <p:spPr>
          <a:xfrm rot="10800000">
            <a:off x="1513756" y="1950368"/>
            <a:ext cx="648072" cy="3384376"/>
          </a:xfrm>
          <a:prstGeom prst="upArrow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9"/>
          <p:cNvGrpSpPr/>
          <p:nvPr/>
        </p:nvGrpSpPr>
        <p:grpSpPr>
          <a:xfrm>
            <a:off x="1009700" y="1340768"/>
            <a:ext cx="1312912" cy="609600"/>
            <a:chOff x="4051176" y="4687004"/>
            <a:chExt cx="1312912" cy="609600"/>
          </a:xfrm>
        </p:grpSpPr>
        <p:sp>
          <p:nvSpPr>
            <p:cNvPr id="11" name="Abgerundetes Rechteck 10"/>
            <p:cNvSpPr/>
            <p:nvPr/>
          </p:nvSpPr>
          <p:spPr>
            <a:xfrm>
              <a:off x="4355976" y="4787860"/>
              <a:ext cx="1008112" cy="369332"/>
            </a:xfrm>
            <a:prstGeom prst="roundRect">
              <a:avLst/>
            </a:prstGeom>
            <a:solidFill>
              <a:srgbClr val="5B4D8D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Picture 3" descr="C:\Dokumente und Einstellungen\killa\Desktop\Eclipse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1176" y="4687004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3" name="Textfeld 12"/>
            <p:cNvSpPr txBox="1"/>
            <p:nvPr/>
          </p:nvSpPr>
          <p:spPr>
            <a:xfrm>
              <a:off x="4602341" y="478786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Helios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13"/>
          <p:cNvGrpSpPr/>
          <p:nvPr/>
        </p:nvGrpSpPr>
        <p:grpSpPr>
          <a:xfrm>
            <a:off x="1009700" y="5334744"/>
            <a:ext cx="1319324" cy="609600"/>
            <a:chOff x="4051176" y="4687004"/>
            <a:chExt cx="1319324" cy="609600"/>
          </a:xfrm>
        </p:grpSpPr>
        <p:sp>
          <p:nvSpPr>
            <p:cNvPr id="15" name="Abgerundetes Rechteck 14"/>
            <p:cNvSpPr/>
            <p:nvPr/>
          </p:nvSpPr>
          <p:spPr>
            <a:xfrm>
              <a:off x="4355976" y="4787860"/>
              <a:ext cx="1008112" cy="369332"/>
            </a:xfrm>
            <a:prstGeom prst="roundRect">
              <a:avLst/>
            </a:prstGeom>
            <a:solidFill>
              <a:srgbClr val="5B4D8D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3" descr="C:\Dokumente und Einstellungen\killa\Desktop\Eclipse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1176" y="4687004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7" name="Textfeld 16"/>
            <p:cNvSpPr txBox="1"/>
            <p:nvPr/>
          </p:nvSpPr>
          <p:spPr>
            <a:xfrm>
              <a:off x="4602341" y="478786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Indigo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582842"/>
            <a:ext cx="8286808" cy="1131910"/>
          </a:xfrm>
        </p:spPr>
        <p:txBody>
          <a:bodyPr/>
          <a:lstStyle/>
          <a:p>
            <a:r>
              <a:rPr lang="de-DE" smtClean="0"/>
              <a:t>CDO Core Features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uppieren 95"/>
          <p:cNvGrpSpPr/>
          <p:nvPr/>
        </p:nvGrpSpPr>
        <p:grpSpPr>
          <a:xfrm>
            <a:off x="3071802" y="571480"/>
            <a:ext cx="3000396" cy="1428760"/>
            <a:chOff x="3071802" y="571480"/>
            <a:chExt cx="3000396" cy="1428760"/>
          </a:xfrm>
        </p:grpSpPr>
        <p:sp>
          <p:nvSpPr>
            <p:cNvPr id="79" name="Abgerundetes Rechteck 78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154" name="Gerade Verbindung 153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18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234248" y="2428868"/>
            <a:ext cx="3000396" cy="1428760"/>
            <a:chOff x="3071802" y="571480"/>
            <a:chExt cx="3000396" cy="1428760"/>
          </a:xfrm>
        </p:grpSpPr>
        <p:sp>
          <p:nvSpPr>
            <p:cNvPr id="98" name="Abgerundetes Rechteck 97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99" name="Gerade Verbindung 98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1" name="Gruppieren 230"/>
          <p:cNvGrpSpPr/>
          <p:nvPr/>
        </p:nvGrpSpPr>
        <p:grpSpPr>
          <a:xfrm>
            <a:off x="5899921" y="2428868"/>
            <a:ext cx="3000396" cy="1428760"/>
            <a:chOff x="3071802" y="571480"/>
            <a:chExt cx="3000396" cy="1428760"/>
          </a:xfrm>
        </p:grpSpPr>
        <p:sp>
          <p:nvSpPr>
            <p:cNvPr id="232" name="Abgerundetes Rechteck 231"/>
            <p:cNvSpPr/>
            <p:nvPr/>
          </p:nvSpPr>
          <p:spPr>
            <a:xfrm>
              <a:off x="3071802" y="571480"/>
              <a:ext cx="3000396" cy="1428760"/>
            </a:xfrm>
            <a:prstGeom prst="roundRect">
              <a:avLst>
                <a:gd name="adj" fmla="val 592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EMF Application</a:t>
              </a:r>
            </a:p>
          </p:txBody>
        </p:sp>
        <p:cxnSp>
          <p:nvCxnSpPr>
            <p:cNvPr id="233" name="Gerade Verbindung 232"/>
            <p:cNvCxnSpPr/>
            <p:nvPr/>
          </p:nvCxnSpPr>
          <p:spPr>
            <a:xfrm rot="16200000" flipH="1">
              <a:off x="3292120" y="1222454"/>
              <a:ext cx="474405" cy="20066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233"/>
            <p:cNvCxnSpPr/>
            <p:nvPr/>
          </p:nvCxnSpPr>
          <p:spPr>
            <a:xfrm>
              <a:off x="4049865" y="1251706"/>
              <a:ext cx="522133" cy="42386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234"/>
            <p:cNvCxnSpPr/>
            <p:nvPr/>
          </p:nvCxnSpPr>
          <p:spPr>
            <a:xfrm>
              <a:off x="5393537" y="1201261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/>
          </p:nvCxnSpPr>
          <p:spPr>
            <a:xfrm>
              <a:off x="4706451" y="1247529"/>
              <a:ext cx="357191" cy="263193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/>
          </p:nvCxnSpPr>
          <p:spPr>
            <a:xfrm>
              <a:off x="3428991" y="1119865"/>
              <a:ext cx="606210" cy="9775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Ellipse 237"/>
            <p:cNvSpPr/>
            <p:nvPr/>
          </p:nvSpPr>
          <p:spPr>
            <a:xfrm>
              <a:off x="3234644" y="905585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3413236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3877582" y="1084180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4556244" y="1048462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4377648" y="14413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4869292" y="1345837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5240130" y="993871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5542730" y="1337414"/>
              <a:ext cx="357191" cy="357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Distribution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Various ways to set up an IRepository</a:t>
            </a:r>
          </a:p>
          <a:p>
            <a:pPr lvl="1"/>
            <a:r>
              <a:rPr lang="en-US" smtClean="0"/>
              <a:t>XML config file, programmatically, Spring, …</a:t>
            </a:r>
          </a:p>
          <a:p>
            <a:pPr lvl="1"/>
            <a:r>
              <a:rPr lang="en-US" smtClean="0"/>
              <a:t>OSGi, stand-alone, …</a:t>
            </a:r>
          </a:p>
          <a:p>
            <a:pPr lvl="1"/>
            <a:r>
              <a:rPr lang="en-US" smtClean="0"/>
              <a:t>All components customizeable</a:t>
            </a:r>
          </a:p>
          <a:p>
            <a:r>
              <a:rPr lang="en-US" smtClean="0"/>
              <a:t>Various ways to open a CDOSession</a:t>
            </a:r>
          </a:p>
          <a:p>
            <a:pPr lvl="1"/>
            <a:r>
              <a:rPr lang="en-US" smtClean="0"/>
              <a:t>Net4j: TCP, HTTP, embedded, …</a:t>
            </a:r>
          </a:p>
          <a:p>
            <a:pPr lvl="1"/>
            <a:r>
              <a:rPr lang="en-US" smtClean="0"/>
              <a:t>CDO: embedded</a:t>
            </a:r>
          </a:p>
          <a:p>
            <a:pPr lvl="1"/>
            <a:r>
              <a:rPr lang="en-US" smtClean="0"/>
              <a:t>Other transports possible</a:t>
            </a:r>
          </a:p>
          <a:p>
            <a:r>
              <a:rPr lang="en-US" smtClean="0"/>
              <a:t>Offline mode</a:t>
            </a:r>
          </a:p>
          <a:p>
            <a:pPr lvl="1"/>
            <a:r>
              <a:rPr lang="en-US" smtClean="0"/>
              <a:t>Cloned and sync’ed repository, normal sessions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Persistence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Pluggable storage backend adapters (IStores)</a:t>
            </a:r>
          </a:p>
          <a:p>
            <a:pPr lvl="1"/>
            <a:r>
              <a:rPr lang="en-US" smtClean="0"/>
              <a:t>DBStore (CDO’s own O/R mapper)</a:t>
            </a:r>
          </a:p>
          <a:p>
            <a:pPr lvl="1"/>
            <a:r>
              <a:rPr lang="en-US" smtClean="0"/>
              <a:t>HibernateStore / Teneo</a:t>
            </a:r>
          </a:p>
          <a:p>
            <a:pPr lvl="1"/>
            <a:r>
              <a:rPr lang="en-US" smtClean="0"/>
              <a:t>ObjectivityStore</a:t>
            </a:r>
          </a:p>
          <a:p>
            <a:pPr lvl="1"/>
            <a:r>
              <a:rPr lang="en-US" smtClean="0"/>
              <a:t>DB4OStore</a:t>
            </a:r>
          </a:p>
          <a:p>
            <a:pPr lvl="1"/>
            <a:r>
              <a:rPr lang="en-US" smtClean="0"/>
              <a:t>MEMStore</a:t>
            </a:r>
          </a:p>
          <a:p>
            <a:r>
              <a:rPr lang="en-US" smtClean="0"/>
              <a:t>Changing the store type does not affect</a:t>
            </a:r>
            <a:br>
              <a:rPr lang="en-US" smtClean="0"/>
            </a:br>
            <a:r>
              <a:rPr lang="en-US" smtClean="0"/>
              <a:t>client applications!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Resources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CDOResource is an EObject</a:t>
            </a:r>
          </a:p>
          <a:p>
            <a:r>
              <a:rPr lang="en-US" smtClean="0"/>
              <a:t>A repository contains CDOResourceNodes</a:t>
            </a:r>
          </a:p>
          <a:p>
            <a:pPr lvl="1"/>
            <a:r>
              <a:rPr lang="en-US" smtClean="0"/>
              <a:t>CDOResourceFolders</a:t>
            </a:r>
          </a:p>
          <a:p>
            <a:pPr lvl="1"/>
            <a:r>
              <a:rPr lang="en-US" smtClean="0"/>
              <a:t>CDOResources</a:t>
            </a:r>
          </a:p>
          <a:p>
            <a:pPr lvl="1"/>
            <a:r>
              <a:rPr lang="en-US" smtClean="0"/>
              <a:t>CDOTextResource (coming soon)</a:t>
            </a:r>
          </a:p>
          <a:p>
            <a:pPr lvl="1"/>
            <a:r>
              <a:rPr lang="en-US" smtClean="0"/>
              <a:t>CDOBinaryResource (coming soon)</a:t>
            </a:r>
          </a:p>
          <a:p>
            <a:r>
              <a:rPr lang="en-US" smtClean="0"/>
              <a:t>The resource tree is</a:t>
            </a:r>
          </a:p>
          <a:p>
            <a:pPr lvl="1"/>
            <a:r>
              <a:rPr lang="en-US" smtClean="0"/>
              <a:t>Navigable through EMF</a:t>
            </a:r>
          </a:p>
          <a:p>
            <a:pPr lvl="1"/>
            <a:r>
              <a:rPr lang="en-US" smtClean="0"/>
              <a:t>Queryable through CDO</a:t>
            </a:r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Versioning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CDO supports record temporality</a:t>
            </a:r>
          </a:p>
          <a:p>
            <a:pPr lvl="1"/>
            <a:r>
              <a:rPr lang="en-US" smtClean="0"/>
              <a:t>Must be supported by IStore</a:t>
            </a:r>
          </a:p>
          <a:p>
            <a:pPr lvl="1"/>
            <a:r>
              <a:rPr lang="en-US" smtClean="0"/>
              <a:t>Can be configured per IRepository</a:t>
            </a:r>
          </a:p>
          <a:p>
            <a:r>
              <a:rPr lang="en-US" smtClean="0"/>
              <a:t>CDO supports branching</a:t>
            </a:r>
          </a:p>
          <a:p>
            <a:pPr lvl="1"/>
            <a:r>
              <a:rPr lang="en-US" smtClean="0"/>
              <a:t>Must be supported by IStore</a:t>
            </a:r>
          </a:p>
          <a:p>
            <a:pPr lvl="1"/>
            <a:r>
              <a:rPr lang="en-US" smtClean="0"/>
              <a:t>Can be configured per IRepository</a:t>
            </a:r>
          </a:p>
          <a:p>
            <a:r>
              <a:rPr lang="en-US" smtClean="0"/>
              <a:t>A CDOView provides consistent graphs</a:t>
            </a:r>
          </a:p>
          <a:p>
            <a:pPr lvl="1"/>
            <a:r>
              <a:rPr lang="en-US" smtClean="0"/>
              <a:t>From a particular branch</a:t>
            </a:r>
          </a:p>
          <a:p>
            <a:pPr lvl="1"/>
            <a:r>
              <a:rPr lang="en-US" smtClean="0"/>
              <a:t>From a particular point in time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Scalability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Lazy loading at object granule</a:t>
            </a:r>
          </a:p>
          <a:p>
            <a:r>
              <a:rPr lang="en-US" smtClean="0"/>
              <a:t>Lazy loading without container object</a:t>
            </a:r>
          </a:p>
          <a:p>
            <a:r>
              <a:rPr lang="en-US" smtClean="0"/>
              <a:t>Partial collection loading, chunking</a:t>
            </a:r>
          </a:p>
          <a:p>
            <a:r>
              <a:rPr lang="en-US" smtClean="0"/>
              <a:t>Adaptive prefetching</a:t>
            </a:r>
          </a:p>
          <a:p>
            <a:r>
              <a:rPr lang="en-US" smtClean="0"/>
              <a:t>Manual prefetching</a:t>
            </a:r>
          </a:p>
          <a:p>
            <a:r>
              <a:rPr lang="en-US" smtClean="0"/>
              <a:t>Automatic unloading at object granule</a:t>
            </a:r>
          </a:p>
          <a:p>
            <a:r>
              <a:rPr lang="en-US" smtClean="0"/>
              <a:t>On demand streaming of large objects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Queries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CDO includes a generic query framework</a:t>
            </a:r>
          </a:p>
          <a:p>
            <a:pPr lvl="1"/>
            <a:r>
              <a:rPr lang="en-US" smtClean="0"/>
              <a:t>Supports any query language</a:t>
            </a:r>
          </a:p>
          <a:p>
            <a:pPr lvl="1"/>
            <a:r>
              <a:rPr lang="en-US" smtClean="0"/>
              <a:t>Supports named parameters</a:t>
            </a:r>
          </a:p>
          <a:p>
            <a:pPr lvl="1"/>
            <a:r>
              <a:rPr lang="en-US" smtClean="0"/>
              <a:t>Supports synchronous execution</a:t>
            </a:r>
          </a:p>
          <a:p>
            <a:pPr lvl="1"/>
            <a:r>
              <a:rPr lang="en-US" smtClean="0"/>
              <a:t>Supports asynchronous execution</a:t>
            </a:r>
          </a:p>
          <a:p>
            <a:r>
              <a:rPr lang="en-US" smtClean="0"/>
              <a:t>Query language handlers can be</a:t>
            </a:r>
          </a:p>
          <a:p>
            <a:pPr lvl="1"/>
            <a:r>
              <a:rPr lang="en-US" smtClean="0"/>
              <a:t>plugged into an IRepository</a:t>
            </a:r>
          </a:p>
          <a:p>
            <a:pPr lvl="1"/>
            <a:r>
              <a:rPr lang="en-US" smtClean="0"/>
              <a:t>implemented by an IStore (SQL, HQL, custom, …)</a:t>
            </a:r>
          </a:p>
          <a:p>
            <a:r>
              <a:rPr lang="en-US" smtClean="0"/>
              <a:t>Handlers provided for OCL and XRefs</a:t>
            </a:r>
          </a:p>
          <a:p>
            <a:pPr lvl="1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Transactionality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Strong transactional safety at model-level</a:t>
            </a:r>
          </a:p>
          <a:p>
            <a:r>
              <a:rPr lang="en-US" smtClean="0"/>
              <a:t>Multiple transactions per session</a:t>
            </a:r>
          </a:p>
          <a:p>
            <a:r>
              <a:rPr lang="en-US" smtClean="0"/>
              <a:t>Multiple save points per transaction</a:t>
            </a:r>
          </a:p>
          <a:p>
            <a:r>
              <a:rPr lang="en-US" smtClean="0"/>
              <a:t>Rollback to any save point</a:t>
            </a:r>
          </a:p>
          <a:p>
            <a:r>
              <a:rPr lang="en-US" smtClean="0"/>
              <a:t>Commit with progress monitoring</a:t>
            </a:r>
          </a:p>
          <a:p>
            <a:r>
              <a:rPr lang="en-US" smtClean="0"/>
              <a:t>Hooks for custom transaction handlers</a:t>
            </a:r>
          </a:p>
          <a:p>
            <a:r>
              <a:rPr lang="en-US" smtClean="0"/>
              <a:t>Conflict detection and fail-early-transactions</a:t>
            </a:r>
          </a:p>
          <a:p>
            <a:r>
              <a:rPr lang="en-US" smtClean="0"/>
              <a:t>Pluggable conflict resolvers</a:t>
            </a:r>
          </a:p>
          <a:p>
            <a:r>
              <a:rPr lang="en-US" smtClean="0"/>
              <a:t>Explicit read/write locking on object granule</a:t>
            </a:r>
          </a:p>
          <a:p>
            <a:r>
              <a:rPr lang="en-US" smtClean="0"/>
              <a:t>XA transactions to multiple repositories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Collaboration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Passive Updates</a:t>
            </a:r>
          </a:p>
          <a:p>
            <a:pPr lvl="1"/>
            <a:r>
              <a:rPr lang="en-US" smtClean="0"/>
              <a:t>Asynchronous commit notifications</a:t>
            </a:r>
          </a:p>
          <a:p>
            <a:pPr lvl="1"/>
            <a:r>
              <a:rPr lang="en-US" smtClean="0"/>
              <a:t>Invalidation of objects, lazy reload if needed</a:t>
            </a:r>
          </a:p>
          <a:p>
            <a:pPr lvl="1"/>
            <a:r>
              <a:rPr lang="en-US" smtClean="0"/>
              <a:t>Can be switched off per session</a:t>
            </a:r>
          </a:p>
          <a:p>
            <a:r>
              <a:rPr lang="en-US" smtClean="0"/>
              <a:t>Change subscriptions</a:t>
            </a:r>
          </a:p>
          <a:p>
            <a:pPr lvl="1"/>
            <a:r>
              <a:rPr lang="en-US" smtClean="0"/>
              <a:t>Asynchronous change delta delivery</a:t>
            </a:r>
          </a:p>
          <a:p>
            <a:pPr lvl="1"/>
            <a:r>
              <a:rPr lang="en-US" smtClean="0"/>
              <a:t>Registration with repository per object/adapter</a:t>
            </a:r>
          </a:p>
          <a:p>
            <a:pPr lvl="1"/>
            <a:r>
              <a:rPr lang="en-US" smtClean="0"/>
              <a:t>Automated through pluggable adapter policies</a:t>
            </a:r>
          </a:p>
          <a:p>
            <a:r>
              <a:rPr lang="en-US" smtClean="0"/>
              <a:t>Remote session manager</a:t>
            </a:r>
          </a:p>
          <a:p>
            <a:pPr lvl="1"/>
            <a:r>
              <a:rPr lang="en-US" smtClean="0"/>
              <a:t>Notifies about state of other sessions</a:t>
            </a:r>
          </a:p>
          <a:p>
            <a:pPr lvl="1"/>
            <a:r>
              <a:rPr lang="en-US" smtClean="0"/>
              <a:t>Supports sending/receiving of arbitrary messages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Integration</a:t>
            </a:r>
            <a:endParaRPr lang="en-US" b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10" y="1571612"/>
            <a:ext cx="8501090" cy="457203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Integrates with EMF at the model level,</a:t>
            </a:r>
            <a:br>
              <a:rPr lang="en-US" smtClean="0"/>
            </a:br>
            <a:r>
              <a:rPr lang="en-US" smtClean="0"/>
              <a:t>not at the edit- or UI-level.</a:t>
            </a:r>
          </a:p>
          <a:p>
            <a:r>
              <a:rPr lang="en-US" smtClean="0"/>
              <a:t>Uninvasive to the .ecore file.</a:t>
            </a:r>
          </a:p>
          <a:p>
            <a:r>
              <a:rPr lang="en-US" smtClean="0"/>
              <a:t>Best results with regenerated models (native)</a:t>
            </a:r>
          </a:p>
          <a:p>
            <a:r>
              <a:rPr lang="en-US" smtClean="0"/>
              <a:t>Regeneration not needed (legacy mode)</a:t>
            </a:r>
          </a:p>
          <a:p>
            <a:r>
              <a:rPr lang="en-US" smtClean="0"/>
              <a:t>Dynamic models supported</a:t>
            </a:r>
          </a:p>
          <a:p>
            <a:r>
              <a:rPr lang="en-US" smtClean="0"/>
              <a:t>Multiple repositories per ResourceSet</a:t>
            </a:r>
          </a:p>
          <a:p>
            <a:r>
              <a:rPr lang="en-US" smtClean="0"/>
              <a:t>External references</a:t>
            </a:r>
          </a:p>
          <a:p>
            <a:endParaRPr lang="en-US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Web-Vie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93" y="785793"/>
            <a:ext cx="8690225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31910"/>
          </a:xfrm>
        </p:spPr>
        <p:txBody>
          <a:bodyPr>
            <a:normAutofit/>
          </a:bodyPr>
          <a:lstStyle/>
          <a:p>
            <a:r>
              <a:rPr lang="en-US" smtClean="0"/>
              <a:t>Dawn – Rise of Graphical Collaboration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119882" y="101062"/>
            <a:ext cx="1104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Modify</a:t>
            </a:r>
            <a:endParaRPr lang="de-DE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Dawn – Rise of Graphical 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 lvl="1"/>
            <a:r>
              <a:rPr lang="en-GB" dirty="0" smtClean="0"/>
              <a:t>Conflict handling</a:t>
            </a:r>
            <a:endParaRPr lang="de-DE" dirty="0" smtClean="0"/>
          </a:p>
          <a:p>
            <a:pPr lvl="2"/>
            <a:r>
              <a:rPr lang="en-GB" dirty="0" smtClean="0"/>
              <a:t>Dawn provides detection and handling mechanisms for conflicts</a:t>
            </a:r>
            <a:endParaRPr lang="de-DE" dirty="0" smtClean="0"/>
          </a:p>
          <a:p>
            <a:pPr lvl="2"/>
            <a:r>
              <a:rPr lang="en-GB" dirty="0" smtClean="0"/>
              <a:t>It will build on the CDO conflict mechanisms and provide flexible and intuitive UI to handle conflicts</a:t>
            </a:r>
            <a:endParaRPr lang="de-DE" dirty="0" smtClean="0"/>
          </a:p>
          <a:p>
            <a:pPr lvl="2"/>
            <a:r>
              <a:rPr lang="en-GB" dirty="0" smtClean="0"/>
              <a:t>Conflicts are displayed inside the diagram editor. Conflicts that cannot be visualized inside the editor will be show in a special view (Dawn Conflict View)</a:t>
            </a:r>
            <a:endParaRPr lang="de-DE" dirty="0" smtClean="0"/>
          </a:p>
          <a:p>
            <a:pPr lvl="1"/>
            <a:r>
              <a:rPr lang="de-DE" dirty="0" smtClean="0"/>
              <a:t>Locking</a:t>
            </a:r>
          </a:p>
          <a:p>
            <a:pPr lvl="2"/>
            <a:r>
              <a:rPr lang="en-GB" dirty="0" smtClean="0"/>
              <a:t>Dawn will support locking on different hierarchy levels in the GMF diagram</a:t>
            </a:r>
            <a:endParaRPr lang="de-DE" dirty="0" smtClean="0"/>
          </a:p>
          <a:p>
            <a:pPr lvl="2"/>
            <a:r>
              <a:rPr lang="en-GB" dirty="0" smtClean="0"/>
              <a:t>Locked objects are marked with special visualisations</a:t>
            </a:r>
            <a:endParaRPr lang="de-DE" dirty="0" smtClean="0"/>
          </a:p>
          <a:p>
            <a:pPr lvl="1"/>
            <a:r>
              <a:rPr lang="de-DE" dirty="0" smtClean="0"/>
              <a:t>WebViewer/WebEditor</a:t>
            </a:r>
          </a:p>
          <a:p>
            <a:pPr lvl="2"/>
            <a:r>
              <a:rPr lang="en-GB" dirty="0" smtClean="0"/>
              <a:t>Dawn provides a web viewer to view changes in the diagram while they are processed in Eclipse</a:t>
            </a:r>
            <a:endParaRPr lang="de-DE" dirty="0" smtClean="0"/>
          </a:p>
          <a:p>
            <a:pPr lvl="2"/>
            <a:r>
              <a:rPr lang="en-GB" dirty="0" smtClean="0"/>
              <a:t>It also will support changing the diagram (adding/deleting/manipulating) in a browser</a:t>
            </a:r>
            <a:endParaRPr lang="de-DE" dirty="0" smtClean="0"/>
          </a:p>
          <a:p>
            <a:pPr lvl="2"/>
            <a:r>
              <a:rPr lang="en-GB" dirty="0" smtClean="0"/>
              <a:t>Allows editing GMF-diagrams on mobile devices even if no Java platform is installed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Dawn – Rise of Graphical 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pPr lvl="1"/>
            <a:r>
              <a:rPr lang="en-GB" dirty="0" smtClean="0"/>
              <a:t>Do not change existing code</a:t>
            </a:r>
            <a:endParaRPr lang="de-DE" dirty="0" smtClean="0"/>
          </a:p>
          <a:p>
            <a:pPr lvl="2"/>
            <a:r>
              <a:rPr lang="en-GB" dirty="0" smtClean="0"/>
              <a:t>A dynamic design and a flexible generator will make it possible to “collaborate” existing GMF editors even if the source is</a:t>
            </a:r>
            <a:endParaRPr lang="de-DE" dirty="0" smtClean="0"/>
          </a:p>
          <a:p>
            <a:pPr lvl="2"/>
            <a:r>
              <a:rPr lang="en-GB" dirty="0" smtClean="0"/>
              <a:t>Existing editor do not need to modified</a:t>
            </a:r>
            <a:endParaRPr lang="de-DE" dirty="0" smtClean="0"/>
          </a:p>
          <a:p>
            <a:pPr lvl="1"/>
            <a:r>
              <a:rPr lang="en-GB" dirty="0" smtClean="0"/>
              <a:t>Firewall transparency mode</a:t>
            </a:r>
            <a:endParaRPr lang="de-DE" dirty="0" smtClean="0"/>
          </a:p>
          <a:p>
            <a:pPr lvl="2"/>
            <a:r>
              <a:rPr lang="en-GB" dirty="0" smtClean="0"/>
              <a:t>Allows to operate from within restricted networks</a:t>
            </a:r>
            <a:endParaRPr lang="de-DE" dirty="0" smtClean="0"/>
          </a:p>
          <a:p>
            <a:pPr lvl="2"/>
            <a:r>
              <a:rPr lang="en-GB" dirty="0" smtClean="0"/>
              <a:t>This mode will use a web-based protocol on CDO</a:t>
            </a:r>
            <a:endParaRPr lang="de-DE" dirty="0" smtClean="0"/>
          </a:p>
          <a:p>
            <a:pPr lvl="1"/>
            <a:r>
              <a:rPr lang="en-GB" dirty="0" smtClean="0"/>
              <a:t>Network independence (Offline Mode)</a:t>
            </a:r>
            <a:endParaRPr lang="de-DE" dirty="0" smtClean="0"/>
          </a:p>
          <a:p>
            <a:pPr lvl="2"/>
            <a:r>
              <a:rPr lang="en-GB" dirty="0" smtClean="0"/>
              <a:t>Using one of the latest CDO features (offline support) Dawn will allow modifying GMF diagrams without a repository connection.</a:t>
            </a:r>
            <a:endParaRPr lang="de-DE" dirty="0" smtClean="0"/>
          </a:p>
          <a:p>
            <a:pPr lvl="1"/>
            <a:r>
              <a:rPr lang="en-GB" dirty="0" smtClean="0"/>
              <a:t>Authentication/Authorization</a:t>
            </a:r>
            <a:endParaRPr lang="de-DE" dirty="0" smtClean="0"/>
          </a:p>
          <a:p>
            <a:pPr lvl="2"/>
            <a:r>
              <a:rPr lang="en-GB" dirty="0" smtClean="0"/>
              <a:t>Providing access rights on diagram level will allow to protect your model data</a:t>
            </a:r>
            <a:endParaRPr lang="de-DE" dirty="0" smtClean="0"/>
          </a:p>
          <a:p>
            <a:pPr lvl="2"/>
            <a:r>
              <a:rPr lang="en-GB" dirty="0" smtClean="0"/>
              <a:t>Additionally the use of the diagram (show, modify, view) will be </a:t>
            </a:r>
            <a:r>
              <a:rPr lang="en-GB" dirty="0" err="1" smtClean="0"/>
              <a:t>restrictable</a:t>
            </a:r>
            <a:r>
              <a:rPr lang="en-GB" dirty="0" smtClean="0"/>
              <a:t>. Locking behaviour can also be influenced.  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Scale, Share and Store your Models with CDO</a:t>
            </a:r>
          </a:p>
          <a:p>
            <a:r>
              <a:rPr lang="en-US" smtClean="0"/>
              <a:t>© 2010 by Eike Stepper, Berlin, Germany. Made available under the EPL v1.0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761A-2398-4B80-BCA8-D29FD9D96DA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645137" y="2028758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Commit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2555983" y="4429132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Invalidate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52647" y="4429132"/>
            <a:ext cx="14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Invalidate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Form 249"/>
          <p:cNvCxnSpPr>
            <a:stCxn id="98" idx="3"/>
          </p:cNvCxnSpPr>
          <p:nvPr/>
        </p:nvCxnSpPr>
        <p:spPr>
          <a:xfrm>
            <a:off x="3234644" y="3143248"/>
            <a:ext cx="800557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Form 251"/>
          <p:cNvCxnSpPr>
            <a:stCxn id="232" idx="1"/>
          </p:cNvCxnSpPr>
          <p:nvPr/>
        </p:nvCxnSpPr>
        <p:spPr>
          <a:xfrm rot="10800000" flipV="1">
            <a:off x="5063643" y="3143248"/>
            <a:ext cx="836279" cy="1785950"/>
          </a:xfrm>
          <a:prstGeom prst="bentConnector2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Gerade Verbindung 253"/>
          <p:cNvCxnSpPr>
            <a:stCxn id="79" idx="2"/>
            <a:endCxn id="247" idx="0"/>
          </p:cNvCxnSpPr>
          <p:nvPr/>
        </p:nvCxnSpPr>
        <p:spPr>
          <a:xfrm rot="16200000" flipH="1">
            <a:off x="3109194" y="3463046"/>
            <a:ext cx="2928958" cy="3346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28596" y="6396703"/>
            <a:ext cx="7643866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Scale, Share and Store your Models with CDO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© 2010 by Eike Stepper, Berlin, Germany. Made available under the EPL v1.0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3900" y="6477401"/>
            <a:ext cx="642942" cy="365125"/>
          </a:xfrm>
        </p:spPr>
        <p:txBody>
          <a:bodyPr/>
          <a:lstStyle/>
          <a:p>
            <a:fld id="{D9EF761A-2398-4B80-BCA8-D29FD9D96DA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71802" y="571480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154" name="Gerade Verbindung 153"/>
          <p:cNvCxnSpPr/>
          <p:nvPr/>
        </p:nvCxnSpPr>
        <p:spPr>
          <a:xfrm rot="16200000" flipH="1">
            <a:off x="3292120" y="1222454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4049865" y="1251706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5393537" y="1201261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4706451" y="124752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>
            <a:off x="3428991" y="1119865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234644" y="90558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Ellipse 117"/>
          <p:cNvSpPr/>
          <p:nvPr/>
        </p:nvSpPr>
        <p:spPr>
          <a:xfrm>
            <a:off x="3413236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Ellipse 121"/>
          <p:cNvSpPr/>
          <p:nvPr/>
        </p:nvSpPr>
        <p:spPr>
          <a:xfrm>
            <a:off x="3877582" y="108418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Ellipse 122"/>
          <p:cNvSpPr/>
          <p:nvPr/>
        </p:nvSpPr>
        <p:spPr>
          <a:xfrm>
            <a:off x="4556244" y="104846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Ellipse 123"/>
          <p:cNvSpPr/>
          <p:nvPr/>
        </p:nvSpPr>
        <p:spPr>
          <a:xfrm>
            <a:off x="4377648" y="14413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Ellipse 127"/>
          <p:cNvSpPr/>
          <p:nvPr/>
        </p:nvSpPr>
        <p:spPr>
          <a:xfrm>
            <a:off x="4869292" y="1345837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Ellipse 128"/>
          <p:cNvSpPr/>
          <p:nvPr/>
        </p:nvSpPr>
        <p:spPr>
          <a:xfrm>
            <a:off x="5240130" y="993871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Ellipse 129"/>
          <p:cNvSpPr/>
          <p:nvPr/>
        </p:nvSpPr>
        <p:spPr>
          <a:xfrm>
            <a:off x="5542730" y="1337414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Abgerundetes Rechteck 97"/>
          <p:cNvSpPr/>
          <p:nvPr/>
        </p:nvSpPr>
        <p:spPr>
          <a:xfrm>
            <a:off x="234248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99" name="Gerade Verbindung 98"/>
          <p:cNvCxnSpPr/>
          <p:nvPr/>
        </p:nvCxnSpPr>
        <p:spPr>
          <a:xfrm rot="16200000" flipH="1">
            <a:off x="454566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1212311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2555983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1868897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591437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397090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Ellipse 104"/>
          <p:cNvSpPr/>
          <p:nvPr/>
        </p:nvSpPr>
        <p:spPr>
          <a:xfrm>
            <a:off x="575682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Ellipse 105"/>
          <p:cNvSpPr/>
          <p:nvPr/>
        </p:nvSpPr>
        <p:spPr>
          <a:xfrm>
            <a:off x="1040028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Ellipse 106"/>
          <p:cNvSpPr/>
          <p:nvPr/>
        </p:nvSpPr>
        <p:spPr>
          <a:xfrm>
            <a:off x="1718690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Ellipse 147"/>
          <p:cNvSpPr/>
          <p:nvPr/>
        </p:nvSpPr>
        <p:spPr>
          <a:xfrm>
            <a:off x="1540094" y="32987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031738" y="3203225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02576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2705176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2" name="Abgerundetes Rechteck 231"/>
          <p:cNvSpPr/>
          <p:nvPr/>
        </p:nvSpPr>
        <p:spPr>
          <a:xfrm>
            <a:off x="5899921" y="2428868"/>
            <a:ext cx="3000396" cy="1428760"/>
          </a:xfrm>
          <a:prstGeom prst="roundRect">
            <a:avLst>
              <a:gd name="adj" fmla="val 5926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EMF Application</a:t>
            </a:r>
          </a:p>
        </p:txBody>
      </p:sp>
      <p:cxnSp>
        <p:nvCxnSpPr>
          <p:cNvPr id="233" name="Gerade Verbindung 232"/>
          <p:cNvCxnSpPr/>
          <p:nvPr/>
        </p:nvCxnSpPr>
        <p:spPr>
          <a:xfrm rot="16200000" flipH="1">
            <a:off x="6120239" y="3079842"/>
            <a:ext cx="474405" cy="2006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233"/>
          <p:cNvCxnSpPr/>
          <p:nvPr/>
        </p:nvCxnSpPr>
        <p:spPr>
          <a:xfrm>
            <a:off x="6877984" y="3109094"/>
            <a:ext cx="522133" cy="42386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8221656" y="3058649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Gerade Verbindung 235"/>
          <p:cNvCxnSpPr/>
          <p:nvPr/>
        </p:nvCxnSpPr>
        <p:spPr>
          <a:xfrm>
            <a:off x="7534570" y="3104917"/>
            <a:ext cx="357191" cy="26319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6257110" y="2977253"/>
            <a:ext cx="606210" cy="977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Ellipse 237"/>
          <p:cNvSpPr/>
          <p:nvPr/>
        </p:nvSpPr>
        <p:spPr>
          <a:xfrm>
            <a:off x="6062763" y="2762973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9" name="Ellipse 238"/>
          <p:cNvSpPr/>
          <p:nvPr/>
        </p:nvSpPr>
        <p:spPr>
          <a:xfrm>
            <a:off x="6241355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Ellipse 239"/>
          <p:cNvSpPr/>
          <p:nvPr/>
        </p:nvSpPr>
        <p:spPr>
          <a:xfrm>
            <a:off x="6705701" y="2941568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1" name="Ellipse 240"/>
          <p:cNvSpPr/>
          <p:nvPr/>
        </p:nvSpPr>
        <p:spPr>
          <a:xfrm>
            <a:off x="7384363" y="2905850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2" name="Ellipse 241"/>
          <p:cNvSpPr/>
          <p:nvPr/>
        </p:nvSpPr>
        <p:spPr>
          <a:xfrm>
            <a:off x="7205767" y="3298759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3" name="Ellipse 242"/>
          <p:cNvSpPr/>
          <p:nvPr/>
        </p:nvSpPr>
        <p:spPr>
          <a:xfrm>
            <a:off x="7697411" y="3203225"/>
            <a:ext cx="357191" cy="35719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Ellipse 243"/>
          <p:cNvSpPr/>
          <p:nvPr/>
        </p:nvSpPr>
        <p:spPr>
          <a:xfrm>
            <a:off x="8068249" y="2851259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" name="Ellipse 244"/>
          <p:cNvSpPr/>
          <p:nvPr/>
        </p:nvSpPr>
        <p:spPr>
          <a:xfrm>
            <a:off x="8370849" y="3194802"/>
            <a:ext cx="357191" cy="3571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7" name="Abgerundetes Rechteck 246"/>
          <p:cNvSpPr/>
          <p:nvPr/>
        </p:nvSpPr>
        <p:spPr>
          <a:xfrm>
            <a:off x="2428860" y="4929198"/>
            <a:ext cx="4292972" cy="1143008"/>
          </a:xfrm>
          <a:prstGeom prst="roundRect">
            <a:avLst/>
          </a:prstGeom>
          <a:solidFill>
            <a:srgbClr val="FFD47D"/>
          </a:solidFill>
          <a:ln w="38100">
            <a:solidFill>
              <a:srgbClr val="FF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Repository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252852" y="262042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00B050"/>
                </a:solidFill>
              </a:rPr>
              <a:t>Load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2564</Words>
  <Application>Microsoft Office PowerPoint</Application>
  <PresentationFormat>Bildschirmpräsentation (4:3)</PresentationFormat>
  <Paragraphs>666</Paragraphs>
  <Slides>51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Template</vt:lpstr>
      <vt:lpstr>Scale, Share and Store your Models with CDO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CDO Core Features</vt:lpstr>
      <vt:lpstr>Distribution</vt:lpstr>
      <vt:lpstr>Persistence</vt:lpstr>
      <vt:lpstr>Resources</vt:lpstr>
      <vt:lpstr>Versioning</vt:lpstr>
      <vt:lpstr>Scalability</vt:lpstr>
      <vt:lpstr>Queries</vt:lpstr>
      <vt:lpstr>Transactionality</vt:lpstr>
      <vt:lpstr>Collaboration</vt:lpstr>
      <vt:lpstr>Integration</vt:lpstr>
      <vt:lpstr>Dawn – Rise of Graphical Collaboration</vt:lpstr>
      <vt:lpstr>Dawn – Rise of Graphical Collaboration</vt:lpstr>
      <vt:lpstr>Dawn – Rise of Graphical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CDO Model Repository</dc:title>
  <dc:creator>Eike Stepper</dc:creator>
  <cp:lastModifiedBy>Eike Stepper</cp:lastModifiedBy>
  <cp:revision>1748</cp:revision>
  <dcterms:created xsi:type="dcterms:W3CDTF">2008-08-22T09:52:33Z</dcterms:created>
  <dcterms:modified xsi:type="dcterms:W3CDTF">2010-11-03T09:03:38Z</dcterms:modified>
</cp:coreProperties>
</file>